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314" r:id="rId2"/>
    <p:sldId id="311" r:id="rId3"/>
    <p:sldId id="293" r:id="rId4"/>
  </p:sldIdLst>
  <p:sldSz cx="9144000" cy="6858000" type="screen4x3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534">
          <p15:clr>
            <a:srgbClr val="A4A3A4"/>
          </p15:clr>
        </p15:guide>
        <p15:guide id="2" pos="226" userDrawn="1">
          <p15:clr>
            <a:srgbClr val="A4A3A4"/>
          </p15:clr>
        </p15:guide>
        <p15:guide id="3" pos="3492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799" userDrawn="1">
          <p15:clr>
            <a:srgbClr val="A4A3A4"/>
          </p15:clr>
        </p15:guide>
        <p15:guide id="7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orient="horz" pos="3131">
          <p15:clr>
            <a:srgbClr val="A4A3A4"/>
          </p15:clr>
        </p15:guide>
        <p15:guide id="3" pos="2237">
          <p15:clr>
            <a:srgbClr val="A4A3A4"/>
          </p15:clr>
        </p15:guide>
        <p15:guide id="4" pos="2145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8" roundtripDataSignature="AMtx7mijEZilneiXKdgdv/j0LvCNFKw4G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CFBAA1F-1A3A-7965-CFF7-3DB98976BD7E}" name="hisato nakajo" initials="hn" userId="S::hisato.nakajo@excite.jp::323205bd-187f-4efc-a0f6-6291606ff5eb" providerId="AD"/>
  <p188:author id="{678A7427-9479-29C0-57DF-EE93117551C7}" name="hisato nakajo" initials="hn" userId="S::hisato.nakajo@excite.jp::4718153d-3ef1-4ff2-a089-1ea4528d73e1" providerId="AD"/>
  <p188:author id="{2025E840-93B0-D468-D3DE-660EF35FEE41}" name="chie tagami" initials="" userId="S::chie.tagami@excite.jp::14837d09-0077-4ca7-a218-4cd401cf560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橘内 紋" initials="橘内" lastIdx="1" clrIdx="0">
    <p:extLst>
      <p:ext uri="{19B8F6BF-5375-455C-9EA6-DF929625EA0E}">
        <p15:presenceInfo xmlns:p15="http://schemas.microsoft.com/office/powerpoint/2012/main" userId="S::aya@excite.jp::f3d36542-12f0-4606-8919-ee60a611bb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000"/>
    <a:srgbClr val="E0BCC4"/>
    <a:srgbClr val="E4CCD4"/>
    <a:srgbClr val="3F3F3F"/>
    <a:srgbClr val="595959"/>
    <a:srgbClr val="000000"/>
    <a:srgbClr val="FF9789"/>
    <a:srgbClr val="FF5901"/>
    <a:srgbClr val="FF4D02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7133808-EE09-42F5-BE28-2390A46D2D9E}">
  <a:tblStyle styleId="{27133808-EE09-42F5-BE28-2390A46D2D9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53" autoAdjust="0"/>
    <p:restoredTop sz="95846"/>
  </p:normalViewPr>
  <p:slideViewPr>
    <p:cSldViewPr snapToGrid="0">
      <p:cViewPr varScale="1">
        <p:scale>
          <a:sx n="117" d="100"/>
          <a:sy n="117" d="100"/>
        </p:scale>
        <p:origin x="1408" y="184"/>
      </p:cViewPr>
      <p:guideLst>
        <p:guide pos="5534"/>
        <p:guide pos="226"/>
        <p:guide pos="3492"/>
        <p:guide pos="2880"/>
        <p:guide orient="horz" pos="79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223"/>
        <p:guide orient="horz" pos="3131"/>
        <p:guide pos="2237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42" Type="http://schemas.openxmlformats.org/officeDocument/2006/relationships/theme" Target="theme/theme1.xml"/><Relationship Id="rId38" Type="http://customschemas.google.com/relationships/presentationmetadata" Target="metadata"/><Relationship Id="rId2" Type="http://schemas.openxmlformats.org/officeDocument/2006/relationships/slide" Target="slides/slide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40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4" Type="http://schemas.microsoft.com/office/2018/10/relationships/authors" Target="authors.xml"/><Relationship Id="rId4" Type="http://schemas.openxmlformats.org/officeDocument/2006/relationships/slide" Target="slides/slide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3" y="0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4452" y="0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3" y="9440864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4452" y="9440864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99914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" name="Google Shape;14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8277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30:notes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3" name="Google Shape;80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83725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ユーザー設定レイアウト">
  <p:cSld name="ユーザー設定レイアウト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4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4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ja-JP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34" descr="C:\Users\toshiya.hamaji\Downloads\Excite_白背景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5779" y="6397636"/>
            <a:ext cx="785813" cy="377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34"/>
          <p:cNvCxnSpPr/>
          <p:nvPr/>
        </p:nvCxnSpPr>
        <p:spPr>
          <a:xfrm>
            <a:off x="1208015" y="6617633"/>
            <a:ext cx="7314983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" name="Google Shape;17;p34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17668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4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4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40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4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4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41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4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42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縦書きテキスト" type="vertTitleAndTx">
  <p:cSld name="VERTICAL_TITLE_AND_VERTICAL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43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白紙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3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2088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2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5" r:id="rId3"/>
    <p:sldLayoutId id="2147483656" r:id="rId4"/>
    <p:sldLayoutId id="2147483657" r:id="rId5"/>
    <p:sldLayoutId id="2147483661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jpe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テーブルの上に歩いている人の足&#10;&#10;低い精度で自動的に生成された説明">
            <a:extLst>
              <a:ext uri="{FF2B5EF4-FFF2-40B4-BE49-F238E27FC236}">
                <a16:creationId xmlns:a16="http://schemas.microsoft.com/office/drawing/2014/main" id="{9A2F3D1E-D28B-0CC0-36FF-91CF30F746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08" t="6807" r="699"/>
          <a:stretch/>
        </p:blipFill>
        <p:spPr>
          <a:xfrm>
            <a:off x="-1" y="0"/>
            <a:ext cx="9144001" cy="6857999"/>
          </a:xfrm>
          <a:prstGeom prst="rect">
            <a:avLst/>
          </a:prstGeom>
        </p:spPr>
      </p:pic>
      <p:sp>
        <p:nvSpPr>
          <p:cNvPr id="79" name="Google Shape;79;p1"/>
          <p:cNvSpPr txBox="1"/>
          <p:nvPr/>
        </p:nvSpPr>
        <p:spPr>
          <a:xfrm>
            <a:off x="3463362" y="6624492"/>
            <a:ext cx="2217274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sz="7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© 20</a:t>
            </a:r>
            <a:r>
              <a:rPr lang="en-US" altLang="ja-JP" sz="7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25</a:t>
            </a:r>
            <a:r>
              <a:rPr lang="ja-JP" sz="7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 Excite Japan Co.,Ltd. All Rights Reserved. </a:t>
            </a:r>
            <a:endParaRPr sz="14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2" name="Google Shape;82;p1"/>
          <p:cNvSpPr txBox="1"/>
          <p:nvPr/>
        </p:nvSpPr>
        <p:spPr>
          <a:xfrm>
            <a:off x="0" y="6255160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本資料では、エキサイト株式会社が取り扱う広告商品をご紹介しております。</a:t>
            </a:r>
            <a:endParaRPr sz="6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他媒体の広告商品につきましては別紙にてご案内しております。</a:t>
            </a:r>
            <a:endParaRPr sz="14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詳細につきましては弊社営業担当にお問い合わせください。尚、広告商品/掲載料金は予告無しに変更する場合がございます。予めご了承ください。</a:t>
            </a:r>
            <a:endParaRPr sz="14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49ABB784-47CA-447F-BA3D-D3592B6814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DD9D653-2B4F-21A1-1FF6-9AE79115A46D}"/>
              </a:ext>
            </a:extLst>
          </p:cNvPr>
          <p:cNvGrpSpPr/>
          <p:nvPr/>
        </p:nvGrpSpPr>
        <p:grpSpPr>
          <a:xfrm>
            <a:off x="-2" y="5092689"/>
            <a:ext cx="9144000" cy="1292840"/>
            <a:chOff x="-49427" y="5014716"/>
            <a:chExt cx="9144000" cy="129284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028C3A7-506A-46A2-B10E-A07407C3B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9427" y="5014716"/>
              <a:ext cx="9144000" cy="1099038"/>
            </a:xfrm>
            <a:prstGeom prst="rect">
              <a:avLst/>
            </a:prstGeom>
          </p:spPr>
        </p:pic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4AAE2B1-3409-3745-9320-CB8CB88EDB63}"/>
                </a:ext>
              </a:extLst>
            </p:cNvPr>
            <p:cNvGrpSpPr/>
            <p:nvPr/>
          </p:nvGrpSpPr>
          <p:grpSpPr>
            <a:xfrm>
              <a:off x="3719640" y="5180324"/>
              <a:ext cx="3682059" cy="1127232"/>
              <a:chOff x="3033486" y="1509544"/>
              <a:chExt cx="3682059" cy="1127232"/>
            </a:xfrm>
          </p:grpSpPr>
          <p:sp>
            <p:nvSpPr>
              <p:cNvPr id="85" name="Google Shape;85;p1"/>
              <p:cNvSpPr txBox="1"/>
              <p:nvPr/>
            </p:nvSpPr>
            <p:spPr>
              <a:xfrm>
                <a:off x="3072333" y="1509544"/>
                <a:ext cx="3560917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800"/>
                  <a:buFont typeface="Arial"/>
                  <a:buNone/>
                </a:pPr>
                <a:r>
                  <a:rPr lang="en-US" altLang="ja-JP" sz="2800" b="0" i="0" u="none" strike="noStrike" cap="none" dirty="0">
                    <a:solidFill>
                      <a:schemeClr val="bg1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sym typeface="Arial"/>
                  </a:rPr>
                  <a:t>AD Program </a:t>
                </a:r>
                <a:r>
                  <a:rPr lang="ja-JP" sz="2800" b="0" i="0" u="none" strike="noStrike" cap="none" dirty="0">
                    <a:solidFill>
                      <a:schemeClr val="bg1"/>
                    </a:solidFill>
                    <a:latin typeface="Segoe UI Black" panose="020B0A02040204020203" pitchFamily="34" charset="0"/>
                    <a:ea typeface="游ゴシック" panose="020B0400000000000000" pitchFamily="50" charset="-128"/>
                    <a:sym typeface="Arial"/>
                  </a:rPr>
                  <a:t>Guide</a:t>
                </a:r>
                <a:endParaRPr sz="1400" b="0" i="0" u="none" strike="noStrike" cap="none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sym typeface="Arial"/>
                </a:endParaRPr>
              </a:p>
            </p:txBody>
          </p:sp>
          <p:sp>
            <p:nvSpPr>
              <p:cNvPr id="77" name="Google Shape;77;p1"/>
              <p:cNvSpPr txBox="1"/>
              <p:nvPr/>
            </p:nvSpPr>
            <p:spPr>
              <a:xfrm>
                <a:off x="3033486" y="1990486"/>
                <a:ext cx="3682059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algn="ctr">
                  <a:buSzPts val="1800"/>
                </a:pPr>
                <a:r>
                  <a:rPr 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202</a:t>
                </a:r>
                <a:r>
                  <a:rPr lang="en-US" altLang="ja-JP" sz="1800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</a:rPr>
                  <a:t>5</a:t>
                </a:r>
                <a:r>
                  <a:rPr 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.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10</a:t>
                </a:r>
                <a:r>
                  <a:rPr 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-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2026.03 (</a:t>
                </a:r>
                <a:r>
                  <a:rPr lang="en-US" altLang="ja-JP" sz="16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2025.08</a:t>
                </a:r>
                <a:r>
                  <a:rPr lang="ja-JP" altLang="en-US" sz="16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発行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)</a:t>
                </a:r>
                <a:endParaRPr lang="ja-JP" altLang="en-US" sz="1800" b="0" i="0" u="none" strike="noStrike" cap="none" dirty="0">
                  <a:solidFill>
                    <a:schemeClr val="bg1"/>
                  </a:solidFill>
                  <a:latin typeface="Segoe UI Semibold" panose="020B0702040204020203" pitchFamily="34" charset="0"/>
                  <a:ea typeface="游ゴシック" panose="020B0400000000000000" pitchFamily="50" charset="-128"/>
                  <a:cs typeface="Segoe UI Semibold" panose="020B0702040204020203" pitchFamily="34" charset="0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lang="en-US" altLang="ja-JP" sz="1800" b="0" i="0" u="none" strike="noStrike" cap="none" dirty="0">
                  <a:solidFill>
                    <a:schemeClr val="bg1"/>
                  </a:solidFill>
                  <a:latin typeface="Segoe UI Semibold" panose="020B0702040204020203" pitchFamily="34" charset="0"/>
                  <a:ea typeface="游ゴシック" panose="020B0400000000000000" pitchFamily="50" charset="-128"/>
                  <a:cs typeface="Segoe UI Semibold" panose="020B0702040204020203" pitchFamily="34" charset="0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074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D69991FB-8356-FA27-90D4-121B7613AF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51" t="39544" r="76534" b="38024"/>
          <a:stretch/>
        </p:blipFill>
        <p:spPr>
          <a:xfrm>
            <a:off x="6628432" y="4503418"/>
            <a:ext cx="1905005" cy="150614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E8E1D93-764E-FEB3-3C0D-28948377E2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476" t="66586" r="58979" b="10450"/>
          <a:stretch/>
        </p:blipFill>
        <p:spPr>
          <a:xfrm>
            <a:off x="4842046" y="4503418"/>
            <a:ext cx="1531989" cy="1508689"/>
          </a:xfrm>
          <a:prstGeom prst="rect">
            <a:avLst/>
          </a:prstGeom>
        </p:spPr>
      </p:pic>
      <p:sp>
        <p:nvSpPr>
          <p:cNvPr id="150" name="Google Shape;150;p5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chemeClr val="lt1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2" name="Google Shape;152;p5"/>
          <p:cNvSpPr txBox="1"/>
          <p:nvPr/>
        </p:nvSpPr>
        <p:spPr>
          <a:xfrm>
            <a:off x="0" y="6369080"/>
            <a:ext cx="9144000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媒体の詳細については営業までお問合せください。</a:t>
            </a:r>
            <a:endParaRPr sz="14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3" name="Google Shape;153;p5"/>
          <p:cNvSpPr txBox="1"/>
          <p:nvPr/>
        </p:nvSpPr>
        <p:spPr>
          <a:xfrm>
            <a:off x="7755638" y="6143131"/>
            <a:ext cx="1387442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600"/>
              <a:buFont typeface="Meiryo"/>
              <a:buNone/>
            </a:pP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※20</a:t>
            </a:r>
            <a:r>
              <a:rPr lang="en-US" altLang="ja-JP" sz="700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25</a:t>
            </a: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年</a:t>
            </a:r>
            <a:r>
              <a:rPr lang="en-US" alt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</a:t>
            </a: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月実績</a:t>
            </a:r>
            <a:endParaRPr sz="16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54" name="Google Shape;154;p5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5963" y="911941"/>
            <a:ext cx="1992074" cy="40202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5"/>
          <p:cNvSpPr/>
          <p:nvPr/>
        </p:nvSpPr>
        <p:spPr>
          <a:xfrm>
            <a:off x="358775" y="1532256"/>
            <a:ext cx="8426448" cy="892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C00000"/>
              </a:buClr>
              <a:buSzPts val="900"/>
            </a:pP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国内</a:t>
            </a:r>
            <a:r>
              <a:rPr lang="ja-JP" altLang="en-US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海外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芸能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スポーツ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トレンド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おもしろ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コラム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／特集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の</a:t>
            </a:r>
            <a:endParaRPr lang="en-US" altLang="ja-JP"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900"/>
              <a:buFont typeface="Meiryo"/>
              <a:buNone/>
            </a:pP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8カテゴリのニュースをお届けする、 ニュースポータルサービス。 </a:t>
            </a:r>
            <a:endParaRPr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-JP" sz="10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　</a:t>
            </a:r>
            <a:r>
              <a:rPr lang="ja-JP" altLang="en-US" sz="10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約</a:t>
            </a:r>
            <a:r>
              <a:rPr lang="ja-JP" sz="12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300の媒体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と提携しており、様々な新聞、雑誌、Webメディアの記事に加えて、</a:t>
            </a:r>
            <a:endParaRPr lang="en-US" altLang="ja-JP"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エキサイトニュースが独自に制作した</a:t>
            </a:r>
            <a:r>
              <a:rPr lang="ja-JP" sz="10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オリジナルコンテンツ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も配信中。 </a:t>
            </a:r>
            <a:endParaRPr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72" name="Google Shape;172;p5"/>
          <p:cNvSpPr txBox="1"/>
          <p:nvPr/>
        </p:nvSpPr>
        <p:spPr>
          <a:xfrm>
            <a:off x="363769" y="271451"/>
            <a:ext cx="2397186" cy="331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 i="0" u="none" strike="noStrike" cap="none" dirty="0">
                <a:solidFill>
                  <a:srgbClr val="7F7F7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エキサイトサービス紹介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73" name="Google Shape;173;p5"/>
          <p:cNvCxnSpPr>
            <a:stCxn id="172" idx="3"/>
          </p:cNvCxnSpPr>
          <p:nvPr/>
        </p:nvCxnSpPr>
        <p:spPr>
          <a:xfrm rot="10800000" flipH="1">
            <a:off x="2760955" y="434727"/>
            <a:ext cx="6024300" cy="24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4" name="Google Shape;174;p5"/>
          <p:cNvCxnSpPr/>
          <p:nvPr/>
        </p:nvCxnSpPr>
        <p:spPr>
          <a:xfrm>
            <a:off x="1208015" y="6617633"/>
            <a:ext cx="7314983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5" name="Google Shape;175;p5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 altLang="ja-JP" sz="800" b="1" i="0" u="none" strike="noStrike" cap="none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</a:t>
            </a:fld>
            <a:endParaRPr sz="800" b="1" i="0" u="none" strike="noStrike" cap="none" dirty="0">
              <a:solidFill>
                <a:schemeClr val="dk2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76" name="Google Shape;176;p5" descr="C:\Users\toshiya.hamaji\Downloads\Excite_白背景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6604" y="6385612"/>
            <a:ext cx="785813" cy="377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6D4A51B-0E2B-49EE-8225-782D2574C258}"/>
              </a:ext>
            </a:extLst>
          </p:cNvPr>
          <p:cNvGrpSpPr/>
          <p:nvPr/>
        </p:nvGrpSpPr>
        <p:grpSpPr>
          <a:xfrm>
            <a:off x="4571996" y="2578543"/>
            <a:ext cx="4280003" cy="1585546"/>
            <a:chOff x="4846520" y="2384655"/>
            <a:chExt cx="4280003" cy="1585546"/>
          </a:xfrm>
        </p:grpSpPr>
        <p:sp>
          <p:nvSpPr>
            <p:cNvPr id="178" name="Google Shape;178;p5"/>
            <p:cNvSpPr/>
            <p:nvPr/>
          </p:nvSpPr>
          <p:spPr>
            <a:xfrm>
              <a:off x="4846522" y="2384655"/>
              <a:ext cx="3211769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200" b="0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●</a:t>
              </a:r>
              <a:r>
                <a:rPr lang="ja-JP" sz="12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メディアデータ</a:t>
              </a:r>
              <a:endParaRPr lang="en-US" altLang="ja-JP" sz="1200" b="1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・PV：約</a:t>
              </a:r>
              <a:r>
                <a:rPr lang="en-US" altLang="ja-JP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6,500</a:t>
              </a:r>
              <a:r>
                <a:rPr lang="ja-JP" altLang="en-US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</a:t>
              </a: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PV/月</a:t>
              </a:r>
              <a:endParaRPr lang="en-US" altLang="ja-JP" sz="16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・UB：約</a:t>
              </a:r>
              <a:r>
                <a:rPr lang="en-US" altLang="ja-JP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623</a:t>
              </a:r>
              <a:r>
                <a:rPr lang="ja-JP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</a:t>
              </a: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UB/月</a:t>
              </a:r>
              <a:endParaRPr sz="16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4846520" y="3385466"/>
              <a:ext cx="4280003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200" b="0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●</a:t>
              </a:r>
              <a:r>
                <a:rPr lang="ja-JP" sz="12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SNSデータ</a:t>
              </a:r>
              <a:endParaRPr sz="1200" b="1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ja-JP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・</a:t>
              </a:r>
              <a:r>
                <a:rPr lang="en-US" altLang="zh-CN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X </a:t>
              </a:r>
              <a:r>
                <a:rPr lang="en-US" altLang="zh-CN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(</a:t>
              </a:r>
              <a:r>
                <a:rPr lang="zh-CN" altLang="en-US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旧名称：</a:t>
              </a:r>
              <a:r>
                <a:rPr lang="en-US" altLang="zh-CN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Twitter)</a:t>
              </a:r>
              <a:r>
                <a:rPr lang="ja-JP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：</a:t>
              </a:r>
              <a:r>
                <a:rPr lang="ja-JP" altLang="en-US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約</a:t>
              </a:r>
              <a:r>
                <a:rPr lang="en-US" altLang="ja-JP" sz="20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15.1</a:t>
              </a:r>
              <a:r>
                <a:rPr lang="ja-JP" sz="20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</a:t>
              </a:r>
              <a:r>
                <a:rPr lang="ja-JP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フォロワー</a:t>
              </a:r>
              <a:endParaRPr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</p:grpSp>
      <p:sp>
        <p:nvSpPr>
          <p:cNvPr id="181" name="Google Shape;181;p5"/>
          <p:cNvSpPr/>
          <p:nvPr/>
        </p:nvSpPr>
        <p:spPr>
          <a:xfrm>
            <a:off x="361386" y="742742"/>
            <a:ext cx="8426449" cy="5597000"/>
          </a:xfrm>
          <a:prstGeom prst="rect">
            <a:avLst/>
          </a:prstGeom>
          <a:noFill/>
          <a:ln w="9525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625E7DA-0F5C-4EAB-8A03-37332C647B87}"/>
              </a:ext>
            </a:extLst>
          </p:cNvPr>
          <p:cNvSpPr/>
          <p:nvPr/>
        </p:nvSpPr>
        <p:spPr>
          <a:xfrm>
            <a:off x="4571997" y="4146966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C00000"/>
              </a:buClr>
              <a:buSzPts val="900"/>
            </a:pPr>
            <a:r>
              <a:rPr lang="ja-JP" altLang="ja-JP" sz="1200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200" b="1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ユーザーデータ</a:t>
            </a:r>
            <a:endParaRPr lang="en-US" altLang="ja-JP" sz="1200" b="1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5A191FC2-227A-4986-80D6-EC8062899142}"/>
              </a:ext>
            </a:extLst>
          </p:cNvPr>
          <p:cNvCxnSpPr>
            <a:cxnSpLocks/>
          </p:cNvCxnSpPr>
          <p:nvPr/>
        </p:nvCxnSpPr>
        <p:spPr>
          <a:xfrm>
            <a:off x="2965149" y="1376368"/>
            <a:ext cx="3187084" cy="0"/>
          </a:xfrm>
          <a:prstGeom prst="line">
            <a:avLst/>
          </a:prstGeom>
          <a:ln>
            <a:solidFill>
              <a:srgbClr val="C0C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D02631-B87B-5A49-BD97-F2227688AA23}"/>
              </a:ext>
            </a:extLst>
          </p:cNvPr>
          <p:cNvSpPr/>
          <p:nvPr/>
        </p:nvSpPr>
        <p:spPr>
          <a:xfrm>
            <a:off x="4571997" y="4411833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C00000"/>
              </a:buClr>
              <a:buSzPts val="900"/>
            </a:pPr>
            <a:r>
              <a:rPr lang="ja-JP" altLang="en-US" sz="12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・性別</a:t>
            </a:r>
            <a:endParaRPr lang="en-US" altLang="ja-JP" sz="1200" b="1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Google Shape;153;p5">
            <a:extLst>
              <a:ext uri="{FF2B5EF4-FFF2-40B4-BE49-F238E27FC236}">
                <a16:creationId xmlns:a16="http://schemas.microsoft.com/office/drawing/2014/main" id="{6066A8F5-9B2C-4C6E-AB55-B3FF47557DA4}"/>
              </a:ext>
            </a:extLst>
          </p:cNvPr>
          <p:cNvSpPr txBox="1"/>
          <p:nvPr/>
        </p:nvSpPr>
        <p:spPr>
          <a:xfrm>
            <a:off x="6530468" y="6148741"/>
            <a:ext cx="1387442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600"/>
              <a:buFont typeface="Meiryo"/>
              <a:buNone/>
            </a:pP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※</a:t>
            </a:r>
            <a:r>
              <a:rPr lang="en-US" alt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Google Analytics </a:t>
            </a:r>
            <a:r>
              <a:rPr lang="ja-JP" altLang="en-US" sz="700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調べ</a:t>
            </a:r>
            <a:endParaRPr lang="en-US" altLang="ja-JP" sz="700" b="0" i="0" u="none" strike="noStrike" cap="none" dirty="0">
              <a:solidFill>
                <a:srgbClr val="595959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DA13C7F-0615-AE45-AB51-60BC763815DD}"/>
              </a:ext>
            </a:extLst>
          </p:cNvPr>
          <p:cNvSpPr/>
          <p:nvPr/>
        </p:nvSpPr>
        <p:spPr>
          <a:xfrm>
            <a:off x="6212319" y="4416561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C00000"/>
              </a:buClr>
              <a:buSzPts val="900"/>
            </a:pPr>
            <a:r>
              <a:rPr lang="ja-JP" altLang="en-US" sz="120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・年齢</a:t>
            </a:r>
            <a:endParaRPr lang="en-US" altLang="ja-JP" sz="1200" b="1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B72F8D6-061B-CE4C-847D-EFA2B372E024}"/>
              </a:ext>
            </a:extLst>
          </p:cNvPr>
          <p:cNvGrpSpPr/>
          <p:nvPr/>
        </p:nvGrpSpPr>
        <p:grpSpPr>
          <a:xfrm>
            <a:off x="565744" y="2749055"/>
            <a:ext cx="1778683" cy="3356698"/>
            <a:chOff x="564906" y="2737425"/>
            <a:chExt cx="1778683" cy="3356698"/>
          </a:xfrm>
        </p:grpSpPr>
        <p:pic>
          <p:nvPicPr>
            <p:cNvPr id="166" name="Google Shape;166;p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564906" y="2737425"/>
              <a:ext cx="1778683" cy="33566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B7768886-A951-B946-9A5B-C4FDA3C33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9071" y="3003813"/>
              <a:ext cx="1650352" cy="2766661"/>
            </a:xfrm>
            <a:prstGeom prst="rect">
              <a:avLst/>
            </a:prstGeom>
          </p:spPr>
        </p:pic>
        <p:pic>
          <p:nvPicPr>
            <p:cNvPr id="171" name="Google Shape;171;p5"/>
            <p:cNvPicPr preferRelativeResize="0"/>
            <p:nvPr/>
          </p:nvPicPr>
          <p:blipFill rotWithShape="1">
            <a:blip r:embed="rId9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636879" y="3990735"/>
              <a:ext cx="1345625" cy="1838415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</p:spPr>
        </p:pic>
        <p:pic>
          <p:nvPicPr>
            <p:cNvPr id="170" name="Google Shape;170;p5"/>
            <p:cNvPicPr preferRelativeResize="0"/>
            <p:nvPr/>
          </p:nvPicPr>
          <p:blipFill rotWithShape="1">
            <a:blip r:embed="rId10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>
              <a:off x="668077" y="3201510"/>
              <a:ext cx="1286659" cy="77150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9" name="Google Shape;168;p5">
            <a:extLst>
              <a:ext uri="{FF2B5EF4-FFF2-40B4-BE49-F238E27FC236}">
                <a16:creationId xmlns:a16="http://schemas.microsoft.com/office/drawing/2014/main" id="{47F9C780-4A22-1143-8D9E-8D34C3ED3F8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72882" y="2749055"/>
            <a:ext cx="1778683" cy="3356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F4C29E0-255C-7841-B903-9509B99F341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4772" y="2947484"/>
            <a:ext cx="1619119" cy="230333"/>
          </a:xfrm>
          <a:prstGeom prst="rect">
            <a:avLst/>
          </a:prstGeom>
        </p:spPr>
      </p:pic>
      <p:pic>
        <p:nvPicPr>
          <p:cNvPr id="6" name="図 5" descr="テキスト&#10;&#10;自動的に生成された説明">
            <a:extLst>
              <a:ext uri="{FF2B5EF4-FFF2-40B4-BE49-F238E27FC236}">
                <a16:creationId xmlns:a16="http://schemas.microsoft.com/office/drawing/2014/main" id="{B898202B-F564-0413-BFFE-D0737E6837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25741" y="3180482"/>
            <a:ext cx="1652981" cy="256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33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812;p31" descr="C:\Users\toshiya.hamaji\Desktop\名称未設定-1.gif">
            <a:extLst>
              <a:ext uri="{FF2B5EF4-FFF2-40B4-BE49-F238E27FC236}">
                <a16:creationId xmlns:a16="http://schemas.microsoft.com/office/drawing/2014/main" id="{E87D852A-D6F9-4913-88DB-B0468037B57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59113" y="2708275"/>
            <a:ext cx="1143000" cy="1390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813;p31">
            <a:extLst>
              <a:ext uri="{FF2B5EF4-FFF2-40B4-BE49-F238E27FC236}">
                <a16:creationId xmlns:a16="http://schemas.microsoft.com/office/drawing/2014/main" id="{C591D6B3-B164-4ADC-B5DD-00DA66ECCC12}"/>
              </a:ext>
            </a:extLst>
          </p:cNvPr>
          <p:cNvSpPr txBox="1"/>
          <p:nvPr/>
        </p:nvSpPr>
        <p:spPr>
          <a:xfrm>
            <a:off x="4497388" y="3251200"/>
            <a:ext cx="1754187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eiryo"/>
              <a:buNone/>
            </a:pPr>
            <a:r>
              <a:rPr lang="ja-JP" sz="2000" b="0" i="0" u="none" strike="noStrike" cap="none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eiryo"/>
                <a:sym typeface="Meiryo"/>
              </a:rPr>
              <a:t>Thank you！</a:t>
            </a:r>
            <a:endParaRPr sz="1400" b="0" i="0" u="none" strike="noStrike" cap="none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" name="Google Shape;814;p31">
            <a:extLst>
              <a:ext uri="{FF2B5EF4-FFF2-40B4-BE49-F238E27FC236}">
                <a16:creationId xmlns:a16="http://schemas.microsoft.com/office/drawing/2014/main" id="{320B49FF-2ACE-4ADA-B964-D7B72D9D653D}"/>
              </a:ext>
            </a:extLst>
          </p:cNvPr>
          <p:cNvSpPr txBox="1"/>
          <p:nvPr/>
        </p:nvSpPr>
        <p:spPr>
          <a:xfrm>
            <a:off x="358775" y="5145741"/>
            <a:ext cx="8426450" cy="78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【広告に関するお問い合わせ】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エキサイト株式会社　広告担当</a:t>
            </a:r>
            <a:endParaRPr sz="1000" b="1" i="0" u="none" strike="noStrike" cap="none" dirty="0">
              <a:solidFill>
                <a:schemeClr val="dk1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Mail： japan_advertising@excite.jp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30945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19674</TotalTime>
  <Words>232</Words>
  <Application>Microsoft Macintosh PowerPoint</Application>
  <PresentationFormat>画面に合わせる (4:3)</PresentationFormat>
  <Paragraphs>28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Meiryo</vt:lpstr>
      <vt:lpstr>游ゴシック</vt:lpstr>
      <vt:lpstr>Arial</vt:lpstr>
      <vt:lpstr>Segoe UI Black</vt:lpstr>
      <vt:lpstr>Segoe UI Semibold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excite_adguide</dc:title>
  <dc:creator>坂口 苑子</dc:creator>
  <cp:lastModifiedBy>hideki harada</cp:lastModifiedBy>
  <cp:revision>378</cp:revision>
  <cp:lastPrinted>2020-02-20T02:33:46Z</cp:lastPrinted>
  <dcterms:created xsi:type="dcterms:W3CDTF">2009-04-22T19:24:48Z</dcterms:created>
  <dcterms:modified xsi:type="dcterms:W3CDTF">2025-08-21T02:52:50Z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