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48" r:id="rId1"/>
  </p:sldMasterIdLst>
  <p:notesMasterIdLst>
    <p:notesMasterId r:id="rId13"/>
  </p:notesMasterIdLst>
  <p:sldIdLst>
    <p:sldId id="314" r:id="rId2"/>
    <p:sldId id="311" r:id="rId3"/>
    <p:sldId id="263" r:id="rId4"/>
    <p:sldId id="315" r:id="rId5"/>
    <p:sldId id="268" r:id="rId6"/>
    <p:sldId id="313" r:id="rId7"/>
    <p:sldId id="316" r:id="rId8"/>
    <p:sldId id="282" r:id="rId9"/>
    <p:sldId id="283" r:id="rId10"/>
    <p:sldId id="284" r:id="rId11"/>
    <p:sldId id="293" r:id="rId12"/>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534">
          <p15:clr>
            <a:srgbClr val="A4A3A4"/>
          </p15:clr>
        </p15:guide>
        <p15:guide id="2" pos="226" userDrawn="1">
          <p15:clr>
            <a:srgbClr val="A4A3A4"/>
          </p15:clr>
        </p15:guide>
        <p15:guide id="3" pos="3492">
          <p15:clr>
            <a:srgbClr val="A4A3A4"/>
          </p15:clr>
        </p15:guide>
        <p15:guide id="5" pos="2880">
          <p15:clr>
            <a:srgbClr val="A4A3A4"/>
          </p15:clr>
        </p15:guide>
        <p15:guide id="6" orient="horz" pos="799" userDrawn="1">
          <p15:clr>
            <a:srgbClr val="A4A3A4"/>
          </p15:clr>
        </p15:guide>
        <p15:guide id="7" orient="horz" pos="2160" userDrawn="1">
          <p15:clr>
            <a:srgbClr val="A4A3A4"/>
          </p15:clr>
        </p15:guide>
      </p15:sldGuideLst>
    </p:ext>
    <p:ext uri="{2D200454-40CA-4A62-9FC3-DE9A4176ACB9}">
      <p15:notesGuideLst xmlns:p15="http://schemas.microsoft.com/office/powerpoint/2012/main">
        <p15:guide id="1" orient="horz" pos="3223">
          <p15:clr>
            <a:srgbClr val="A4A3A4"/>
          </p15:clr>
        </p15:guide>
        <p15:guide id="2" orient="horz" pos="3131">
          <p15:clr>
            <a:srgbClr val="A4A3A4"/>
          </p15:clr>
        </p15:guide>
        <p15:guide id="3" pos="2237">
          <p15:clr>
            <a:srgbClr val="A4A3A4"/>
          </p15:clr>
        </p15:guide>
        <p15:guide id="4" pos="2145">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38" roundtripDataSignature="AMtx7mijEZilneiXKdgdv/j0LvCNFKw4G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FBAA1F-1A3A-7965-CFF7-3DB98976BD7E}" name="hisato nakajo" initials="hn" userId="S::hisato.nakajo@excite.jp::323205bd-187f-4efc-a0f6-6291606ff5eb" providerId="AD"/>
  <p188:author id="{678A7427-9479-29C0-57DF-EE93117551C7}" name="hisato nakajo" initials="hn" userId="S::hisato.nakajo@excite.jp::4718153d-3ef1-4ff2-a089-1ea4528d73e1" providerId="AD"/>
  <p188:author id="{2025E840-93B0-D468-D3DE-660EF35FEE41}" name="chie tagami" initials="" userId="S::chie.tagami@excite.jp::14837d09-0077-4ca7-a218-4cd401cf56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橘内 紋" initials="橘内" lastIdx="1" clrIdx="0">
    <p:extLst>
      <p:ext uri="{19B8F6BF-5375-455C-9EA6-DF929625EA0E}">
        <p15:presenceInfo xmlns:p15="http://schemas.microsoft.com/office/powerpoint/2012/main" userId="S::aya@excite.jp::f3d36542-12f0-4606-8919-ee60a611bb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0000"/>
    <a:srgbClr val="E0BCC4"/>
    <a:srgbClr val="E4CCD4"/>
    <a:srgbClr val="3F3F3F"/>
    <a:srgbClr val="595959"/>
    <a:srgbClr val="000000"/>
    <a:srgbClr val="FF9789"/>
    <a:srgbClr val="FF5901"/>
    <a:srgbClr val="FF4D02"/>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133808-EE09-42F5-BE28-2390A46D2D9E}">
  <a:tblStyle styleId="{27133808-EE09-42F5-BE28-2390A46D2D9E}"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3" autoAdjust="0"/>
    <p:restoredTop sz="95846"/>
  </p:normalViewPr>
  <p:slideViewPr>
    <p:cSldViewPr snapToGrid="0">
      <p:cViewPr varScale="1">
        <p:scale>
          <a:sx n="118" d="100"/>
          <a:sy n="118" d="100"/>
        </p:scale>
        <p:origin x="1408" y="200"/>
      </p:cViewPr>
      <p:guideLst>
        <p:guide pos="5534"/>
        <p:guide pos="226"/>
        <p:guide pos="3492"/>
        <p:guide pos="2880"/>
        <p:guide orient="horz" pos="799"/>
        <p:guide orient="horz" pos="21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223"/>
        <p:guide orient="horz" pos="3131"/>
        <p:guide pos="2237"/>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9" Type="http://schemas.openxmlformats.org/officeDocument/2006/relationships/commentAuthors" Target="commentAuthors.xml"/><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38" Type="http://customschemas.google.com/relationships/presentationmetadata" Target="metadata"/><Relationship Id="rId2" Type="http://schemas.openxmlformats.org/officeDocument/2006/relationships/slide" Target="slides/slide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 y="0"/>
            <a:ext cx="2951162" cy="496888"/>
          </a:xfrm>
          <a:prstGeom prst="rect">
            <a:avLst/>
          </a:prstGeom>
          <a:noFill/>
          <a:ln>
            <a:noFill/>
          </a:ln>
        </p:spPr>
        <p:txBody>
          <a:bodyPr spcFirstLastPara="1" wrap="square" lIns="91200" tIns="45600" rIns="91200" bIns="456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4452" y="0"/>
            <a:ext cx="2951162" cy="496888"/>
          </a:xfrm>
          <a:prstGeom prst="rect">
            <a:avLst/>
          </a:prstGeom>
          <a:noFill/>
          <a:ln>
            <a:noFill/>
          </a:ln>
        </p:spPr>
        <p:txBody>
          <a:bodyPr spcFirstLastPara="1" wrap="square" lIns="91200" tIns="45600" rIns="91200" bIns="456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 y="9440864"/>
            <a:ext cx="2951162" cy="496888"/>
          </a:xfrm>
          <a:prstGeom prst="rect">
            <a:avLst/>
          </a:prstGeom>
          <a:noFill/>
          <a:ln>
            <a:noFill/>
          </a:ln>
        </p:spPr>
        <p:txBody>
          <a:bodyPr spcFirstLastPara="1" wrap="square" lIns="91200" tIns="45600" rIns="91200" bIns="456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5" name="Google Shape;75;p1: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399914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683725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148" name="Google Shape;148;p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78277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9: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chemeClr val="dk1"/>
                </a:solidFill>
                <a:latin typeface="Arial"/>
                <a:ea typeface="Arial"/>
                <a:cs typeface="Arial"/>
                <a:sym typeface="Arial"/>
              </a:rPr>
              <a:t>2</a:t>
            </a:fld>
            <a:endParaRPr sz="1000" b="0" i="0" u="none" strike="noStrike" cap="none">
              <a:solidFill>
                <a:schemeClr val="dk1"/>
              </a:solidFill>
              <a:latin typeface="Arial"/>
              <a:ea typeface="Arial"/>
              <a:cs typeface="Arial"/>
              <a:sym typeface="Arial"/>
            </a:endParaRPr>
          </a:p>
        </p:txBody>
      </p:sp>
      <p:sp>
        <p:nvSpPr>
          <p:cNvPr id="277" name="Google Shape;277;p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8" name="Google Shape;278;p9: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a:extLst>
            <a:ext uri="{FF2B5EF4-FFF2-40B4-BE49-F238E27FC236}">
              <a16:creationId xmlns:a16="http://schemas.microsoft.com/office/drawing/2014/main" id="{285DA247-806F-86DB-982E-DA7022FB5651}"/>
            </a:ext>
          </a:extLst>
        </p:cNvPr>
        <p:cNvGrpSpPr/>
        <p:nvPr/>
      </p:nvGrpSpPr>
      <p:grpSpPr>
        <a:xfrm>
          <a:off x="0" y="0"/>
          <a:ext cx="0" cy="0"/>
          <a:chOff x="0" y="0"/>
          <a:chExt cx="0" cy="0"/>
        </a:xfrm>
      </p:grpSpPr>
      <p:sp>
        <p:nvSpPr>
          <p:cNvPr id="333" name="Google Shape;333;p11:notes">
            <a:extLst>
              <a:ext uri="{FF2B5EF4-FFF2-40B4-BE49-F238E27FC236}">
                <a16:creationId xmlns:a16="http://schemas.microsoft.com/office/drawing/2014/main" id="{F4657795-3725-1B9B-FD5F-6A56A2FDEED8}"/>
              </a:ext>
            </a:extLst>
          </p:cNvPr>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34" name="Google Shape;334;p11:notes">
            <a:extLst>
              <a:ext uri="{FF2B5EF4-FFF2-40B4-BE49-F238E27FC236}">
                <a16:creationId xmlns:a16="http://schemas.microsoft.com/office/drawing/2014/main" id="{4D93FF2D-BB2D-CC34-C995-5B7F2E7E8266}"/>
              </a:ext>
            </a:extLst>
          </p:cNvPr>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936917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9" name="Google Shape;469;p14: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1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3" name="Google Shape;493;p1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extLst>
      <p:ext uri="{BB962C8B-B14F-4D97-AF65-F5344CB8AC3E}">
        <p14:creationId xmlns:p14="http://schemas.microsoft.com/office/powerpoint/2010/main" val="317237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a:extLst>
            <a:ext uri="{FF2B5EF4-FFF2-40B4-BE49-F238E27FC236}">
              <a16:creationId xmlns:a16="http://schemas.microsoft.com/office/drawing/2014/main" id="{B9D74364-6C54-1D5D-B5F9-064063F17065}"/>
            </a:ext>
          </a:extLst>
        </p:cNvPr>
        <p:cNvGrpSpPr/>
        <p:nvPr/>
      </p:nvGrpSpPr>
      <p:grpSpPr>
        <a:xfrm>
          <a:off x="0" y="0"/>
          <a:ext cx="0" cy="0"/>
          <a:chOff x="0" y="0"/>
          <a:chExt cx="0" cy="0"/>
        </a:xfrm>
      </p:grpSpPr>
      <p:sp>
        <p:nvSpPr>
          <p:cNvPr id="553" name="Google Shape;553;p19:notes">
            <a:extLst>
              <a:ext uri="{FF2B5EF4-FFF2-40B4-BE49-F238E27FC236}">
                <a16:creationId xmlns:a16="http://schemas.microsoft.com/office/drawing/2014/main" id="{809A7C50-2082-FEB4-A07B-58B880BB43EE}"/>
              </a:ext>
            </a:extLst>
          </p:cNvPr>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554" name="Google Shape;554;p19:notes">
            <a:extLst>
              <a:ext uri="{FF2B5EF4-FFF2-40B4-BE49-F238E27FC236}">
                <a16:creationId xmlns:a16="http://schemas.microsoft.com/office/drawing/2014/main" id="{A4EC689A-607A-A314-470D-BA541CF19803}"/>
              </a:ext>
            </a:extLst>
          </p:cNvPr>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662940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28: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rgbClr val="000000"/>
                </a:solidFill>
                <a:latin typeface="Arial"/>
                <a:ea typeface="Arial"/>
                <a:cs typeface="Arial"/>
                <a:sym typeface="Arial"/>
              </a:rPr>
              <a:t>7</a:t>
            </a:fld>
            <a:endParaRPr sz="1000" b="0" i="0" u="none" strike="noStrike" cap="none">
              <a:solidFill>
                <a:srgbClr val="000000"/>
              </a:solidFill>
              <a:latin typeface="Arial"/>
              <a:ea typeface="Arial"/>
              <a:cs typeface="Arial"/>
              <a:sym typeface="Arial"/>
            </a:endParaRPr>
          </a:p>
        </p:txBody>
      </p:sp>
      <p:sp>
        <p:nvSpPr>
          <p:cNvPr id="789" name="Google Shape;789;p28: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0" name="Google Shape;790;p28: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29: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96" name="Google Shape;796;p2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3"/>
        <p:cNvGrpSpPr/>
        <p:nvPr/>
      </p:nvGrpSpPr>
      <p:grpSpPr>
        <a:xfrm>
          <a:off x="0" y="0"/>
          <a:ext cx="0" cy="0"/>
          <a:chOff x="0" y="0"/>
          <a:chExt cx="0" cy="0"/>
        </a:xfrm>
      </p:grpSpPr>
      <p:sp>
        <p:nvSpPr>
          <p:cNvPr id="14" name="Google Shape;14;p34"/>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5" name="Google Shape;15;p34"/>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pic>
        <p:nvPicPr>
          <p:cNvPr id="18" name="Google Shape;18;p34"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19" name="Google Shape;19;p34"/>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 name="Google Shape;17;p34"/>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とコンテンツ">
  <p:cSld name="タイトルとコンテンツ">
    <p:spTree>
      <p:nvGrpSpPr>
        <p:cNvPr id="1" name="Shape 34"/>
        <p:cNvGrpSpPr/>
        <p:nvPr/>
      </p:nvGrpSpPr>
      <p:grpSpPr>
        <a:xfrm>
          <a:off x="0" y="0"/>
          <a:ext cx="0" cy="0"/>
          <a:chOff x="0" y="0"/>
          <a:chExt cx="0" cy="0"/>
        </a:xfrm>
      </p:grpSpPr>
      <p:sp>
        <p:nvSpPr>
          <p:cNvPr id="35" name="Google Shape;35;p37"/>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36" name="Google Shape;36;p3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sp>
        <p:nvSpPr>
          <p:cNvPr id="38" name="Google Shape;38;p37"/>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39" name="Google Shape;39;p3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0" name="Google Shape;40;p3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pic>
        <p:nvPicPr>
          <p:cNvPr id="41" name="Google Shape;41;p37"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42" name="Google Shape;42;p37"/>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43"/>
        <p:cNvGrpSpPr/>
        <p:nvPr/>
      </p:nvGrpSpPr>
      <p:grpSpPr>
        <a:xfrm>
          <a:off x="0" y="0"/>
          <a:ext cx="0" cy="0"/>
          <a:chOff x="0" y="0"/>
          <a:chExt cx="0" cy="0"/>
        </a:xfrm>
      </p:grpSpPr>
      <p:sp>
        <p:nvSpPr>
          <p:cNvPr id="44" name="Google Shape;44;p4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45" name="Google Shape;45;p4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6" name="Google Shape;46;p4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47" name="Google Shape;47;p40"/>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48"/>
        <p:cNvGrpSpPr/>
        <p:nvPr/>
      </p:nvGrpSpPr>
      <p:grpSpPr>
        <a:xfrm>
          <a:off x="0" y="0"/>
          <a:ext cx="0" cy="0"/>
          <a:chOff x="0" y="0"/>
          <a:chExt cx="0" cy="0"/>
        </a:xfrm>
      </p:grpSpPr>
      <p:sp>
        <p:nvSpPr>
          <p:cNvPr id="49" name="Google Shape;49;p4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0" name="Google Shape;50;p41"/>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51" name="Google Shape;51;p4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2" name="Google Shape;52;p41"/>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53"/>
        <p:cNvGrpSpPr/>
        <p:nvPr/>
      </p:nvGrpSpPr>
      <p:grpSpPr>
        <a:xfrm>
          <a:off x="0" y="0"/>
          <a:ext cx="0" cy="0"/>
          <a:chOff x="0" y="0"/>
          <a:chExt cx="0" cy="0"/>
        </a:xfrm>
      </p:grpSpPr>
      <p:sp>
        <p:nvSpPr>
          <p:cNvPr id="54" name="Google Shape;54;p4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5" name="Google Shape;55;p42"/>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 name="Google Shape;56;p4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VERTICAL_TITLE_AND_VERTICAL_TEXT">
    <p:spTree>
      <p:nvGrpSpPr>
        <p:cNvPr id="1" name="Shape 57"/>
        <p:cNvGrpSpPr/>
        <p:nvPr/>
      </p:nvGrpSpPr>
      <p:grpSpPr>
        <a:xfrm>
          <a:off x="0" y="0"/>
          <a:ext cx="0" cy="0"/>
          <a:chOff x="0" y="0"/>
          <a:chExt cx="0" cy="0"/>
        </a:xfrm>
      </p:grpSpPr>
      <p:sp>
        <p:nvSpPr>
          <p:cNvPr id="58" name="Google Shape;58;p43"/>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9" name="Google Shape;59;p43"/>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 name="Google Shape;60;p4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11"/>
        <p:cNvGrpSpPr/>
        <p:nvPr/>
      </p:nvGrpSpPr>
      <p:grpSpPr>
        <a:xfrm>
          <a:off x="0" y="0"/>
          <a:ext cx="0" cy="0"/>
          <a:chOff x="0" y="0"/>
          <a:chExt cx="0" cy="0"/>
        </a:xfrm>
      </p:grpSpPr>
      <p:sp>
        <p:nvSpPr>
          <p:cNvPr id="12" name="Google Shape;12;p3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65208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61"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jpe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pe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7.png"/></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11" name="図 10" descr="テーブルの上に歩いている人の足&#10;&#10;低い精度で自動的に生成された説明">
            <a:extLst>
              <a:ext uri="{FF2B5EF4-FFF2-40B4-BE49-F238E27FC236}">
                <a16:creationId xmlns:a16="http://schemas.microsoft.com/office/drawing/2014/main" id="{9A2F3D1E-D28B-0CC0-36FF-91CF30F746A4}"/>
              </a:ext>
            </a:extLst>
          </p:cNvPr>
          <p:cNvPicPr>
            <a:picLocks noChangeAspect="1"/>
          </p:cNvPicPr>
          <p:nvPr/>
        </p:nvPicPr>
        <p:blipFill rotWithShape="1">
          <a:blip r:embed="rId3"/>
          <a:srcRect l="6108" t="6807" r="699"/>
          <a:stretch/>
        </p:blipFill>
        <p:spPr>
          <a:xfrm>
            <a:off x="-1" y="0"/>
            <a:ext cx="9144001" cy="6857999"/>
          </a:xfrm>
          <a:prstGeom prst="rect">
            <a:avLst/>
          </a:prstGeom>
        </p:spPr>
      </p:pic>
      <p:sp>
        <p:nvSpPr>
          <p:cNvPr id="79" name="Google Shape;79;p1"/>
          <p:cNvSpPr txBox="1"/>
          <p:nvPr/>
        </p:nvSpPr>
        <p:spPr>
          <a:xfrm>
            <a:off x="3463362" y="6624492"/>
            <a:ext cx="2217274"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20</a:t>
            </a:r>
            <a:r>
              <a:rPr lang="en-US" alt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25</a:t>
            </a: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Excite Japan Co.,Ltd. All Rights Reserved. </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82" name="Google Shape;82;p1"/>
          <p:cNvSpPr txBox="1"/>
          <p:nvPr/>
        </p:nvSpPr>
        <p:spPr>
          <a:xfrm>
            <a:off x="0" y="6255160"/>
            <a:ext cx="91440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本資料では、エキサイト株式会社が取り扱う広告商品をご紹介しております。</a:t>
            </a:r>
            <a:endParaRPr sz="6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他媒体の広告商品につきましては別紙にてご案内しております。</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詳細につきましては弊社営業担当にお問い合わせください。尚、広告商品/掲載料金は予告無しに変更する場合がございます。予めご了承ください。</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2" name="AutoShape 2">
            <a:extLst>
              <a:ext uri="{FF2B5EF4-FFF2-40B4-BE49-F238E27FC236}">
                <a16:creationId xmlns:a16="http://schemas.microsoft.com/office/drawing/2014/main" id="{49ABB784-47CA-447F-BA3D-D3592B68144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grpSp>
        <p:nvGrpSpPr>
          <p:cNvPr id="13" name="グループ化 12">
            <a:extLst>
              <a:ext uri="{FF2B5EF4-FFF2-40B4-BE49-F238E27FC236}">
                <a16:creationId xmlns:a16="http://schemas.microsoft.com/office/drawing/2014/main" id="{0DD9D653-2B4F-21A1-1FF6-9AE79115A46D}"/>
              </a:ext>
            </a:extLst>
          </p:cNvPr>
          <p:cNvGrpSpPr/>
          <p:nvPr/>
        </p:nvGrpSpPr>
        <p:grpSpPr>
          <a:xfrm>
            <a:off x="-2" y="5092689"/>
            <a:ext cx="9144000" cy="1292840"/>
            <a:chOff x="-49427" y="5014716"/>
            <a:chExt cx="9144000" cy="1292840"/>
          </a:xfrm>
        </p:grpSpPr>
        <p:pic>
          <p:nvPicPr>
            <p:cNvPr id="5" name="図 4">
              <a:extLst>
                <a:ext uri="{FF2B5EF4-FFF2-40B4-BE49-F238E27FC236}">
                  <a16:creationId xmlns:a16="http://schemas.microsoft.com/office/drawing/2014/main" id="{8028C3A7-506A-46A2-B10E-A07407C3B93E}"/>
                </a:ext>
              </a:extLst>
            </p:cNvPr>
            <p:cNvPicPr>
              <a:picLocks noChangeAspect="1"/>
            </p:cNvPicPr>
            <p:nvPr/>
          </p:nvPicPr>
          <p:blipFill>
            <a:blip r:embed="rId4"/>
            <a:stretch>
              <a:fillRect/>
            </a:stretch>
          </p:blipFill>
          <p:spPr>
            <a:xfrm>
              <a:off x="-49427" y="5014716"/>
              <a:ext cx="9144000" cy="1099038"/>
            </a:xfrm>
            <a:prstGeom prst="rect">
              <a:avLst/>
            </a:prstGeom>
          </p:spPr>
        </p:pic>
        <p:grpSp>
          <p:nvGrpSpPr>
            <p:cNvPr id="12" name="グループ化 11">
              <a:extLst>
                <a:ext uri="{FF2B5EF4-FFF2-40B4-BE49-F238E27FC236}">
                  <a16:creationId xmlns:a16="http://schemas.microsoft.com/office/drawing/2014/main" id="{54AAE2B1-3409-3745-9320-CB8CB88EDB63}"/>
                </a:ext>
              </a:extLst>
            </p:cNvPr>
            <p:cNvGrpSpPr/>
            <p:nvPr/>
          </p:nvGrpSpPr>
          <p:grpSpPr>
            <a:xfrm>
              <a:off x="3719640" y="5180324"/>
              <a:ext cx="3682059" cy="1127232"/>
              <a:chOff x="3033486" y="1509544"/>
              <a:chExt cx="3682059" cy="1127232"/>
            </a:xfrm>
          </p:grpSpPr>
          <p:sp>
            <p:nvSpPr>
              <p:cNvPr id="85" name="Google Shape;85;p1"/>
              <p:cNvSpPr txBox="1"/>
              <p:nvPr/>
            </p:nvSpPr>
            <p:spPr>
              <a:xfrm>
                <a:off x="3072333" y="1509544"/>
                <a:ext cx="356091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altLang="ja-JP" sz="2800" b="0" i="0" u="none" strike="noStrike" cap="none" dirty="0">
                    <a:solidFill>
                      <a:schemeClr val="bg1"/>
                    </a:solidFill>
                    <a:latin typeface="Segoe UI Black" panose="020B0A02040204020203" pitchFamily="34" charset="0"/>
                    <a:ea typeface="Segoe UI Black" panose="020B0A02040204020203" pitchFamily="34" charset="0"/>
                    <a:sym typeface="Arial"/>
                  </a:rPr>
                  <a:t>AD Program </a:t>
                </a:r>
                <a:r>
                  <a:rPr lang="ja-JP" sz="2800" b="0" i="0" u="none" strike="noStrike" cap="none" dirty="0">
                    <a:solidFill>
                      <a:schemeClr val="bg1"/>
                    </a:solidFill>
                    <a:latin typeface="Segoe UI Black" panose="020B0A02040204020203" pitchFamily="34" charset="0"/>
                    <a:ea typeface="游ゴシック" panose="020B0400000000000000" pitchFamily="50" charset="-128"/>
                    <a:sym typeface="Arial"/>
                  </a:rPr>
                  <a:t>Guide</a:t>
                </a:r>
                <a:endParaRPr sz="1400" b="0" i="0" u="none" strike="noStrike" cap="none" dirty="0">
                  <a:solidFill>
                    <a:schemeClr val="bg1"/>
                  </a:solidFill>
                  <a:latin typeface="Segoe UI Black" panose="020B0A02040204020203" pitchFamily="34" charset="0"/>
                  <a:ea typeface="Segoe UI Black" panose="020B0A02040204020203" pitchFamily="34" charset="0"/>
                  <a:sym typeface="Arial"/>
                </a:endParaRPr>
              </a:p>
            </p:txBody>
          </p:sp>
          <p:sp>
            <p:nvSpPr>
              <p:cNvPr id="77" name="Google Shape;77;p1"/>
              <p:cNvSpPr txBox="1"/>
              <p:nvPr/>
            </p:nvSpPr>
            <p:spPr>
              <a:xfrm>
                <a:off x="3033486" y="1990486"/>
                <a:ext cx="3682059" cy="646290"/>
              </a:xfrm>
              <a:prstGeom prst="rect">
                <a:avLst/>
              </a:prstGeom>
              <a:noFill/>
              <a:ln>
                <a:noFill/>
              </a:ln>
            </p:spPr>
            <p:txBody>
              <a:bodyPr spcFirstLastPara="1" wrap="square" lIns="91425" tIns="45700" rIns="91425" bIns="45700" anchor="t" anchorCtr="0">
                <a:spAutoFit/>
              </a:bodyPr>
              <a:lstStyle/>
              <a:p>
                <a:pPr algn="ctr">
                  <a:buSzPts val="1800"/>
                </a:pP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a:t>
                </a:r>
                <a:r>
                  <a:rPr lang="en-US" altLang="ja-JP" sz="1800"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rPr>
                  <a:t>5</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10</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2026.03 (</a:t>
                </a:r>
                <a:r>
                  <a:rPr lang="en-US" altLang="ja-JP"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2025.08</a:t>
                </a:r>
                <a:r>
                  <a:rPr lang="ja-JP" altLang="en-US"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発行</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endParaRPr lang="ja-JP" altLang="en-US"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a:p>
                <a:pPr marL="0" marR="0" lvl="0" indent="0" algn="ctr" rtl="0">
                  <a:lnSpc>
                    <a:spcPct val="100000"/>
                  </a:lnSpc>
                  <a:spcBef>
                    <a:spcPts val="0"/>
                  </a:spcBef>
                  <a:spcAft>
                    <a:spcPts val="0"/>
                  </a:spcAft>
                  <a:buClr>
                    <a:srgbClr val="000000"/>
                  </a:buClr>
                  <a:buSzPts val="1800"/>
                  <a:buFont typeface="Arial"/>
                  <a:buNone/>
                </a:pPr>
                <a:endPar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p:txBody>
          </p:sp>
        </p:grpSp>
      </p:grpSp>
    </p:spTree>
    <p:extLst>
      <p:ext uri="{BB962C8B-B14F-4D97-AF65-F5344CB8AC3E}">
        <p14:creationId xmlns:p14="http://schemas.microsoft.com/office/powerpoint/2010/main" val="27807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0"/>
          <p:cNvSpPr/>
          <p:nvPr/>
        </p:nvSpPr>
        <p:spPr>
          <a:xfrm>
            <a:off x="358775" y="795953"/>
            <a:ext cx="8426450" cy="43857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動画広告・音声付広告の掲載条件</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インターネット上で掲載許可が得られているクリエイティブである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動画配信方式が埋め込み動画配信であることの許諾が動画、音楽の権利者（音楽事務所、レーベルなど）より得られている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※埋め込み動画配信(セキュアスクリプト有)</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れる特殊なコードを実装することで動画をユーザーのパソコンに保存すると再生できなくなります。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著作権管理事業者(JASRAC、ジャパン・ライツ・クリアランスなど)との必要な手続き（費用は貴社負担となります）が完了している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※留意点：使用する楽曲の著作権管理を著作権管理事業者に委託している場合、自社で制作された楽曲であっても手続きが必要になることがございます。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詳細は、著作権管理事業者にお問い合わせください。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別途設けている動画広告・音声付広告の掲載条件向け制作・入稿規定に従ってください。詳しくは「スペックガイド」をご参照ください。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４．行動ターゲティング広告について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プライバシーポリシー：</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3"/>
              </a:rPr>
              <a:t>https://info.excite.co.jp/top/protection/privacy.html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また、行動ターゲティング広告や利用動向の分析についての概要および無効化の方法は以下よりご確認ください。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行動ターゲティング広告におけるインフォマティブデータの取り扱い：</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4"/>
              </a:rPr>
              <a:t>https://info.excite.co.jp/top/protection/privacy/cookie.html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主な対応事項は以下のページよりご確認ください。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5. ガイドライン・規約の改定について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806" name="Google Shape;806;p30"/>
          <p:cNvSpPr txBox="1"/>
          <p:nvPr/>
        </p:nvSpPr>
        <p:spPr>
          <a:xfrm>
            <a:off x="361514" y="271451"/>
            <a:ext cx="2443830"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広告ガイドライン・規約2</a:t>
            </a:r>
            <a:endParaRPr sz="15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cxnSp>
        <p:nvCxnSpPr>
          <p:cNvPr id="807" name="Google Shape;807;p30"/>
          <p:cNvCxnSpPr>
            <a:stCxn id="806" idx="3"/>
          </p:cNvCxnSpPr>
          <p:nvPr/>
        </p:nvCxnSpPr>
        <p:spPr>
          <a:xfrm rot="10800000" flipH="1">
            <a:off x="2805344" y="434727"/>
            <a:ext cx="60864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pic>
        <p:nvPicPr>
          <p:cNvPr id="5" name="Google Shape;812;p31" descr="C:\Users\toshiya.hamaji\Desktop\名称未設定-1.gif">
            <a:extLst>
              <a:ext uri="{FF2B5EF4-FFF2-40B4-BE49-F238E27FC236}">
                <a16:creationId xmlns:a16="http://schemas.microsoft.com/office/drawing/2014/main" id="{E87D852A-D6F9-4913-88DB-B0468037B57D}"/>
              </a:ext>
            </a:extLst>
          </p:cNvPr>
          <p:cNvPicPr preferRelativeResize="0"/>
          <p:nvPr/>
        </p:nvPicPr>
        <p:blipFill rotWithShape="1">
          <a:blip r:embed="rId3">
            <a:alphaModFix/>
          </a:blip>
          <a:srcRect/>
          <a:stretch/>
        </p:blipFill>
        <p:spPr>
          <a:xfrm>
            <a:off x="3059113" y="2708275"/>
            <a:ext cx="1143000" cy="1390650"/>
          </a:xfrm>
          <a:prstGeom prst="rect">
            <a:avLst/>
          </a:prstGeom>
          <a:noFill/>
          <a:ln>
            <a:noFill/>
          </a:ln>
        </p:spPr>
      </p:pic>
      <p:sp>
        <p:nvSpPr>
          <p:cNvPr id="6" name="Google Shape;813;p31">
            <a:extLst>
              <a:ext uri="{FF2B5EF4-FFF2-40B4-BE49-F238E27FC236}">
                <a16:creationId xmlns:a16="http://schemas.microsoft.com/office/drawing/2014/main" id="{C591D6B3-B164-4ADC-B5DD-00DA66ECCC12}"/>
              </a:ext>
            </a:extLst>
          </p:cNvPr>
          <p:cNvSpPr txBox="1"/>
          <p:nvPr/>
        </p:nvSpPr>
        <p:spPr>
          <a:xfrm>
            <a:off x="4497388" y="3251200"/>
            <a:ext cx="1754187" cy="4000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Meiryo"/>
              <a:buNone/>
            </a:pPr>
            <a:r>
              <a:rPr lang="ja-JP" sz="20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Thank you！</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 name="Google Shape;814;p31">
            <a:extLst>
              <a:ext uri="{FF2B5EF4-FFF2-40B4-BE49-F238E27FC236}">
                <a16:creationId xmlns:a16="http://schemas.microsoft.com/office/drawing/2014/main" id="{320B49FF-2ACE-4ADA-B964-D7B72D9D653D}"/>
              </a:ext>
            </a:extLst>
          </p:cNvPr>
          <p:cNvSpPr txBox="1"/>
          <p:nvPr/>
        </p:nvSpPr>
        <p:spPr>
          <a:xfrm>
            <a:off x="358775" y="5145741"/>
            <a:ext cx="8426450" cy="784790"/>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【広告に関するお問い合わせ】</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エキサイト株式会社　広告担当</a:t>
            </a:r>
            <a:endParaRPr sz="1000" b="1"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Mail： japan_advertising@excite.jp</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extLst>
      <p:ext uri="{BB962C8B-B14F-4D97-AF65-F5344CB8AC3E}">
        <p14:creationId xmlns:p14="http://schemas.microsoft.com/office/powerpoint/2010/main" val="3683094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8" name="図 7">
            <a:extLst>
              <a:ext uri="{FF2B5EF4-FFF2-40B4-BE49-F238E27FC236}">
                <a16:creationId xmlns:a16="http://schemas.microsoft.com/office/drawing/2014/main" id="{D69991FB-8356-FA27-90D4-121B7613AF46}"/>
              </a:ext>
            </a:extLst>
          </p:cNvPr>
          <p:cNvPicPr>
            <a:picLocks noChangeAspect="1"/>
          </p:cNvPicPr>
          <p:nvPr/>
        </p:nvPicPr>
        <p:blipFill rotWithShape="1">
          <a:blip r:embed="rId3"/>
          <a:srcRect l="4551" t="39544" r="76534" b="38024"/>
          <a:stretch/>
        </p:blipFill>
        <p:spPr>
          <a:xfrm>
            <a:off x="6628432" y="4503418"/>
            <a:ext cx="1905005" cy="1506145"/>
          </a:xfrm>
          <a:prstGeom prst="rect">
            <a:avLst/>
          </a:prstGeom>
        </p:spPr>
      </p:pic>
      <p:pic>
        <p:nvPicPr>
          <p:cNvPr id="7" name="図 6">
            <a:extLst>
              <a:ext uri="{FF2B5EF4-FFF2-40B4-BE49-F238E27FC236}">
                <a16:creationId xmlns:a16="http://schemas.microsoft.com/office/drawing/2014/main" id="{9E8E1D93-764E-FEB3-3C0D-28948377E257}"/>
              </a:ext>
            </a:extLst>
          </p:cNvPr>
          <p:cNvPicPr>
            <a:picLocks noChangeAspect="1"/>
          </p:cNvPicPr>
          <p:nvPr/>
        </p:nvPicPr>
        <p:blipFill rotWithShape="1">
          <a:blip r:embed="rId4"/>
          <a:srcRect l="25476" t="66586" r="58979" b="10450"/>
          <a:stretch/>
        </p:blipFill>
        <p:spPr>
          <a:xfrm>
            <a:off x="4842046" y="4503418"/>
            <a:ext cx="1531989" cy="1508689"/>
          </a:xfrm>
          <a:prstGeom prst="rect">
            <a:avLst/>
          </a:prstGeom>
        </p:spPr>
      </p:pic>
      <p:sp>
        <p:nvSpPr>
          <p:cNvPr id="150" name="Google Shape;150;p5"/>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152" name="Google Shape;152;p5"/>
          <p:cNvSpPr txBox="1"/>
          <p:nvPr/>
        </p:nvSpPr>
        <p:spPr>
          <a:xfrm>
            <a:off x="0" y="6369080"/>
            <a:ext cx="9144000"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Meiryo"/>
              <a:buNone/>
            </a:pPr>
            <a:r>
              <a:rPr lang="ja-JP" sz="900" b="0" i="0" u="none" strike="noStrike" cap="none" dirty="0">
                <a:solidFill>
                  <a:srgbClr val="3F3F3F"/>
                </a:solidFill>
                <a:latin typeface="游ゴシック" panose="020B0400000000000000" pitchFamily="50" charset="-128"/>
                <a:ea typeface="游ゴシック" panose="020B0400000000000000" pitchFamily="50" charset="-128"/>
                <a:sym typeface="Arial"/>
              </a:rPr>
              <a:t>媒体の詳細については営業までお問合せください。</a:t>
            </a:r>
            <a:endParaRPr sz="14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53" name="Google Shape;153;p5"/>
          <p:cNvSpPr txBox="1"/>
          <p:nvPr/>
        </p:nvSpPr>
        <p:spPr>
          <a:xfrm>
            <a:off x="7755638" y="614313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※20</a:t>
            </a:r>
            <a:r>
              <a:rPr lang="en-US" altLang="ja-JP" sz="700" dirty="0">
                <a:solidFill>
                  <a:srgbClr val="595959"/>
                </a:solidFill>
                <a:latin typeface="游ゴシック" panose="020B0400000000000000" pitchFamily="50" charset="-128"/>
                <a:ea typeface="游ゴシック" panose="020B0400000000000000" pitchFamily="50" charset="-128"/>
              </a:rPr>
              <a:t>25</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年</a:t>
            </a:r>
            <a:r>
              <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2</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月実績</a:t>
            </a:r>
            <a:endParaRPr sz="16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154" name="Google Shape;154;p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575963" y="911941"/>
            <a:ext cx="1992074" cy="402029"/>
          </a:xfrm>
          <a:prstGeom prst="rect">
            <a:avLst/>
          </a:prstGeom>
          <a:noFill/>
          <a:ln>
            <a:noFill/>
          </a:ln>
        </p:spPr>
      </p:pic>
      <p:sp>
        <p:nvSpPr>
          <p:cNvPr id="164" name="Google Shape;164;p5"/>
          <p:cNvSpPr/>
          <p:nvPr/>
        </p:nvSpPr>
        <p:spPr>
          <a:xfrm>
            <a:off x="358775" y="1532256"/>
            <a:ext cx="8426448" cy="892512"/>
          </a:xfrm>
          <a:prstGeom prst="rect">
            <a:avLst/>
          </a:prstGeom>
          <a:noFill/>
          <a:ln>
            <a:noFill/>
          </a:ln>
        </p:spPr>
        <p:txBody>
          <a:bodyPr spcFirstLastPara="1" wrap="square" lIns="91425" tIns="45700" rIns="91425" bIns="45700" anchor="t" anchorCtr="0">
            <a:spAutoFit/>
          </a:bodyPr>
          <a:lstStyle/>
          <a:p>
            <a:pPr lvl="0" algn="ctr">
              <a:buClr>
                <a:srgbClr val="C00000"/>
              </a:buClr>
              <a:buSzPts val="900"/>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国内</a:t>
            </a:r>
            <a:r>
              <a:rPr lang="ja-JP" altLang="en-US"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海外</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芸能</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スポーツ</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トレンド</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おもしろ</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コラム</a:t>
            </a:r>
            <a:r>
              <a:rPr lang="ja-JP" altLang="en-US" sz="1000" dirty="0">
                <a:solidFill>
                  <a:srgbClr val="3F3F3F"/>
                </a:solidFill>
                <a:latin typeface="游ゴシック" panose="020B0400000000000000" pitchFamily="50" charset="-128"/>
                <a:ea typeface="游ゴシック" panose="020B0400000000000000" pitchFamily="50" charset="-128"/>
              </a:rPr>
              <a:t>／特集</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の</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C00000"/>
              </a:buClr>
              <a:buSzPts val="900"/>
              <a:buFont typeface="Meiryo"/>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8カテゴリのニュースをお届けする、 ニュースポータルサービス。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　</a:t>
            </a:r>
            <a:r>
              <a:rPr lang="ja-JP" altLang="en-US"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約</a:t>
            </a:r>
            <a:r>
              <a:rPr lang="ja-JP" sz="1200" b="1" i="0" u="none" strike="noStrike" cap="none" dirty="0">
                <a:solidFill>
                  <a:srgbClr val="C00000"/>
                </a:solidFill>
                <a:latin typeface="游ゴシック" panose="020B0400000000000000" pitchFamily="50" charset="-128"/>
                <a:ea typeface="游ゴシック" panose="020B0400000000000000" pitchFamily="50" charset="-128"/>
                <a:sym typeface="Arial"/>
              </a:rPr>
              <a:t>300の媒体</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と提携しており、様々な新聞、雑誌、Webメディアの記事に加えて、</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エキサイトニュースが独自に制作した</a:t>
            </a: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オリジナルコンテンツ</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も配信中。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2" name="Google Shape;172;p5"/>
          <p:cNvSpPr txBox="1"/>
          <p:nvPr/>
        </p:nvSpPr>
        <p:spPr>
          <a:xfrm>
            <a:off x="363769" y="271451"/>
            <a:ext cx="239718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エキサイトサービス紹介</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173" name="Google Shape;173;p5"/>
          <p:cNvCxnSpPr>
            <a:stCxn id="172" idx="3"/>
          </p:cNvCxnSpPr>
          <p:nvPr/>
        </p:nvCxnSpPr>
        <p:spPr>
          <a:xfrm rot="10800000" flipH="1">
            <a:off x="2760955" y="434727"/>
            <a:ext cx="6024300" cy="2400"/>
          </a:xfrm>
          <a:prstGeom prst="straightConnector1">
            <a:avLst/>
          </a:prstGeom>
          <a:noFill/>
          <a:ln w="9525" cap="rnd" cmpd="sng">
            <a:solidFill>
              <a:srgbClr val="CCCCCC"/>
            </a:solidFill>
            <a:prstDash val="solid"/>
            <a:miter lim="800000"/>
            <a:headEnd type="none" w="sm" len="sm"/>
            <a:tailEnd type="none" w="sm" len="sm"/>
          </a:ln>
        </p:spPr>
      </p:cxnSp>
      <p:cxnSp>
        <p:nvCxnSpPr>
          <p:cNvPr id="174" name="Google Shape;174;p5"/>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5" name="Google Shape;175;p5"/>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en-US" altLang="ja-JP" sz="800" b="1" i="0" u="none" strike="noStrike" cap="none">
                <a:solidFill>
                  <a:schemeClr val="dk2"/>
                </a:solidFill>
                <a:latin typeface="游ゴシック" panose="020B0400000000000000" pitchFamily="50" charset="-128"/>
                <a:ea typeface="游ゴシック" panose="020B0400000000000000" pitchFamily="50" charset="-128"/>
                <a:sym typeface="Arial"/>
              </a:rPr>
              <a:t>1</a:t>
            </a:fld>
            <a:endParaRPr sz="800" b="1" i="0" u="none" strike="noStrike" cap="none" dirty="0">
              <a:solidFill>
                <a:schemeClr val="dk2"/>
              </a:solidFill>
              <a:latin typeface="游ゴシック" panose="020B0400000000000000" pitchFamily="50" charset="-128"/>
              <a:ea typeface="游ゴシック" panose="020B0400000000000000" pitchFamily="50" charset="-128"/>
              <a:sym typeface="Arial"/>
            </a:endParaRPr>
          </a:p>
        </p:txBody>
      </p:sp>
      <p:pic>
        <p:nvPicPr>
          <p:cNvPr id="176" name="Google Shape;176;p5" descr="C:\Users\toshiya.hamaji\Downloads\Excite_白背景.png"/>
          <p:cNvPicPr preferRelativeResize="0"/>
          <p:nvPr/>
        </p:nvPicPr>
        <p:blipFill rotWithShape="1">
          <a:blip r:embed="rId6">
            <a:alphaModFix/>
          </a:blip>
          <a:srcRect/>
          <a:stretch/>
        </p:blipFill>
        <p:spPr>
          <a:xfrm>
            <a:off x="286604" y="6385612"/>
            <a:ext cx="785813" cy="377825"/>
          </a:xfrm>
          <a:prstGeom prst="rect">
            <a:avLst/>
          </a:prstGeom>
          <a:noFill/>
          <a:ln>
            <a:noFill/>
          </a:ln>
        </p:spPr>
      </p:pic>
      <p:grpSp>
        <p:nvGrpSpPr>
          <p:cNvPr id="2" name="グループ化 1">
            <a:extLst>
              <a:ext uri="{FF2B5EF4-FFF2-40B4-BE49-F238E27FC236}">
                <a16:creationId xmlns:a16="http://schemas.microsoft.com/office/drawing/2014/main" id="{96D4A51B-0E2B-49EE-8225-782D2574C258}"/>
              </a:ext>
            </a:extLst>
          </p:cNvPr>
          <p:cNvGrpSpPr/>
          <p:nvPr/>
        </p:nvGrpSpPr>
        <p:grpSpPr>
          <a:xfrm>
            <a:off x="4571996" y="2578543"/>
            <a:ext cx="4280003" cy="1585546"/>
            <a:chOff x="4846520" y="2384655"/>
            <a:chExt cx="4280003" cy="1585546"/>
          </a:xfrm>
        </p:grpSpPr>
        <p:sp>
          <p:nvSpPr>
            <p:cNvPr id="178" name="Google Shape;178;p5"/>
            <p:cNvSpPr/>
            <p:nvPr/>
          </p:nvSpPr>
          <p:spPr>
            <a:xfrm>
              <a:off x="4846522" y="2384655"/>
              <a:ext cx="3211769"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メディアデータ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6,500</a:t>
              </a:r>
              <a:r>
                <a:rPr lang="ja-JP" altLang="en-US"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PV/月</a:t>
              </a:r>
              <a:endParaRPr lang="en-US" altLang="ja-JP" sz="1600"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623</a:t>
              </a:r>
              <a:r>
                <a:rPr 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UB/月</a:t>
              </a:r>
              <a:endParaRPr sz="16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9" name="Google Shape;179;p5"/>
            <p:cNvSpPr/>
            <p:nvPr/>
          </p:nvSpPr>
          <p:spPr>
            <a:xfrm>
              <a:off x="4846520" y="3385466"/>
              <a:ext cx="428000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SNSデータ</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X </a:t>
              </a:r>
              <a:r>
                <a:rPr lang="en-US" altLang="zh-CN" dirty="0">
                  <a:solidFill>
                    <a:srgbClr val="3F3F3F"/>
                  </a:solidFill>
                  <a:latin typeface="游ゴシック" panose="020B0400000000000000" pitchFamily="50" charset="-128"/>
                  <a:ea typeface="游ゴシック" panose="020B0400000000000000" pitchFamily="50" charset="-128"/>
                </a:rPr>
                <a:t>(</a:t>
              </a:r>
              <a:r>
                <a:rPr lang="zh-CN"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旧名称：</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Twitter)</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約</a:t>
              </a:r>
              <a:r>
                <a:rPr lang="en-US" alt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15.1</a:t>
              </a:r>
              <a:r>
                <a:rPr 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フォロワー</a:t>
              </a:r>
              <a:endParaRPr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sp>
        <p:nvSpPr>
          <p:cNvPr id="181" name="Google Shape;181;p5"/>
          <p:cNvSpPr/>
          <p:nvPr/>
        </p:nvSpPr>
        <p:spPr>
          <a:xfrm>
            <a:off x="361386" y="742742"/>
            <a:ext cx="8426449" cy="5597000"/>
          </a:xfrm>
          <a:prstGeom prst="rect">
            <a:avLst/>
          </a:prstGeom>
          <a:noFill/>
          <a:ln w="9525" cap="flat" cmpd="sng">
            <a:solidFill>
              <a:srgbClr val="C0C0C0"/>
            </a:solidFill>
            <a:prstDash val="solid"/>
            <a:round/>
            <a:headEnd type="none" w="sm" len="sm"/>
            <a:tailEnd type="none" w="sm" len="sm"/>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chemeClr val="dk1"/>
              </a:buClr>
              <a:buSzPts val="800"/>
              <a:buFont typeface="Arial"/>
              <a:buNone/>
            </a:pPr>
            <a:endParaRPr sz="8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 name="正方形/長方形 2">
            <a:extLst>
              <a:ext uri="{FF2B5EF4-FFF2-40B4-BE49-F238E27FC236}">
                <a16:creationId xmlns:a16="http://schemas.microsoft.com/office/drawing/2014/main" id="{6625E7DA-0F5C-4EAB-8A03-37332C647B87}"/>
              </a:ext>
            </a:extLst>
          </p:cNvPr>
          <p:cNvSpPr/>
          <p:nvPr/>
        </p:nvSpPr>
        <p:spPr>
          <a:xfrm>
            <a:off x="4571997" y="4146966"/>
            <a:ext cx="1415772" cy="276999"/>
          </a:xfrm>
          <a:prstGeom prst="rect">
            <a:avLst/>
          </a:prstGeom>
        </p:spPr>
        <p:txBody>
          <a:bodyPr wrap="none">
            <a:spAutoFit/>
          </a:bodyPr>
          <a:lstStyle/>
          <a:p>
            <a:pPr lvl="0">
              <a:buClr>
                <a:srgbClr val="C00000"/>
              </a:buClr>
              <a:buSzPts val="900"/>
            </a:pPr>
            <a:r>
              <a:rPr lang="ja-JP" altLang="ja-JP" sz="1200" dirty="0">
                <a:solidFill>
                  <a:srgbClr val="C00000"/>
                </a:solidFill>
                <a:latin typeface="游ゴシック" panose="020B0400000000000000" pitchFamily="50" charset="-128"/>
                <a:ea typeface="游ゴシック" panose="020B0400000000000000" pitchFamily="50" charset="-128"/>
              </a:rPr>
              <a:t>●</a:t>
            </a:r>
            <a:r>
              <a:rPr lang="ja-JP" altLang="en-US" sz="1200" b="1" dirty="0">
                <a:solidFill>
                  <a:srgbClr val="3F3F3F"/>
                </a:solidFill>
                <a:latin typeface="游ゴシック" panose="020B0400000000000000" pitchFamily="50" charset="-128"/>
                <a:ea typeface="游ゴシック" panose="020B0400000000000000" pitchFamily="50" charset="-128"/>
              </a:rPr>
              <a:t>ユーザーデータ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cxnSp>
        <p:nvCxnSpPr>
          <p:cNvPr id="48" name="直線コネクタ 47">
            <a:extLst>
              <a:ext uri="{FF2B5EF4-FFF2-40B4-BE49-F238E27FC236}">
                <a16:creationId xmlns:a16="http://schemas.microsoft.com/office/drawing/2014/main" id="{5A191FC2-227A-4986-80D6-EC8062899142}"/>
              </a:ext>
            </a:extLst>
          </p:cNvPr>
          <p:cNvCxnSpPr>
            <a:cxnSpLocks/>
          </p:cNvCxnSpPr>
          <p:nvPr/>
        </p:nvCxnSpPr>
        <p:spPr>
          <a:xfrm>
            <a:off x="2965149" y="1376368"/>
            <a:ext cx="3187084" cy="0"/>
          </a:xfrm>
          <a:prstGeom prst="line">
            <a:avLst/>
          </a:prstGeom>
          <a:ln>
            <a:solidFill>
              <a:srgbClr val="C0C0C0"/>
            </a:solidFill>
            <a:prstDash val="soli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B8D02631-B87B-5A49-BD97-F2227688AA23}"/>
              </a:ext>
            </a:extLst>
          </p:cNvPr>
          <p:cNvSpPr/>
          <p:nvPr/>
        </p:nvSpPr>
        <p:spPr>
          <a:xfrm>
            <a:off x="4571997" y="4411833"/>
            <a:ext cx="646331" cy="276999"/>
          </a:xfrm>
          <a:prstGeom prst="rect">
            <a:avLst/>
          </a:prstGeom>
        </p:spPr>
        <p:txBody>
          <a:bodyPr wrap="none">
            <a:spAutoFit/>
          </a:bodyPr>
          <a:lstStyle/>
          <a:p>
            <a:pPr lvl="0">
              <a:buClr>
                <a:srgbClr val="C00000"/>
              </a:buClr>
              <a:buSzPts val="900"/>
            </a:pPr>
            <a:r>
              <a:rPr lang="ja-JP" altLang="en-US" sz="1200" dirty="0">
                <a:solidFill>
                  <a:srgbClr val="3F3F3F"/>
                </a:solidFill>
                <a:latin typeface="游ゴシック" panose="020B0400000000000000" pitchFamily="50" charset="-128"/>
                <a:ea typeface="游ゴシック" panose="020B0400000000000000" pitchFamily="50" charset="-128"/>
              </a:rPr>
              <a:t>・性別</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sp>
        <p:nvSpPr>
          <p:cNvPr id="44" name="Google Shape;153;p5">
            <a:extLst>
              <a:ext uri="{FF2B5EF4-FFF2-40B4-BE49-F238E27FC236}">
                <a16:creationId xmlns:a16="http://schemas.microsoft.com/office/drawing/2014/main" id="{6066A8F5-9B2C-4C6E-AB55-B3FF47557DA4}"/>
              </a:ext>
            </a:extLst>
          </p:cNvPr>
          <p:cNvSpPr txBox="1"/>
          <p:nvPr/>
        </p:nvSpPr>
        <p:spPr>
          <a:xfrm>
            <a:off x="6530468" y="614874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a:t>
            </a:r>
            <a:r>
              <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Google Analytics </a:t>
            </a:r>
            <a:r>
              <a:rPr lang="ja-JP" altLang="en-US" sz="700" dirty="0">
                <a:solidFill>
                  <a:srgbClr val="595959"/>
                </a:solidFill>
                <a:latin typeface="游ゴシック" panose="020B0400000000000000" pitchFamily="50" charset="-128"/>
                <a:ea typeface="游ゴシック" panose="020B0400000000000000" pitchFamily="50" charset="-128"/>
              </a:rPr>
              <a:t>調べ</a:t>
            </a:r>
            <a:endPar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endParaRPr>
          </a:p>
        </p:txBody>
      </p:sp>
      <p:sp>
        <p:nvSpPr>
          <p:cNvPr id="38" name="正方形/長方形 37">
            <a:extLst>
              <a:ext uri="{FF2B5EF4-FFF2-40B4-BE49-F238E27FC236}">
                <a16:creationId xmlns:a16="http://schemas.microsoft.com/office/drawing/2014/main" id="{DDA13C7F-0615-AE45-AB51-60BC763815DD}"/>
              </a:ext>
            </a:extLst>
          </p:cNvPr>
          <p:cNvSpPr/>
          <p:nvPr/>
        </p:nvSpPr>
        <p:spPr>
          <a:xfrm>
            <a:off x="6212319" y="4416561"/>
            <a:ext cx="646331" cy="276999"/>
          </a:xfrm>
          <a:prstGeom prst="rect">
            <a:avLst/>
          </a:prstGeom>
        </p:spPr>
        <p:txBody>
          <a:bodyPr wrap="none">
            <a:spAutoFit/>
          </a:bodyPr>
          <a:lstStyle/>
          <a:p>
            <a:pPr lvl="0">
              <a:buClr>
                <a:srgbClr val="C00000"/>
              </a:buClr>
              <a:buSzPts val="900"/>
            </a:pPr>
            <a:r>
              <a:rPr lang="ja-JP" altLang="en-US" sz="1200">
                <a:solidFill>
                  <a:srgbClr val="3F3F3F"/>
                </a:solidFill>
                <a:latin typeface="游ゴシック" panose="020B0400000000000000" pitchFamily="50" charset="-128"/>
                <a:ea typeface="游ゴシック" panose="020B0400000000000000" pitchFamily="50" charset="-128"/>
              </a:rPr>
              <a:t>・年齢</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AB72F8D6-061B-CE4C-847D-EFA2B372E024}"/>
              </a:ext>
            </a:extLst>
          </p:cNvPr>
          <p:cNvGrpSpPr/>
          <p:nvPr/>
        </p:nvGrpSpPr>
        <p:grpSpPr>
          <a:xfrm>
            <a:off x="565744" y="2749055"/>
            <a:ext cx="1778683" cy="3356698"/>
            <a:chOff x="564906" y="2737425"/>
            <a:chExt cx="1778683" cy="3356698"/>
          </a:xfrm>
        </p:grpSpPr>
        <p:pic>
          <p:nvPicPr>
            <p:cNvPr id="166" name="Google Shape;166;p5"/>
            <p:cNvPicPr preferRelativeResize="0"/>
            <p:nvPr/>
          </p:nvPicPr>
          <p:blipFill rotWithShape="1">
            <a:blip r:embed="rId7">
              <a:alphaModFix/>
            </a:blip>
            <a:srcRect/>
            <a:stretch/>
          </p:blipFill>
          <p:spPr>
            <a:xfrm>
              <a:off x="564906" y="2737425"/>
              <a:ext cx="1778683" cy="3356698"/>
            </a:xfrm>
            <a:prstGeom prst="rect">
              <a:avLst/>
            </a:prstGeom>
            <a:noFill/>
            <a:ln>
              <a:noFill/>
            </a:ln>
          </p:spPr>
        </p:pic>
        <p:pic>
          <p:nvPicPr>
            <p:cNvPr id="35" name="図 34">
              <a:extLst>
                <a:ext uri="{FF2B5EF4-FFF2-40B4-BE49-F238E27FC236}">
                  <a16:creationId xmlns:a16="http://schemas.microsoft.com/office/drawing/2014/main" id="{B7768886-A951-B946-9A5B-C4FDA3C33698}"/>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29071" y="3003813"/>
              <a:ext cx="1650352" cy="2766661"/>
            </a:xfrm>
            <a:prstGeom prst="rect">
              <a:avLst/>
            </a:prstGeom>
          </p:spPr>
        </p:pic>
        <p:pic>
          <p:nvPicPr>
            <p:cNvPr id="171" name="Google Shape;171;p5"/>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rot="10800000">
              <a:off x="636879" y="3990735"/>
              <a:ext cx="1345625" cy="1838415"/>
            </a:xfrm>
            <a:prstGeom prst="round2SameRect">
              <a:avLst>
                <a:gd name="adj1" fmla="val 16667"/>
                <a:gd name="adj2" fmla="val 0"/>
              </a:avLst>
            </a:prstGeom>
            <a:noFill/>
            <a:ln>
              <a:noFill/>
            </a:ln>
          </p:spPr>
        </p:pic>
        <p:pic>
          <p:nvPicPr>
            <p:cNvPr id="170" name="Google Shape;170;p5"/>
            <p:cNvPicPr preferRelativeResize="0"/>
            <p:nvPr/>
          </p:nvPicPr>
          <p:blipFill rotWithShape="1">
            <a:blip r:embed="rId10" cstate="print">
              <a:alphaModFix/>
              <a:extLst>
                <a:ext uri="{28A0092B-C50C-407E-A947-70E740481C1C}">
                  <a14:useLocalDpi xmlns:a14="http://schemas.microsoft.com/office/drawing/2010/main"/>
                </a:ext>
              </a:extLst>
            </a:blip>
            <a:srcRect l="-1"/>
            <a:stretch/>
          </p:blipFill>
          <p:spPr>
            <a:xfrm>
              <a:off x="668077" y="3201510"/>
              <a:ext cx="1286659" cy="771504"/>
            </a:xfrm>
            <a:prstGeom prst="rect">
              <a:avLst/>
            </a:prstGeom>
            <a:noFill/>
            <a:ln>
              <a:noFill/>
            </a:ln>
          </p:spPr>
        </p:pic>
      </p:grpSp>
      <p:pic>
        <p:nvPicPr>
          <p:cNvPr id="39" name="Google Shape;168;p5">
            <a:extLst>
              <a:ext uri="{FF2B5EF4-FFF2-40B4-BE49-F238E27FC236}">
                <a16:creationId xmlns:a16="http://schemas.microsoft.com/office/drawing/2014/main" id="{47F9C780-4A22-1143-8D9E-8D34C3ED3F8C}"/>
              </a:ext>
            </a:extLst>
          </p:cNvPr>
          <p:cNvPicPr preferRelativeResize="0"/>
          <p:nvPr/>
        </p:nvPicPr>
        <p:blipFill rotWithShape="1">
          <a:blip r:embed="rId7">
            <a:alphaModFix/>
          </a:blip>
          <a:srcRect/>
          <a:stretch/>
        </p:blipFill>
        <p:spPr>
          <a:xfrm>
            <a:off x="2472882" y="2749055"/>
            <a:ext cx="1778683" cy="3356698"/>
          </a:xfrm>
          <a:prstGeom prst="rect">
            <a:avLst/>
          </a:prstGeom>
          <a:noFill/>
          <a:ln>
            <a:noFill/>
          </a:ln>
        </p:spPr>
      </p:pic>
      <p:pic>
        <p:nvPicPr>
          <p:cNvPr id="41" name="図 40">
            <a:extLst>
              <a:ext uri="{FF2B5EF4-FFF2-40B4-BE49-F238E27FC236}">
                <a16:creationId xmlns:a16="http://schemas.microsoft.com/office/drawing/2014/main" id="{2F4C29E0-255C-7841-B903-9509B99F341D}"/>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574772" y="2947484"/>
            <a:ext cx="1619119" cy="230333"/>
          </a:xfrm>
          <a:prstGeom prst="rect">
            <a:avLst/>
          </a:prstGeom>
        </p:spPr>
      </p:pic>
      <p:pic>
        <p:nvPicPr>
          <p:cNvPr id="6" name="図 5" descr="テキスト&#10;&#10;自動的に生成された説明">
            <a:extLst>
              <a:ext uri="{FF2B5EF4-FFF2-40B4-BE49-F238E27FC236}">
                <a16:creationId xmlns:a16="http://schemas.microsoft.com/office/drawing/2014/main" id="{B898202B-F564-0413-BFFE-D0737E68379C}"/>
              </a:ext>
            </a:extLst>
          </p:cNvPr>
          <p:cNvPicPr>
            <a:picLocks noChangeAspect="1"/>
          </p:cNvPicPr>
          <p:nvPr/>
        </p:nvPicPr>
        <p:blipFill>
          <a:blip r:embed="rId12"/>
          <a:stretch>
            <a:fillRect/>
          </a:stretch>
        </p:blipFill>
        <p:spPr>
          <a:xfrm>
            <a:off x="2525741" y="3180482"/>
            <a:ext cx="1652981" cy="2568964"/>
          </a:xfrm>
          <a:prstGeom prst="rect">
            <a:avLst/>
          </a:prstGeom>
        </p:spPr>
      </p:pic>
    </p:spTree>
    <p:extLst>
      <p:ext uri="{BB962C8B-B14F-4D97-AF65-F5344CB8AC3E}">
        <p14:creationId xmlns:p14="http://schemas.microsoft.com/office/powerpoint/2010/main" val="169813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9"/>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281" name="Google Shape;281;p9"/>
          <p:cNvSpPr txBox="1"/>
          <p:nvPr/>
        </p:nvSpPr>
        <p:spPr>
          <a:xfrm>
            <a:off x="2904941"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altLang="en-US" sz="1600" b="1" i="0" u="none" strike="noStrike" cap="none" dirty="0">
                <a:solidFill>
                  <a:schemeClr val="lt1"/>
                </a:solidFill>
                <a:latin typeface="游ゴシック" panose="020B0400000000000000" pitchFamily="50" charset="-128"/>
                <a:ea typeface="游ゴシック" panose="020B0400000000000000" pitchFamily="50" charset="-128"/>
                <a:sym typeface="Arial"/>
              </a:rPr>
              <a:t>広告</a:t>
            </a:r>
            <a:r>
              <a:rPr lang="ja-JP" sz="1600" b="1" i="0" u="none" strike="noStrike" cap="none" dirty="0">
                <a:solidFill>
                  <a:schemeClr val="lt1"/>
                </a:solidFill>
                <a:latin typeface="游ゴシック" panose="020B0400000000000000" pitchFamily="50" charset="-128"/>
                <a:ea typeface="游ゴシック" panose="020B0400000000000000" pitchFamily="50" charset="-128"/>
                <a:sym typeface="Arial"/>
              </a:rPr>
              <a:t>商品のご案内</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2" name="Google Shape;368;p46">
            <a:extLst>
              <a:ext uri="{FF2B5EF4-FFF2-40B4-BE49-F238E27FC236}">
                <a16:creationId xmlns:a16="http://schemas.microsoft.com/office/drawing/2014/main" id="{C3A1D2D0-7629-E0B9-C959-B674575E8E9B}"/>
              </a:ext>
            </a:extLst>
          </p:cNvPr>
          <p:cNvSpPr txBox="1"/>
          <p:nvPr/>
        </p:nvSpPr>
        <p:spPr>
          <a:xfrm>
            <a:off x="368295" y="3999781"/>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本</a:t>
            </a:r>
            <a:r>
              <a:rPr lang="en"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AD</a:t>
            </a: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ガイドでは、メディア運営方針の変更に伴い</a:t>
            </a:r>
            <a:endParaRPr lang="en-US" alt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None/>
            </a:pP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広告メニューの削減・変更を実施しております</a:t>
            </a:r>
          </a:p>
          <a:p>
            <a:pPr marL="0" marR="0" lvl="0" indent="0" algn="ctr" rtl="0">
              <a:lnSpc>
                <a:spcPct val="150000"/>
              </a:lnSpc>
              <a:spcBef>
                <a:spcPts val="0"/>
              </a:spcBef>
              <a:spcAft>
                <a:spcPts val="0"/>
              </a:spcAft>
              <a:buNone/>
            </a:pP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5">
          <a:extLst>
            <a:ext uri="{FF2B5EF4-FFF2-40B4-BE49-F238E27FC236}">
              <a16:creationId xmlns:a16="http://schemas.microsoft.com/office/drawing/2014/main" id="{CBC91ADB-E314-9085-5332-E9663D0F252F}"/>
            </a:ext>
          </a:extLst>
        </p:cNvPr>
        <p:cNvGrpSpPr/>
        <p:nvPr/>
      </p:nvGrpSpPr>
      <p:grpSpPr>
        <a:xfrm>
          <a:off x="0" y="0"/>
          <a:ext cx="0" cy="0"/>
          <a:chOff x="0" y="0"/>
          <a:chExt cx="0" cy="0"/>
        </a:xfrm>
      </p:grpSpPr>
      <p:sp>
        <p:nvSpPr>
          <p:cNvPr id="9" name="正方形/長方形 8">
            <a:extLst>
              <a:ext uri="{FF2B5EF4-FFF2-40B4-BE49-F238E27FC236}">
                <a16:creationId xmlns:a16="http://schemas.microsoft.com/office/drawing/2014/main" id="{8DDDD6E1-F85E-B5EB-A649-E766A3A095F0}"/>
              </a:ext>
            </a:extLst>
          </p:cNvPr>
          <p:cNvSpPr/>
          <p:nvPr/>
        </p:nvSpPr>
        <p:spPr>
          <a:xfrm>
            <a:off x="358761" y="1863607"/>
            <a:ext cx="1609820" cy="112959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6" name="Google Shape;336;p11">
            <a:extLst>
              <a:ext uri="{FF2B5EF4-FFF2-40B4-BE49-F238E27FC236}">
                <a16:creationId xmlns:a16="http://schemas.microsoft.com/office/drawing/2014/main" id="{42E0E2A3-2638-CCF2-CF7A-54C3FC4299B7}"/>
              </a:ext>
            </a:extLst>
          </p:cNvPr>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aphicFrame>
        <p:nvGraphicFramePr>
          <p:cNvPr id="337" name="Google Shape;337;p11">
            <a:extLst>
              <a:ext uri="{FF2B5EF4-FFF2-40B4-BE49-F238E27FC236}">
                <a16:creationId xmlns:a16="http://schemas.microsoft.com/office/drawing/2014/main" id="{2DF0B8AA-8246-C881-7D04-F3C1A17EA5DA}"/>
              </a:ext>
            </a:extLst>
          </p:cNvPr>
          <p:cNvGraphicFramePr/>
          <p:nvPr>
            <p:extLst>
              <p:ext uri="{D42A27DB-BD31-4B8C-83A1-F6EECF244321}">
                <p14:modId xmlns:p14="http://schemas.microsoft.com/office/powerpoint/2010/main" val="2542317645"/>
              </p:ext>
            </p:extLst>
          </p:nvPr>
        </p:nvGraphicFramePr>
        <p:xfrm>
          <a:off x="4584939" y="1280001"/>
          <a:ext cx="4200300" cy="1903410"/>
        </p:xfrm>
        <a:graphic>
          <a:graphicData uri="http://schemas.openxmlformats.org/drawingml/2006/table">
            <a:tbl>
              <a:tblPr>
                <a:noFill/>
                <a:tableStyleId>{27133808-EE09-42F5-BE28-2390A46D2D9E}</a:tableStyleId>
              </a:tblPr>
              <a:tblGrid>
                <a:gridCol w="954725">
                  <a:extLst>
                    <a:ext uri="{9D8B030D-6E8A-4147-A177-3AD203B41FA5}">
                      <a16:colId xmlns:a16="http://schemas.microsoft.com/office/drawing/2014/main" val="20000"/>
                    </a:ext>
                  </a:extLst>
                </a:gridCol>
                <a:gridCol w="1870300">
                  <a:extLst>
                    <a:ext uri="{9D8B030D-6E8A-4147-A177-3AD203B41FA5}">
                      <a16:colId xmlns:a16="http://schemas.microsoft.com/office/drawing/2014/main" val="20001"/>
                    </a:ext>
                  </a:extLst>
                </a:gridCol>
                <a:gridCol w="13752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エキサイト 簡易型記事広告（</a:t>
                      </a:r>
                      <a:r>
                        <a:rPr lang="en-US" alt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X</a:t>
                      </a: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投稿付き）</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誘導枠</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状況に応じてエキサイトで判断し、以下より一部実施</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・ウーマンエキサイトトップページ・中面</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・キュレーションサイト等</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3</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5,000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想定</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、クリック、</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CTR</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、総評</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4"/>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記事構成</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リリースベースの簡易記事</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切り口案提出なし、初稿プレビューにてご確認</a:t>
                      </a: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2436595659"/>
                  </a:ext>
                </a:extLst>
              </a:tr>
            </a:tbl>
          </a:graphicData>
        </a:graphic>
      </p:graphicFrame>
      <p:sp>
        <p:nvSpPr>
          <p:cNvPr id="338" name="Google Shape;338;p11">
            <a:extLst>
              <a:ext uri="{FF2B5EF4-FFF2-40B4-BE49-F238E27FC236}">
                <a16:creationId xmlns:a16="http://schemas.microsoft.com/office/drawing/2014/main" id="{1F0DB327-5FCB-ADC4-9CFE-9F205231248C}"/>
              </a:ext>
            </a:extLst>
          </p:cNvPr>
          <p:cNvSpPr/>
          <p:nvPr/>
        </p:nvSpPr>
        <p:spPr>
          <a:xfrm>
            <a:off x="4435494" y="3777339"/>
            <a:ext cx="4456113"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a:t>
            </a:r>
          </a:p>
          <a:p>
            <a:pPr marL="0" marR="0" lvl="0" indent="0" algn="l" rtl="0">
              <a:lnSpc>
                <a:spcPct val="100000"/>
              </a:lnSpc>
              <a:spcBef>
                <a:spcPts val="0"/>
              </a:spcBef>
              <a:spcAft>
                <a:spcPts val="0"/>
              </a:spcAft>
              <a:buClr>
                <a:srgbClr val="000000"/>
              </a:buClr>
              <a:buSzPts val="700"/>
              <a:buFont typeface="Arial"/>
              <a:buNone/>
            </a:pPr>
            <a:r>
              <a:rPr lang="en-US" alt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キュレーションサイト外部誘導は、</a:t>
            </a:r>
            <a:r>
              <a:rPr lang="en-US" alt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PV</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進捗状況により実施しない場合があります。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・掲載開始日の</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10</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営業日前までに商品・リリース等の情報提供にご協力ください。</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・誘導部分、記事ページ内に</a:t>
            </a:r>
            <a:r>
              <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PR</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表記が入ります。企業ロゴ・ブランドロゴの掲載は不可です。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・ライター指名の場合は別途料金が発生する場合がございます。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・弊社側発信のコンテンツとなるため、原稿内容の修正は基本的にお受けできません。</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p>
          <a:p>
            <a:pPr marL="0" marR="0" lvl="0" indent="0" algn="l" rtl="0">
              <a:lnSpc>
                <a:spcPct val="100000"/>
              </a:lnSpc>
              <a:spcBef>
                <a:spcPts val="0"/>
              </a:spcBef>
              <a:spcAft>
                <a:spcPts val="0"/>
              </a:spcAft>
              <a:buClr>
                <a:srgbClr val="000000"/>
              </a:buClr>
              <a:buSzPts val="700"/>
              <a:buFont typeface="Arial"/>
              <a:buNone/>
            </a:pPr>
            <a:r>
              <a:rPr lang="ja-JP" altLang="en-US" sz="700" b="0" i="0" u="none" strike="noStrike" cap="none">
                <a:solidFill>
                  <a:srgbClr val="7F7F7F"/>
                </a:solidFill>
                <a:latin typeface="游ゴシック" panose="020B0400000000000000" pitchFamily="50" charset="-128"/>
                <a:ea typeface="游ゴシック" panose="020B0400000000000000" pitchFamily="50" charset="-128"/>
                <a:sym typeface="Arial"/>
              </a:rPr>
              <a:t>・</a:t>
            </a:r>
            <a:r>
              <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a:t>
            </a:r>
            <a:r>
              <a:rPr lang="ja-JP" altLang="en-US" sz="700" b="0" i="0" u="none" strike="noStrike" cap="none">
                <a:solidFill>
                  <a:srgbClr val="7F7F7F"/>
                </a:solidFill>
                <a:latin typeface="游ゴシック" panose="020B0400000000000000" pitchFamily="50" charset="-128"/>
                <a:ea typeface="游ゴシック" panose="020B0400000000000000" pitchFamily="50" charset="-128"/>
                <a:sym typeface="Arial"/>
              </a:rPr>
              <a:t>ください。</a:t>
            </a:r>
            <a:endParaRPr lang="ja-JP" altLang="en-US"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39" name="Google Shape;339;p11">
            <a:extLst>
              <a:ext uri="{FF2B5EF4-FFF2-40B4-BE49-F238E27FC236}">
                <a16:creationId xmlns:a16="http://schemas.microsoft.com/office/drawing/2014/main" id="{052EA84C-16AB-983F-0980-8F1C3718707A}"/>
              </a:ext>
            </a:extLst>
          </p:cNvPr>
          <p:cNvSpPr/>
          <p:nvPr/>
        </p:nvSpPr>
        <p:spPr>
          <a:xfrm>
            <a:off x="4667950" y="5524238"/>
            <a:ext cx="2656614" cy="476682"/>
          </a:xfrm>
          <a:prstGeom prst="roundRect">
            <a:avLst>
              <a:gd name="adj" fmla="val 16667"/>
            </a:avLst>
          </a:prstGeom>
          <a:solidFill>
            <a:srgbClr val="D9D9D9"/>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7F7F7F"/>
                </a:solidFill>
                <a:latin typeface="游ゴシック" panose="020B0400000000000000" pitchFamily="50" charset="-128"/>
                <a:ea typeface="游ゴシック" panose="020B0400000000000000" pitchFamily="50" charset="-128"/>
                <a:sym typeface="Arial"/>
              </a:rPr>
              <a:t>基本記事スペック</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・最大1,200文字＋写真3点程度</a:t>
            </a:r>
            <a:endParaRPr lang="en-US" alt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en-US" altLang="ja-JP" sz="700" dirty="0">
                <a:solidFill>
                  <a:srgbClr val="7F7F7F"/>
                </a:solidFill>
                <a:latin typeface="游ゴシック" panose="020B0400000000000000" pitchFamily="50" charset="-128"/>
                <a:ea typeface="游ゴシック" panose="020B0400000000000000" pitchFamily="50" charset="-128"/>
              </a:rPr>
              <a:t>※</a:t>
            </a:r>
            <a:r>
              <a:rPr lang="ja-JP" altLang="en-US" sz="700" dirty="0">
                <a:solidFill>
                  <a:srgbClr val="7F7F7F"/>
                </a:solidFill>
                <a:latin typeface="游ゴシック" panose="020B0400000000000000" pitchFamily="50" charset="-128"/>
                <a:ea typeface="游ゴシック" panose="020B0400000000000000" pitchFamily="50" charset="-128"/>
              </a:rPr>
              <a:t>ご支給いただく素材点数により異なります。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40" name="Google Shape;340;p11">
            <a:extLst>
              <a:ext uri="{FF2B5EF4-FFF2-40B4-BE49-F238E27FC236}">
                <a16:creationId xmlns:a16="http://schemas.microsoft.com/office/drawing/2014/main" id="{6D71185F-B0EF-AB2A-ED92-37A1FA910160}"/>
              </a:ext>
            </a:extLst>
          </p:cNvPr>
          <p:cNvSpPr/>
          <p:nvPr/>
        </p:nvSpPr>
        <p:spPr>
          <a:xfrm>
            <a:off x="0" y="789083"/>
            <a:ext cx="9144000" cy="248562"/>
          </a:xfrm>
          <a:prstGeom prst="roundRect">
            <a:avLst>
              <a:gd name="adj" fmla="val 2629"/>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altLang="en-US"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エキサイトニュースが、貴社リリースやご提供素材を元に記事を制作・掲載します。</a:t>
            </a:r>
          </a:p>
        </p:txBody>
      </p:sp>
      <p:sp>
        <p:nvSpPr>
          <p:cNvPr id="341" name="Google Shape;341;p11">
            <a:extLst>
              <a:ext uri="{FF2B5EF4-FFF2-40B4-BE49-F238E27FC236}">
                <a16:creationId xmlns:a16="http://schemas.microsoft.com/office/drawing/2014/main" id="{F830FBD0-D0DA-19F0-66B3-F632C7657006}"/>
              </a:ext>
            </a:extLst>
          </p:cNvPr>
          <p:cNvSpPr/>
          <p:nvPr/>
        </p:nvSpPr>
        <p:spPr>
          <a:xfrm>
            <a:off x="455519" y="1574728"/>
            <a:ext cx="1893887" cy="21431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【PC</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a:t>
            </a: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ページ各所】</a:t>
            </a:r>
            <a:endParaRPr sz="800" b="1" i="0" u="none" strike="noStrike" cap="none" dirty="0">
              <a:solidFill>
                <a:schemeClr val="dk1"/>
              </a:solidFill>
              <a:latin typeface="游ゴシック" panose="020B0400000000000000" pitchFamily="50" charset="-128"/>
              <a:ea typeface="游ゴシック" panose="020B0400000000000000" pitchFamily="50" charset="-128"/>
              <a:sym typeface="Arial"/>
            </a:endParaRPr>
          </a:p>
        </p:txBody>
      </p:sp>
      <p:sp>
        <p:nvSpPr>
          <p:cNvPr id="342" name="Google Shape;342;p11">
            <a:extLst>
              <a:ext uri="{FF2B5EF4-FFF2-40B4-BE49-F238E27FC236}">
                <a16:creationId xmlns:a16="http://schemas.microsoft.com/office/drawing/2014/main" id="{C284726B-B377-85BB-D70C-646E3976DF42}"/>
              </a:ext>
            </a:extLst>
          </p:cNvPr>
          <p:cNvSpPr/>
          <p:nvPr/>
        </p:nvSpPr>
        <p:spPr>
          <a:xfrm>
            <a:off x="162679" y="3548381"/>
            <a:ext cx="208609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a:t>
            </a:r>
            <a:r>
              <a:rPr lang="ja-JP" altLang="en-US" sz="8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エキサイト公式</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 X</a:t>
            </a: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3" name="Google Shape;343;p11">
            <a:extLst>
              <a:ext uri="{FF2B5EF4-FFF2-40B4-BE49-F238E27FC236}">
                <a16:creationId xmlns:a16="http://schemas.microsoft.com/office/drawing/2014/main" id="{F9E04E07-D735-A6D6-58C3-6D2DFAA565C5}"/>
              </a:ext>
            </a:extLst>
          </p:cNvPr>
          <p:cNvSpPr/>
          <p:nvPr/>
        </p:nvSpPr>
        <p:spPr>
          <a:xfrm>
            <a:off x="873780" y="1223924"/>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Meiryo"/>
                <a:sym typeface="Meiryo"/>
              </a:rPr>
              <a:t>記事誘導面</a:t>
            </a:r>
            <a:endParaRPr sz="900" b="0" i="0" u="none" strike="noStrike" cap="none"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44" name="Google Shape;344;p11">
            <a:extLst>
              <a:ext uri="{FF2B5EF4-FFF2-40B4-BE49-F238E27FC236}">
                <a16:creationId xmlns:a16="http://schemas.microsoft.com/office/drawing/2014/main" id="{72960A7E-D0B6-D5A5-5297-6068A23A7403}"/>
              </a:ext>
            </a:extLst>
          </p:cNvPr>
          <p:cNvSpPr/>
          <p:nvPr/>
        </p:nvSpPr>
        <p:spPr>
          <a:xfrm>
            <a:off x="2349406" y="3507157"/>
            <a:ext cx="2086088"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【SPページ記事詳細】</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5" name="Google Shape;345;p11">
            <a:extLst>
              <a:ext uri="{FF2B5EF4-FFF2-40B4-BE49-F238E27FC236}">
                <a16:creationId xmlns:a16="http://schemas.microsoft.com/office/drawing/2014/main" id="{373FC31C-931C-6724-F5EF-CDBDC7187AB2}"/>
              </a:ext>
            </a:extLst>
          </p:cNvPr>
          <p:cNvSpPr/>
          <p:nvPr/>
        </p:nvSpPr>
        <p:spPr>
          <a:xfrm>
            <a:off x="2367804" y="1594967"/>
            <a:ext cx="206684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56" name="Google Shape;356;p11">
            <a:extLst>
              <a:ext uri="{FF2B5EF4-FFF2-40B4-BE49-F238E27FC236}">
                <a16:creationId xmlns:a16="http://schemas.microsoft.com/office/drawing/2014/main" id="{0E79C3E5-CD60-8B77-EA47-8FDB8DB0C4AF}"/>
              </a:ext>
            </a:extLst>
          </p:cNvPr>
          <p:cNvSpPr/>
          <p:nvPr/>
        </p:nvSpPr>
        <p:spPr>
          <a:xfrm>
            <a:off x="3700851" y="2089991"/>
            <a:ext cx="568287" cy="51715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1" name="Google Shape;361;p11">
            <a:extLst>
              <a:ext uri="{FF2B5EF4-FFF2-40B4-BE49-F238E27FC236}">
                <a16:creationId xmlns:a16="http://schemas.microsoft.com/office/drawing/2014/main" id="{4544DEE4-CF02-CEBC-4F9D-E7E1AB989885}"/>
              </a:ext>
            </a:extLst>
          </p:cNvPr>
          <p:cNvSpPr txBox="1"/>
          <p:nvPr/>
        </p:nvSpPr>
        <p:spPr>
          <a:xfrm>
            <a:off x="361518" y="271451"/>
            <a:ext cx="269808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dirty="0">
                <a:solidFill>
                  <a:srgbClr val="7F7F7F"/>
                </a:solidFill>
                <a:latin typeface="游ゴシック" panose="020B0400000000000000" pitchFamily="50" charset="-128"/>
                <a:ea typeface="游ゴシック" panose="020B0400000000000000" pitchFamily="50" charset="-128"/>
              </a:rPr>
              <a:t>簡易</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記事広告</a:t>
            </a:r>
            <a:r>
              <a:rPr lang="ja-JP" altLang="en-US" sz="1500" b="1" dirty="0">
                <a:solidFill>
                  <a:srgbClr val="7F7F7F"/>
                </a:solidFill>
                <a:latin typeface="游ゴシック" panose="020B0400000000000000" pitchFamily="50" charset="-128"/>
                <a:ea typeface="游ゴシック" panose="020B0400000000000000" pitchFamily="50" charset="-128"/>
              </a:rPr>
              <a:t>（</a:t>
            </a:r>
            <a:r>
              <a:rPr lang="en-US" alt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X</a:t>
            </a: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投稿付き）</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362" name="Google Shape;362;p11">
            <a:extLst>
              <a:ext uri="{FF2B5EF4-FFF2-40B4-BE49-F238E27FC236}">
                <a16:creationId xmlns:a16="http://schemas.microsoft.com/office/drawing/2014/main" id="{80113F2D-C9B4-E750-3E18-C35D3EE71D5E}"/>
              </a:ext>
            </a:extLst>
          </p:cNvPr>
          <p:cNvCxnSpPr>
            <a:stCxn id="361" idx="3"/>
          </p:cNvCxnSpPr>
          <p:nvPr/>
        </p:nvCxnSpPr>
        <p:spPr>
          <a:xfrm rot="10800000" flipH="1">
            <a:off x="3059607" y="434727"/>
            <a:ext cx="5832000" cy="2400"/>
          </a:xfrm>
          <a:prstGeom prst="straightConnector1">
            <a:avLst/>
          </a:prstGeom>
          <a:noFill/>
          <a:ln w="9525" cap="rnd" cmpd="sng">
            <a:solidFill>
              <a:srgbClr val="CCCCCC"/>
            </a:solidFill>
            <a:prstDash val="solid"/>
            <a:miter lim="800000"/>
            <a:headEnd type="none" w="sm" len="sm"/>
            <a:tailEnd type="none" w="sm" len="sm"/>
          </a:ln>
        </p:spPr>
      </p:cxnSp>
      <p:sp>
        <p:nvSpPr>
          <p:cNvPr id="363" name="Google Shape;363;p11">
            <a:extLst>
              <a:ext uri="{FF2B5EF4-FFF2-40B4-BE49-F238E27FC236}">
                <a16:creationId xmlns:a16="http://schemas.microsoft.com/office/drawing/2014/main" id="{B24BF4BF-B857-91E9-AB21-14365AE20D13}"/>
              </a:ext>
            </a:extLst>
          </p:cNvPr>
          <p:cNvSpPr/>
          <p:nvPr/>
        </p:nvSpPr>
        <p:spPr>
          <a:xfrm rot="-5400000">
            <a:off x="2224169" y="3410115"/>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4" name="Google Shape;364;p11">
            <a:extLst>
              <a:ext uri="{FF2B5EF4-FFF2-40B4-BE49-F238E27FC236}">
                <a16:creationId xmlns:a16="http://schemas.microsoft.com/office/drawing/2014/main" id="{74D212B3-A62D-7CA9-63C4-4CFAA9A2E01A}"/>
              </a:ext>
            </a:extLst>
          </p:cNvPr>
          <p:cNvSpPr/>
          <p:nvPr/>
        </p:nvSpPr>
        <p:spPr>
          <a:xfrm>
            <a:off x="2860024" y="1227528"/>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記事ページ</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grpSp>
        <p:nvGrpSpPr>
          <p:cNvPr id="365" name="Google Shape;365;p11">
            <a:extLst>
              <a:ext uri="{FF2B5EF4-FFF2-40B4-BE49-F238E27FC236}">
                <a16:creationId xmlns:a16="http://schemas.microsoft.com/office/drawing/2014/main" id="{C82A8140-30C1-9230-4A3E-6CA1B475A0C3}"/>
              </a:ext>
            </a:extLst>
          </p:cNvPr>
          <p:cNvGrpSpPr/>
          <p:nvPr/>
        </p:nvGrpSpPr>
        <p:grpSpPr>
          <a:xfrm>
            <a:off x="6879948" y="-11189"/>
            <a:ext cx="1905276" cy="340065"/>
            <a:chOff x="6879948" y="-11189"/>
            <a:chExt cx="1905276" cy="340065"/>
          </a:xfrm>
        </p:grpSpPr>
        <p:sp>
          <p:nvSpPr>
            <p:cNvPr id="366" name="Google Shape;366;p11">
              <a:extLst>
                <a:ext uri="{FF2B5EF4-FFF2-40B4-BE49-F238E27FC236}">
                  <a16:creationId xmlns:a16="http://schemas.microsoft.com/office/drawing/2014/main" id="{7205E493-DD53-BEC2-88B6-45E60B5EAABA}"/>
                </a:ext>
              </a:extLst>
            </p:cNvPr>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7" name="Google Shape;367;p11">
              <a:extLst>
                <a:ext uri="{FF2B5EF4-FFF2-40B4-BE49-F238E27FC236}">
                  <a16:creationId xmlns:a16="http://schemas.microsoft.com/office/drawing/2014/main" id="{EF5FF6A3-35F3-28F0-92A1-D6E8AF255FE4}"/>
                </a:ext>
              </a:extLst>
            </p:cNvPr>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8" name="Google Shape;368;p11">
              <a:extLst>
                <a:ext uri="{FF2B5EF4-FFF2-40B4-BE49-F238E27FC236}">
                  <a16:creationId xmlns:a16="http://schemas.microsoft.com/office/drawing/2014/main" id="{37E6B081-E6CA-DF42-E20E-E983A8194021}"/>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69" name="Google Shape;369;p11">
              <a:extLst>
                <a:ext uri="{FF2B5EF4-FFF2-40B4-BE49-F238E27FC236}">
                  <a16:creationId xmlns:a16="http://schemas.microsoft.com/office/drawing/2014/main" id="{D327EF22-1369-CC2E-1AEC-44506395CBE8}"/>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pic>
        <p:nvPicPr>
          <p:cNvPr id="3" name="図 2">
            <a:extLst>
              <a:ext uri="{FF2B5EF4-FFF2-40B4-BE49-F238E27FC236}">
                <a16:creationId xmlns:a16="http://schemas.microsoft.com/office/drawing/2014/main" id="{3BB1B774-4831-2F4D-9085-C148AA5AB728}"/>
              </a:ext>
            </a:extLst>
          </p:cNvPr>
          <p:cNvPicPr>
            <a:picLocks noChangeAspect="1"/>
          </p:cNvPicPr>
          <p:nvPr/>
        </p:nvPicPr>
        <p:blipFill rotWithShape="1">
          <a:blip r:embed="rId3"/>
          <a:srcRect l="32806" t="29880" r="17425" b="25789"/>
          <a:stretch/>
        </p:blipFill>
        <p:spPr>
          <a:xfrm>
            <a:off x="2445507" y="1810867"/>
            <a:ext cx="1893886" cy="1124635"/>
          </a:xfrm>
          <a:prstGeom prst="rect">
            <a:avLst/>
          </a:prstGeom>
          <a:ln>
            <a:solidFill>
              <a:schemeClr val="bg1">
                <a:lumMod val="65000"/>
              </a:schemeClr>
            </a:solidFill>
          </a:ln>
        </p:spPr>
      </p:pic>
      <p:sp>
        <p:nvSpPr>
          <p:cNvPr id="10" name="正方形/長方形 9">
            <a:extLst>
              <a:ext uri="{FF2B5EF4-FFF2-40B4-BE49-F238E27FC236}">
                <a16:creationId xmlns:a16="http://schemas.microsoft.com/office/drawing/2014/main" id="{899A19BD-5D1A-C0CF-93D4-909B975B50C1}"/>
              </a:ext>
            </a:extLst>
          </p:cNvPr>
          <p:cNvSpPr/>
          <p:nvPr/>
        </p:nvSpPr>
        <p:spPr>
          <a:xfrm>
            <a:off x="1403971" y="2049249"/>
            <a:ext cx="381000" cy="74295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cxnSp>
        <p:nvCxnSpPr>
          <p:cNvPr id="16" name="直線コネクタ 15">
            <a:extLst>
              <a:ext uri="{FF2B5EF4-FFF2-40B4-BE49-F238E27FC236}">
                <a16:creationId xmlns:a16="http://schemas.microsoft.com/office/drawing/2014/main" id="{409B8DE8-EF3E-44D2-93C8-C1505F5FAD68}"/>
              </a:ext>
            </a:extLst>
          </p:cNvPr>
          <p:cNvCxnSpPr/>
          <p:nvPr/>
        </p:nvCxnSpPr>
        <p:spPr>
          <a:xfrm>
            <a:off x="511796" y="2261974"/>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35C22DC9-42CE-E20A-3335-8251F1B71FB5}"/>
              </a:ext>
            </a:extLst>
          </p:cNvPr>
          <p:cNvCxnSpPr/>
          <p:nvPr/>
        </p:nvCxnSpPr>
        <p:spPr>
          <a:xfrm>
            <a:off x="508621" y="2300074"/>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42" name="Google Shape;166;p5">
            <a:extLst>
              <a:ext uri="{FF2B5EF4-FFF2-40B4-BE49-F238E27FC236}">
                <a16:creationId xmlns:a16="http://schemas.microsoft.com/office/drawing/2014/main" id="{B0481763-0690-0219-CE3A-EC20F26C08A9}"/>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1225772" y="3857582"/>
            <a:ext cx="970027" cy="1830616"/>
          </a:xfrm>
          <a:prstGeom prst="rect">
            <a:avLst/>
          </a:prstGeom>
          <a:noFill/>
          <a:ln>
            <a:noFill/>
          </a:ln>
        </p:spPr>
      </p:pic>
      <p:pic>
        <p:nvPicPr>
          <p:cNvPr id="43" name="図 42">
            <a:extLst>
              <a:ext uri="{FF2B5EF4-FFF2-40B4-BE49-F238E27FC236}">
                <a16:creationId xmlns:a16="http://schemas.microsoft.com/office/drawing/2014/main" id="{9119EDBE-8603-808E-FEAB-DDA2F542ED5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263907" y="3974207"/>
            <a:ext cx="884224" cy="1654822"/>
          </a:xfrm>
          <a:prstGeom prst="rect">
            <a:avLst/>
          </a:prstGeom>
        </p:spPr>
      </p:pic>
      <p:sp>
        <p:nvSpPr>
          <p:cNvPr id="44" name="正方形/長方形 43">
            <a:extLst>
              <a:ext uri="{FF2B5EF4-FFF2-40B4-BE49-F238E27FC236}">
                <a16:creationId xmlns:a16="http://schemas.microsoft.com/office/drawing/2014/main" id="{0DDEC7C1-4E69-31E9-C8E9-468247577FBE}"/>
              </a:ext>
            </a:extLst>
          </p:cNvPr>
          <p:cNvSpPr/>
          <p:nvPr/>
        </p:nvSpPr>
        <p:spPr>
          <a:xfrm>
            <a:off x="1279293" y="5075279"/>
            <a:ext cx="868838" cy="55374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5" name="Google Shape;345;p11">
            <a:extLst>
              <a:ext uri="{FF2B5EF4-FFF2-40B4-BE49-F238E27FC236}">
                <a16:creationId xmlns:a16="http://schemas.microsoft.com/office/drawing/2014/main" id="{E0E01526-BE59-C41A-745B-7F91BACA8BA7}"/>
              </a:ext>
            </a:extLst>
          </p:cNvPr>
          <p:cNvSpPr/>
          <p:nvPr/>
        </p:nvSpPr>
        <p:spPr>
          <a:xfrm>
            <a:off x="97592" y="4982200"/>
            <a:ext cx="1085442" cy="21540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en-US" altLang="ja-JP" sz="800" b="0" i="0" u="none" strike="noStrike" cap="none" dirty="0">
                <a:solidFill>
                  <a:srgbClr val="C00000"/>
                </a:solidFill>
                <a:latin typeface="Meiryo" panose="020B0604030504040204" pitchFamily="34" charset="-128"/>
                <a:ea typeface="Meiryo" panose="020B0604030504040204" pitchFamily="34" charset="-128"/>
                <a:sym typeface="Arial"/>
              </a:rPr>
              <a:t>15.1</a:t>
            </a:r>
            <a:r>
              <a:rPr lang="ja-JP" altLang="en-US" sz="800" b="0" i="0" u="none" strike="noStrike" cap="none">
                <a:solidFill>
                  <a:srgbClr val="C00000"/>
                </a:solidFill>
                <a:latin typeface="Meiryo" panose="020B0604030504040204" pitchFamily="34" charset="-128"/>
                <a:ea typeface="Meiryo" panose="020B0604030504040204" pitchFamily="34" charset="-128"/>
                <a:sym typeface="Arial"/>
              </a:rPr>
              <a:t>万</a:t>
            </a:r>
            <a:r>
              <a:rPr lang="ja-JP" altLang="en-US" sz="800" b="0" i="0" u="none" strike="noStrike" cap="none" dirty="0">
                <a:solidFill>
                  <a:srgbClr val="C00000"/>
                </a:solidFill>
                <a:latin typeface="Meiryo" panose="020B0604030504040204" pitchFamily="34" charset="-128"/>
                <a:ea typeface="Meiryo" panose="020B0604030504040204" pitchFamily="34" charset="-128"/>
                <a:sym typeface="Arial"/>
              </a:rPr>
              <a:t>フォロワー</a:t>
            </a:r>
            <a:endParaRPr sz="800" b="0" i="0" u="none" strike="noStrike" cap="none" dirty="0">
              <a:solidFill>
                <a:srgbClr val="C00000"/>
              </a:solidFill>
              <a:latin typeface="Meiryo" panose="020B0604030504040204" pitchFamily="34" charset="-128"/>
              <a:ea typeface="Meiryo" panose="020B0604030504040204" pitchFamily="34" charset="-128"/>
              <a:sym typeface="Arial"/>
            </a:endParaRPr>
          </a:p>
        </p:txBody>
      </p:sp>
      <p:pic>
        <p:nvPicPr>
          <p:cNvPr id="1026" name="Picture 2" descr="X」のロゴ、そういえばアレに似てない？ - ITmedia NEWS">
            <a:extLst>
              <a:ext uri="{FF2B5EF4-FFF2-40B4-BE49-F238E27FC236}">
                <a16:creationId xmlns:a16="http://schemas.microsoft.com/office/drawing/2014/main" id="{C2BF0E6A-D9BA-CA03-C8F3-B3B8036F4F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522" y="4481942"/>
            <a:ext cx="558607" cy="418955"/>
          </a:xfrm>
          <a:prstGeom prst="rect">
            <a:avLst/>
          </a:prstGeom>
          <a:noFill/>
          <a:extLst>
            <a:ext uri="{909E8E84-426E-40DD-AFC4-6F175D3DCCD1}">
              <a14:hiddenFill xmlns:a14="http://schemas.microsoft.com/office/drawing/2010/main">
                <a:solidFill>
                  <a:srgbClr val="FFFFFF"/>
                </a:solidFill>
              </a14:hiddenFill>
            </a:ext>
          </a:extLst>
        </p:spPr>
      </p:pic>
      <p:pic>
        <p:nvPicPr>
          <p:cNvPr id="5" name="図 4" descr="グラフィカル ユーザー インターフェイス, Web サイト&#10;&#10;自動的に生成された説明">
            <a:extLst>
              <a:ext uri="{FF2B5EF4-FFF2-40B4-BE49-F238E27FC236}">
                <a16:creationId xmlns:a16="http://schemas.microsoft.com/office/drawing/2014/main" id="{B20C42BE-6AF2-8D75-B4C7-71E9D0FCEB08}"/>
              </a:ext>
            </a:extLst>
          </p:cNvPr>
          <p:cNvPicPr>
            <a:picLocks noChangeAspect="1"/>
          </p:cNvPicPr>
          <p:nvPr/>
        </p:nvPicPr>
        <p:blipFill>
          <a:blip r:embed="rId7"/>
          <a:stretch>
            <a:fillRect/>
          </a:stretch>
        </p:blipFill>
        <p:spPr>
          <a:xfrm>
            <a:off x="397496" y="1873229"/>
            <a:ext cx="1516753" cy="1101432"/>
          </a:xfrm>
          <a:prstGeom prst="rect">
            <a:avLst/>
          </a:prstGeom>
        </p:spPr>
      </p:pic>
      <p:pic>
        <p:nvPicPr>
          <p:cNvPr id="11" name="Google Shape;745;p26">
            <a:extLst>
              <a:ext uri="{FF2B5EF4-FFF2-40B4-BE49-F238E27FC236}">
                <a16:creationId xmlns:a16="http://schemas.microsoft.com/office/drawing/2014/main" id="{9B55848B-30E2-9DD7-C71A-41E31A2E0EA8}"/>
              </a:ext>
            </a:extLst>
          </p:cNvPr>
          <p:cNvPicPr preferRelativeResize="0"/>
          <p:nvPr/>
        </p:nvPicPr>
        <p:blipFill rotWithShape="1">
          <a:blip r:embed="rId8" cstate="print">
            <a:alphaModFix/>
            <a:extLst>
              <a:ext uri="{28A0092B-C50C-407E-A947-70E740481C1C}">
                <a14:useLocalDpi xmlns:a14="http://schemas.microsoft.com/office/drawing/2010/main"/>
              </a:ext>
            </a:extLst>
          </a:blip>
          <a:srcRect t="-1343"/>
          <a:stretch/>
        </p:blipFill>
        <p:spPr>
          <a:xfrm>
            <a:off x="1397621" y="2049912"/>
            <a:ext cx="510278" cy="425783"/>
          </a:xfrm>
          <a:prstGeom prst="rect">
            <a:avLst/>
          </a:prstGeom>
          <a:noFill/>
          <a:ln>
            <a:noFill/>
          </a:ln>
        </p:spPr>
      </p:pic>
      <p:grpSp>
        <p:nvGrpSpPr>
          <p:cNvPr id="6" name="グループ化 5">
            <a:extLst>
              <a:ext uri="{FF2B5EF4-FFF2-40B4-BE49-F238E27FC236}">
                <a16:creationId xmlns:a16="http://schemas.microsoft.com/office/drawing/2014/main" id="{A8181D95-80F7-F038-2F52-779163ACF559}"/>
              </a:ext>
            </a:extLst>
          </p:cNvPr>
          <p:cNvGrpSpPr/>
          <p:nvPr/>
        </p:nvGrpSpPr>
        <p:grpSpPr>
          <a:xfrm>
            <a:off x="1712507" y="2175622"/>
            <a:ext cx="582404" cy="1187938"/>
            <a:chOff x="-1470761" y="925977"/>
            <a:chExt cx="582404" cy="1187938"/>
          </a:xfrm>
        </p:grpSpPr>
        <p:sp>
          <p:nvSpPr>
            <p:cNvPr id="4" name="角丸四角形 3">
              <a:extLst>
                <a:ext uri="{FF2B5EF4-FFF2-40B4-BE49-F238E27FC236}">
                  <a16:creationId xmlns:a16="http://schemas.microsoft.com/office/drawing/2014/main" id="{5A33CB9A-49B3-E8C3-7BD0-14200F548F96}"/>
                </a:ext>
              </a:extLst>
            </p:cNvPr>
            <p:cNvSpPr/>
            <p:nvPr/>
          </p:nvSpPr>
          <p:spPr>
            <a:xfrm>
              <a:off x="-1469988" y="925977"/>
              <a:ext cx="581631" cy="1164014"/>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図 40">
              <a:extLst>
                <a:ext uri="{FF2B5EF4-FFF2-40B4-BE49-F238E27FC236}">
                  <a16:creationId xmlns:a16="http://schemas.microsoft.com/office/drawing/2014/main" id="{31CEAEC4-4AC8-796F-70E9-3466B54AC696}"/>
                </a:ext>
              </a:extLst>
            </p:cNvPr>
            <p:cNvPicPr>
              <a:picLocks noChangeAspect="1"/>
            </p:cNvPicPr>
            <p:nvPr/>
          </p:nvPicPr>
          <p:blipFill>
            <a:blip r:embed="rId9"/>
            <a:stretch>
              <a:fillRect/>
            </a:stretch>
          </p:blipFill>
          <p:spPr>
            <a:xfrm>
              <a:off x="-1470761" y="925977"/>
              <a:ext cx="581631" cy="1187938"/>
            </a:xfrm>
            <a:prstGeom prst="rect">
              <a:avLst/>
            </a:prstGeom>
          </p:spPr>
        </p:pic>
      </p:grpSp>
      <p:sp>
        <p:nvSpPr>
          <p:cNvPr id="7" name="正方形/長方形 6">
            <a:extLst>
              <a:ext uri="{FF2B5EF4-FFF2-40B4-BE49-F238E27FC236}">
                <a16:creationId xmlns:a16="http://schemas.microsoft.com/office/drawing/2014/main" id="{CBF2FDE3-5EED-CB50-B77B-F66C94CD4DEE}"/>
              </a:ext>
            </a:extLst>
          </p:cNvPr>
          <p:cNvSpPr/>
          <p:nvPr/>
        </p:nvSpPr>
        <p:spPr>
          <a:xfrm>
            <a:off x="2678815" y="2327594"/>
            <a:ext cx="930005" cy="6079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Picture 2">
            <a:extLst>
              <a:ext uri="{FF2B5EF4-FFF2-40B4-BE49-F238E27FC236}">
                <a16:creationId xmlns:a16="http://schemas.microsoft.com/office/drawing/2014/main" id="{F9B0219A-ED26-411E-69A5-1E54D36DB6F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78815" y="2327594"/>
            <a:ext cx="930005" cy="486799"/>
          </a:xfrm>
          <a:prstGeom prst="rect">
            <a:avLst/>
          </a:prstGeom>
          <a:noFill/>
          <a:extLst>
            <a:ext uri="{909E8E84-426E-40DD-AFC4-6F175D3DCCD1}">
              <a14:hiddenFill xmlns:a14="http://schemas.microsoft.com/office/drawing/2010/main">
                <a:solidFill>
                  <a:srgbClr val="FFFFFF"/>
                </a:solidFill>
              </a14:hiddenFill>
            </a:ext>
          </a:extLst>
        </p:spPr>
      </p:pic>
      <p:pic>
        <p:nvPicPr>
          <p:cNvPr id="12" name="図 11" descr="テキスト&#10;&#10;AI によって生成されたコンテンツは間違っている可能性があります。">
            <a:extLst>
              <a:ext uri="{FF2B5EF4-FFF2-40B4-BE49-F238E27FC236}">
                <a16:creationId xmlns:a16="http://schemas.microsoft.com/office/drawing/2014/main" id="{47DCAA02-22D3-E318-B034-BB5FDA10F84A}"/>
              </a:ext>
            </a:extLst>
          </p:cNvPr>
          <p:cNvPicPr>
            <a:picLocks noChangeAspect="1"/>
          </p:cNvPicPr>
          <p:nvPr/>
        </p:nvPicPr>
        <p:blipFill>
          <a:blip r:embed="rId11"/>
          <a:stretch>
            <a:fillRect/>
          </a:stretch>
        </p:blipFill>
        <p:spPr>
          <a:xfrm>
            <a:off x="2678815" y="2007493"/>
            <a:ext cx="875905" cy="133672"/>
          </a:xfrm>
          <a:prstGeom prst="rect">
            <a:avLst/>
          </a:prstGeom>
        </p:spPr>
      </p:pic>
      <p:pic>
        <p:nvPicPr>
          <p:cNvPr id="18" name="図 17">
            <a:extLst>
              <a:ext uri="{FF2B5EF4-FFF2-40B4-BE49-F238E27FC236}">
                <a16:creationId xmlns:a16="http://schemas.microsoft.com/office/drawing/2014/main" id="{608D7AD2-BE7D-9BB1-B1B7-A408996A1410}"/>
              </a:ext>
            </a:extLst>
          </p:cNvPr>
          <p:cNvPicPr>
            <a:picLocks noChangeAspect="1"/>
          </p:cNvPicPr>
          <p:nvPr/>
        </p:nvPicPr>
        <p:blipFill>
          <a:blip r:embed="rId12"/>
          <a:stretch>
            <a:fillRect/>
          </a:stretch>
        </p:blipFill>
        <p:spPr>
          <a:xfrm>
            <a:off x="2693456" y="2221703"/>
            <a:ext cx="912144" cy="92475"/>
          </a:xfrm>
          <a:prstGeom prst="rect">
            <a:avLst/>
          </a:prstGeom>
        </p:spPr>
      </p:pic>
      <p:grpSp>
        <p:nvGrpSpPr>
          <p:cNvPr id="28" name="グループ化 27">
            <a:extLst>
              <a:ext uri="{FF2B5EF4-FFF2-40B4-BE49-F238E27FC236}">
                <a16:creationId xmlns:a16="http://schemas.microsoft.com/office/drawing/2014/main" id="{8FFB73EC-846C-BAE9-1EC9-53FB0D880060}"/>
              </a:ext>
            </a:extLst>
          </p:cNvPr>
          <p:cNvGrpSpPr/>
          <p:nvPr/>
        </p:nvGrpSpPr>
        <p:grpSpPr>
          <a:xfrm>
            <a:off x="2888501" y="3775644"/>
            <a:ext cx="1004123" cy="2051948"/>
            <a:chOff x="2888501" y="3775644"/>
            <a:chExt cx="1004123" cy="2051948"/>
          </a:xfrm>
        </p:grpSpPr>
        <p:pic>
          <p:nvPicPr>
            <p:cNvPr id="21" name="図 20">
              <a:extLst>
                <a:ext uri="{FF2B5EF4-FFF2-40B4-BE49-F238E27FC236}">
                  <a16:creationId xmlns:a16="http://schemas.microsoft.com/office/drawing/2014/main" id="{B1DCF754-6868-1DD5-A3A1-B5A035017B09}"/>
                </a:ext>
              </a:extLst>
            </p:cNvPr>
            <p:cNvPicPr>
              <a:picLocks noChangeAspect="1"/>
            </p:cNvPicPr>
            <p:nvPr/>
          </p:nvPicPr>
          <p:blipFill rotWithShape="1">
            <a:blip r:embed="rId13"/>
            <a:srcRect l="1669" t="28164" r="78999" b="21204"/>
            <a:stretch/>
          </p:blipFill>
          <p:spPr>
            <a:xfrm>
              <a:off x="2920067" y="3881241"/>
              <a:ext cx="940989" cy="1642997"/>
            </a:xfrm>
            <a:prstGeom prst="rect">
              <a:avLst/>
            </a:prstGeom>
          </p:spPr>
        </p:pic>
        <p:pic>
          <p:nvPicPr>
            <p:cNvPr id="19" name="図 18">
              <a:extLst>
                <a:ext uri="{FF2B5EF4-FFF2-40B4-BE49-F238E27FC236}">
                  <a16:creationId xmlns:a16="http://schemas.microsoft.com/office/drawing/2014/main" id="{E4C7E885-FFAB-76B0-15C2-34652F48CEB8}"/>
                </a:ext>
              </a:extLst>
            </p:cNvPr>
            <p:cNvPicPr>
              <a:picLocks noChangeAspect="1"/>
            </p:cNvPicPr>
            <p:nvPr/>
          </p:nvPicPr>
          <p:blipFill>
            <a:blip r:embed="rId12"/>
            <a:stretch>
              <a:fillRect/>
            </a:stretch>
          </p:blipFill>
          <p:spPr>
            <a:xfrm>
              <a:off x="2989312" y="4275162"/>
              <a:ext cx="839042" cy="89222"/>
            </a:xfrm>
            <a:prstGeom prst="rect">
              <a:avLst/>
            </a:prstGeom>
          </p:spPr>
        </p:pic>
        <p:pic>
          <p:nvPicPr>
            <p:cNvPr id="22" name="図 21" descr="テキスト&#10;&#10;AI によって生成されたコンテンツは間違っている可能性があります。">
              <a:extLst>
                <a:ext uri="{FF2B5EF4-FFF2-40B4-BE49-F238E27FC236}">
                  <a16:creationId xmlns:a16="http://schemas.microsoft.com/office/drawing/2014/main" id="{644BD671-FCE7-E401-1E42-774D49AEF5D5}"/>
                </a:ext>
              </a:extLst>
            </p:cNvPr>
            <p:cNvPicPr>
              <a:picLocks noChangeAspect="1"/>
            </p:cNvPicPr>
            <p:nvPr/>
          </p:nvPicPr>
          <p:blipFill>
            <a:blip r:embed="rId11"/>
            <a:stretch>
              <a:fillRect/>
            </a:stretch>
          </p:blipFill>
          <p:spPr>
            <a:xfrm>
              <a:off x="2934862" y="4010467"/>
              <a:ext cx="893492" cy="137665"/>
            </a:xfrm>
            <a:prstGeom prst="rect">
              <a:avLst/>
            </a:prstGeom>
          </p:spPr>
        </p:pic>
        <p:pic>
          <p:nvPicPr>
            <p:cNvPr id="27" name="図 26" descr="テキスト, 手紙&#10;&#10;AI によって生成されたコンテンツは間違っている可能性があります。">
              <a:extLst>
                <a:ext uri="{FF2B5EF4-FFF2-40B4-BE49-F238E27FC236}">
                  <a16:creationId xmlns:a16="http://schemas.microsoft.com/office/drawing/2014/main" id="{D8DC751D-5D6E-D04A-F6E9-D463A23B3D76}"/>
                </a:ext>
              </a:extLst>
            </p:cNvPr>
            <p:cNvPicPr>
              <a:picLocks noChangeAspect="1"/>
            </p:cNvPicPr>
            <p:nvPr/>
          </p:nvPicPr>
          <p:blipFill>
            <a:blip r:embed="rId14"/>
            <a:srcRect t="5" b="28513"/>
            <a:stretch/>
          </p:blipFill>
          <p:spPr>
            <a:xfrm>
              <a:off x="2934862" y="4415920"/>
              <a:ext cx="926194" cy="1366446"/>
            </a:xfrm>
            <a:prstGeom prst="rect">
              <a:avLst/>
            </a:prstGeom>
          </p:spPr>
        </p:pic>
        <p:pic>
          <p:nvPicPr>
            <p:cNvPr id="20" name="Google Shape;166;p5">
              <a:extLst>
                <a:ext uri="{FF2B5EF4-FFF2-40B4-BE49-F238E27FC236}">
                  <a16:creationId xmlns:a16="http://schemas.microsoft.com/office/drawing/2014/main" id="{33F62A6E-5AD6-B23E-6126-B711B5902302}"/>
                </a:ext>
              </a:extLst>
            </p:cNvPr>
            <p:cNvPicPr preferRelativeResize="0"/>
            <p:nvPr/>
          </p:nvPicPr>
          <p:blipFill rotWithShape="1">
            <a:blip r:embed="rId15" cstate="print">
              <a:alphaModFix/>
              <a:extLst>
                <a:ext uri="{28A0092B-C50C-407E-A947-70E740481C1C}">
                  <a14:useLocalDpi xmlns:a14="http://schemas.microsoft.com/office/drawing/2010/main"/>
                </a:ext>
              </a:extLst>
            </a:blip>
            <a:srcRect/>
            <a:stretch/>
          </p:blipFill>
          <p:spPr>
            <a:xfrm>
              <a:off x="2888501" y="3775644"/>
              <a:ext cx="1004123" cy="2051948"/>
            </a:xfrm>
            <a:prstGeom prst="rect">
              <a:avLst/>
            </a:prstGeom>
            <a:noFill/>
            <a:ln>
              <a:noFill/>
            </a:ln>
          </p:spPr>
        </p:pic>
      </p:grpSp>
    </p:spTree>
    <p:extLst>
      <p:ext uri="{BB962C8B-B14F-4D97-AF65-F5344CB8AC3E}">
        <p14:creationId xmlns:p14="http://schemas.microsoft.com/office/powerpoint/2010/main" val="446980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80" name="Google Shape;480;p14"/>
          <p:cNvSpPr txBox="1"/>
          <p:nvPr/>
        </p:nvSpPr>
        <p:spPr>
          <a:xfrm>
            <a:off x="361520" y="271453"/>
            <a:ext cx="1769123" cy="331353"/>
          </a:xfrm>
          <a:prstGeom prst="rect">
            <a:avLst/>
          </a:prstGeom>
          <a:noFill/>
          <a:ln>
            <a:noFill/>
          </a:ln>
        </p:spPr>
        <p:txBody>
          <a:bodyPr spcFirstLastPara="1" wrap="square" lIns="91425" tIns="91425" rIns="91425" bIns="91425" anchor="ctr" anchorCtr="0">
            <a:noAutofit/>
          </a:bodyPr>
          <a:lstStyle/>
          <a:p>
            <a:pPr>
              <a:lnSpc>
                <a:spcPct val="110000"/>
              </a:lnSpc>
              <a:buClr>
                <a:srgbClr val="000000"/>
              </a:buClr>
              <a:buSzPts val="1500"/>
            </a:pPr>
            <a:r>
              <a:rPr lang="ja-JP" altLang="en-US" sz="1500" b="1" dirty="0">
                <a:solidFill>
                  <a:srgbClr val="7F7F7F"/>
                </a:solidFill>
                <a:latin typeface="游ゴシック" panose="020B0400000000000000" pitchFamily="50" charset="-128"/>
                <a:ea typeface="游ゴシック" panose="020B0400000000000000" pitchFamily="50" charset="-128"/>
                <a:sym typeface="Arial"/>
              </a:rPr>
              <a:t>公式</a:t>
            </a:r>
            <a:r>
              <a:rPr lang="en-US" altLang="ja-JP" sz="1500" b="1" dirty="0">
                <a:solidFill>
                  <a:srgbClr val="7F7F7F"/>
                </a:solidFill>
                <a:latin typeface="游ゴシック" panose="020B0400000000000000" pitchFamily="50" charset="-128"/>
                <a:ea typeface="游ゴシック" panose="020B0400000000000000" pitchFamily="50" charset="-128"/>
                <a:sym typeface="Arial"/>
              </a:rPr>
              <a:t>SNS</a:t>
            </a:r>
            <a:r>
              <a:rPr lang="ja-JP" altLang="en-US" sz="1500" b="1" dirty="0">
                <a:solidFill>
                  <a:srgbClr val="7F7F7F"/>
                </a:solidFill>
                <a:latin typeface="游ゴシック" panose="020B0400000000000000" pitchFamily="50" charset="-128"/>
                <a:ea typeface="游ゴシック" panose="020B0400000000000000" pitchFamily="50" charset="-128"/>
                <a:sym typeface="Arial"/>
              </a:rPr>
              <a:t>ブースト</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481" name="Google Shape;481;p14"/>
          <p:cNvCxnSpPr>
            <a:stCxn id="480" idx="3"/>
          </p:cNvCxnSpPr>
          <p:nvPr/>
        </p:nvCxnSpPr>
        <p:spPr>
          <a:xfrm rot="10800000" flipH="1">
            <a:off x="2130641" y="434727"/>
            <a:ext cx="6761100" cy="2400"/>
          </a:xfrm>
          <a:prstGeom prst="straightConnector1">
            <a:avLst/>
          </a:prstGeom>
          <a:noFill/>
          <a:ln w="9525" cap="rnd" cmpd="sng">
            <a:solidFill>
              <a:srgbClr val="CCCCCC"/>
            </a:solidFill>
            <a:prstDash val="solid"/>
            <a:miter lim="800000"/>
            <a:headEnd type="none" w="sm" len="sm"/>
            <a:tailEnd type="none" w="sm" len="sm"/>
          </a:ln>
        </p:spPr>
      </p:cxnSp>
      <p:grpSp>
        <p:nvGrpSpPr>
          <p:cNvPr id="482" name="Google Shape;482;p14"/>
          <p:cNvGrpSpPr/>
          <p:nvPr/>
        </p:nvGrpSpPr>
        <p:grpSpPr>
          <a:xfrm>
            <a:off x="6879948" y="-2800"/>
            <a:ext cx="1905274" cy="328877"/>
            <a:chOff x="6879948" y="-2800"/>
            <a:chExt cx="1905274" cy="328877"/>
          </a:xfrm>
        </p:grpSpPr>
        <p:sp>
          <p:nvSpPr>
            <p:cNvPr id="483" name="Google Shape;483;p14"/>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4" name="Google Shape;484;p14"/>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5" name="Google Shape;485;p14"/>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dk1"/>
                  </a:solidFill>
                  <a:latin typeface="游ゴシック" panose="020B0400000000000000" pitchFamily="50" charset="-128"/>
                  <a:ea typeface="游ゴシック" panose="020B0400000000000000" pitchFamily="50" charset="-128"/>
                  <a:sym typeface="Arial"/>
                </a:rPr>
                <a:t>タイアップ</a:t>
              </a:r>
              <a:endParaRPr sz="1400">
                <a:solidFill>
                  <a:srgbClr val="000000"/>
                </a:solidFill>
                <a:latin typeface="游ゴシック" panose="020B0400000000000000" pitchFamily="50" charset="-128"/>
                <a:ea typeface="游ゴシック" panose="020B0400000000000000" pitchFamily="50" charset="-128"/>
                <a:sym typeface="Arial"/>
              </a:endParaRPr>
            </a:p>
          </p:txBody>
        </p:sp>
        <p:sp>
          <p:nvSpPr>
            <p:cNvPr id="486" name="Google Shape;486;p14"/>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lt1"/>
                  </a:solidFill>
                  <a:latin typeface="游ゴシック" panose="020B0400000000000000" pitchFamily="50" charset="-128"/>
                  <a:ea typeface="游ゴシック" panose="020B0400000000000000" pitchFamily="50" charset="-128"/>
                  <a:sym typeface="Arial"/>
                </a:rPr>
                <a:t>オプション</a:t>
              </a:r>
              <a:endParaRPr sz="1400">
                <a:solidFill>
                  <a:srgbClr val="000000"/>
                </a:solidFill>
                <a:latin typeface="游ゴシック" panose="020B0400000000000000" pitchFamily="50" charset="-128"/>
                <a:ea typeface="游ゴシック" panose="020B0400000000000000" pitchFamily="50" charset="-128"/>
                <a:sym typeface="Arial"/>
              </a:endParaRPr>
            </a:p>
          </p:txBody>
        </p:sp>
      </p:grpSp>
      <p:sp>
        <p:nvSpPr>
          <p:cNvPr id="25" name="Google Shape;471;p14">
            <a:extLst>
              <a:ext uri="{FF2B5EF4-FFF2-40B4-BE49-F238E27FC236}">
                <a16:creationId xmlns:a16="http://schemas.microsoft.com/office/drawing/2014/main" id="{204AAFF2-42B3-47A8-A351-4AF6CB65B9C6}"/>
              </a:ext>
            </a:extLst>
          </p:cNvPr>
          <p:cNvSpPr/>
          <p:nvPr/>
        </p:nvSpPr>
        <p:spPr>
          <a:xfrm>
            <a:off x="498905" y="5249949"/>
            <a:ext cx="5395107" cy="214474"/>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ja-JP" altLang="en-US" sz="700" dirty="0">
                <a:solidFill>
                  <a:srgbClr val="3F3F3F"/>
                </a:solidFill>
                <a:latin typeface="游ゴシック" panose="020B0400000000000000" pitchFamily="50" charset="-128"/>
                <a:ea typeface="游ゴシック" panose="020B0400000000000000" pitchFamily="50" charset="-128"/>
                <a:sym typeface="Arial"/>
              </a:rPr>
              <a:t>・画像はイメージです。・ご予算とターゲットに応じたシミュレーションをご提出いたします。営業までお問い合わせください。 </a:t>
            </a:r>
            <a:endParaRPr sz="1400" dirty="0">
              <a:solidFill>
                <a:srgbClr val="3F3F3F"/>
              </a:solidFill>
              <a:latin typeface="游ゴシック" panose="020B0400000000000000" pitchFamily="50" charset="-128"/>
              <a:ea typeface="游ゴシック" panose="020B0400000000000000" pitchFamily="50" charset="-128"/>
              <a:sym typeface="Arial"/>
            </a:endParaRPr>
          </a:p>
        </p:txBody>
      </p:sp>
      <p:sp>
        <p:nvSpPr>
          <p:cNvPr id="29" name="Google Shape;472;p14">
            <a:extLst>
              <a:ext uri="{FF2B5EF4-FFF2-40B4-BE49-F238E27FC236}">
                <a16:creationId xmlns:a16="http://schemas.microsoft.com/office/drawing/2014/main" id="{B250B073-E10E-4663-8031-0D44FEF158E4}"/>
              </a:ext>
            </a:extLst>
          </p:cNvPr>
          <p:cNvSpPr/>
          <p:nvPr/>
        </p:nvSpPr>
        <p:spPr>
          <a:xfrm>
            <a:off x="6087444" y="1299892"/>
            <a:ext cx="2148668" cy="2068062"/>
          </a:xfrm>
          <a:prstGeom prst="ellipse">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a:buClr>
                <a:srgbClr val="000000"/>
              </a:buClr>
              <a:buSzPts val="1000"/>
            </a:pPr>
            <a:endParaRPr sz="1000" b="1">
              <a:solidFill>
                <a:schemeClr val="lt1"/>
              </a:solidFill>
              <a:latin typeface="Meiryo"/>
              <a:ea typeface="Meiryo"/>
              <a:cs typeface="Meiryo"/>
              <a:sym typeface="Meiryo"/>
            </a:endParaRPr>
          </a:p>
        </p:txBody>
      </p:sp>
      <p:sp>
        <p:nvSpPr>
          <p:cNvPr id="30" name="Google Shape;473;p14">
            <a:extLst>
              <a:ext uri="{FF2B5EF4-FFF2-40B4-BE49-F238E27FC236}">
                <a16:creationId xmlns:a16="http://schemas.microsoft.com/office/drawing/2014/main" id="{39D59DFF-A5E3-405D-BB68-5EDA64A543F9}"/>
              </a:ext>
            </a:extLst>
          </p:cNvPr>
          <p:cNvSpPr/>
          <p:nvPr/>
        </p:nvSpPr>
        <p:spPr>
          <a:xfrm>
            <a:off x="6180998" y="3580120"/>
            <a:ext cx="2287132" cy="349039"/>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en-US" altLang="ja-JP" sz="700">
                <a:solidFill>
                  <a:srgbClr val="3F3F3F"/>
                </a:solidFill>
                <a:latin typeface="游ゴシック" panose="020B0400000000000000" pitchFamily="50" charset="-128"/>
                <a:ea typeface="游ゴシック" panose="020B0400000000000000" pitchFamily="50" charset="-128"/>
                <a:sym typeface="Arial"/>
              </a:rPr>
              <a:t>※</a:t>
            </a:r>
            <a:r>
              <a:rPr lang="ja-JP" altLang="en-US" sz="700">
                <a:solidFill>
                  <a:srgbClr val="3F3F3F"/>
                </a:solidFill>
                <a:latin typeface="游ゴシック" panose="020B0400000000000000" pitchFamily="50" charset="-128"/>
                <a:ea typeface="游ゴシック" panose="020B0400000000000000" pitchFamily="50" charset="-128"/>
                <a:sym typeface="Arial"/>
              </a:rPr>
              <a:t>誘導単価は目安です。時期や商材、</a:t>
            </a:r>
            <a:endParaRPr sz="700">
              <a:solidFill>
                <a:srgbClr val="3F3F3F"/>
              </a:solidFill>
              <a:latin typeface="游ゴシック" panose="020B0400000000000000" pitchFamily="50" charset="-128"/>
              <a:ea typeface="游ゴシック" panose="020B0400000000000000" pitchFamily="50" charset="-128"/>
              <a:sym typeface="Arial"/>
            </a:endParaRPr>
          </a:p>
          <a:p>
            <a:pPr>
              <a:buClr>
                <a:srgbClr val="000000"/>
              </a:buClr>
              <a:buSzPts val="700"/>
            </a:pPr>
            <a:r>
              <a:rPr lang="ja-JP" altLang="en-US" sz="700">
                <a:solidFill>
                  <a:srgbClr val="3F3F3F"/>
                </a:solidFill>
                <a:latin typeface="游ゴシック" panose="020B0400000000000000" pitchFamily="50" charset="-128"/>
                <a:ea typeface="游ゴシック" panose="020B0400000000000000" pitchFamily="50" charset="-128"/>
                <a:sym typeface="Arial"/>
              </a:rPr>
              <a:t>　クリエイティブにより都度お見積りとなります。</a:t>
            </a:r>
            <a:endParaRPr sz="700">
              <a:solidFill>
                <a:srgbClr val="3F3F3F"/>
              </a:solidFill>
              <a:latin typeface="游ゴシック" panose="020B0400000000000000" pitchFamily="50" charset="-128"/>
              <a:ea typeface="游ゴシック" panose="020B0400000000000000" pitchFamily="50" charset="-128"/>
              <a:sym typeface="Arial"/>
            </a:endParaRPr>
          </a:p>
        </p:txBody>
      </p:sp>
      <p:graphicFrame>
        <p:nvGraphicFramePr>
          <p:cNvPr id="31" name="Google Shape;474;p14">
            <a:extLst>
              <a:ext uri="{FF2B5EF4-FFF2-40B4-BE49-F238E27FC236}">
                <a16:creationId xmlns:a16="http://schemas.microsoft.com/office/drawing/2014/main" id="{5FD4FB9D-0F43-4CA6-8C6A-B25997EF0087}"/>
              </a:ext>
            </a:extLst>
          </p:cNvPr>
          <p:cNvGraphicFramePr/>
          <p:nvPr>
            <p:extLst>
              <p:ext uri="{D42A27DB-BD31-4B8C-83A1-F6EECF244321}">
                <p14:modId xmlns:p14="http://schemas.microsoft.com/office/powerpoint/2010/main" val="1583122967"/>
              </p:ext>
            </p:extLst>
          </p:nvPr>
        </p:nvGraphicFramePr>
        <p:xfrm>
          <a:off x="498905" y="4078712"/>
          <a:ext cx="8165375" cy="1109790"/>
        </p:xfrm>
        <a:graphic>
          <a:graphicData uri="http://schemas.openxmlformats.org/drawingml/2006/table">
            <a:tbl>
              <a:tblPr>
                <a:noFill/>
              </a:tblPr>
              <a:tblGrid>
                <a:gridCol w="1308575">
                  <a:extLst>
                    <a:ext uri="{9D8B030D-6E8A-4147-A177-3AD203B41FA5}">
                      <a16:colId xmlns:a16="http://schemas.microsoft.com/office/drawing/2014/main" val="20000"/>
                    </a:ext>
                  </a:extLst>
                </a:gridCol>
                <a:gridCol w="1308575">
                  <a:extLst>
                    <a:ext uri="{9D8B030D-6E8A-4147-A177-3AD203B41FA5}">
                      <a16:colId xmlns:a16="http://schemas.microsoft.com/office/drawing/2014/main" val="20001"/>
                    </a:ext>
                  </a:extLst>
                </a:gridCol>
                <a:gridCol w="2423600">
                  <a:extLst>
                    <a:ext uri="{9D8B030D-6E8A-4147-A177-3AD203B41FA5}">
                      <a16:colId xmlns:a16="http://schemas.microsoft.com/office/drawing/2014/main" val="20002"/>
                    </a:ext>
                  </a:extLst>
                </a:gridCol>
                <a:gridCol w="3124625">
                  <a:extLst>
                    <a:ext uri="{9D8B030D-6E8A-4147-A177-3AD203B41FA5}">
                      <a16:colId xmlns:a16="http://schemas.microsoft.com/office/drawing/2014/main" val="20003"/>
                    </a:ext>
                  </a:extLst>
                </a:gridCol>
              </a:tblGrid>
              <a:tr h="252000">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特徴・ターゲティング</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備考</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406475">
                <a:tc>
                  <a:txBody>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フィード内</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プロモ</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ポスト</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a:t>
                      </a:r>
                      <a:endParaRPr sz="14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広告クリエイティブの制作は別途お見積りになります。</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・動画ブーストの再生保証は別途ご相談ください。</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日別クリック数、日別クリック率、日別imp数など)</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2" name="Google Shape;475;p14">
            <a:extLst>
              <a:ext uri="{FF2B5EF4-FFF2-40B4-BE49-F238E27FC236}">
                <a16:creationId xmlns:a16="http://schemas.microsoft.com/office/drawing/2014/main" id="{5E7A053D-E015-437E-B6C4-7E7E6FAA1CE6}"/>
              </a:ext>
            </a:extLst>
          </p:cNvPr>
          <p:cNvSpPr txBox="1"/>
          <p:nvPr/>
        </p:nvSpPr>
        <p:spPr>
          <a:xfrm>
            <a:off x="351985" y="800267"/>
            <a:ext cx="8433240" cy="784790"/>
          </a:xfrm>
          <a:prstGeom prst="rect">
            <a:avLst/>
          </a:prstGeom>
          <a:noFill/>
          <a:ln>
            <a:noFill/>
          </a:ln>
        </p:spPr>
        <p:txBody>
          <a:bodyPr spcFirstLastPara="1" wrap="square" lIns="91425" tIns="45700" rIns="91425" bIns="45700" anchor="t" anchorCtr="0">
            <a:spAutoFit/>
          </a:bodyPr>
          <a:lstStyle/>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エキサイトニュース公式アカウント</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からの広告出稿により、「第三者視点」のコンテンツとして自然な形で訴求します</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・プロモーションに合わせて、</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リーチしたいターゲット</a:t>
            </a:r>
            <a:r>
              <a:rPr lang="ja-JP" altLang="en-US" sz="1000" dirty="0">
                <a:solidFill>
                  <a:schemeClr val="dk1"/>
                </a:solidFill>
                <a:latin typeface="游ゴシック" panose="020B0400000000000000" pitchFamily="50" charset="-128"/>
                <a:ea typeface="游ゴシック" panose="020B0400000000000000" pitchFamily="50" charset="-128"/>
                <a:sym typeface="Arial"/>
              </a:rPr>
              <a:t>をリスト化し</a:t>
            </a:r>
            <a:r>
              <a:rPr lang="ja-JP" altLang="en-US" sz="1000" dirty="0">
                <a:solidFill>
                  <a:srgbClr val="0F0F0F"/>
                </a:solidFill>
                <a:latin typeface="游ゴシック" panose="020B0400000000000000" pitchFamily="50" charset="-128"/>
                <a:ea typeface="游ゴシック" panose="020B0400000000000000" pitchFamily="50" charset="-128"/>
                <a:sym typeface="Arial"/>
              </a:rPr>
              <a:t>配信</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・実施後に</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ユーザーデータ</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属性、興味関心など</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の効果測定をレポートいたします</a:t>
            </a:r>
            <a:endParaRPr sz="10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34" name="Google Shape;477;p14">
            <a:extLst>
              <a:ext uri="{FF2B5EF4-FFF2-40B4-BE49-F238E27FC236}">
                <a16:creationId xmlns:a16="http://schemas.microsoft.com/office/drawing/2014/main" id="{17F1562C-94C0-4993-ADC9-8E0C39CA1C95}"/>
              </a:ext>
            </a:extLst>
          </p:cNvPr>
          <p:cNvSpPr txBox="1"/>
          <p:nvPr/>
        </p:nvSpPr>
        <p:spPr>
          <a:xfrm>
            <a:off x="6112767" y="1856891"/>
            <a:ext cx="2148668" cy="954067"/>
          </a:xfrm>
          <a:prstGeom prst="rect">
            <a:avLst/>
          </a:prstGeom>
          <a:noFill/>
          <a:ln>
            <a:noFill/>
          </a:ln>
        </p:spPr>
        <p:txBody>
          <a:bodyPr spcFirstLastPara="1" wrap="square" lIns="91425" tIns="45700" rIns="91425" bIns="45700" anchor="t" anchorCtr="0">
            <a:spAutoFit/>
          </a:bodyPr>
          <a:lstStyle/>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300,000</a:t>
            </a:r>
            <a:r>
              <a:rPr lang="ja-JP" altLang="en-US" sz="1200" b="1">
                <a:solidFill>
                  <a:srgbClr val="C00000"/>
                </a:solidFill>
                <a:latin typeface="游ゴシック" panose="020B0400000000000000" pitchFamily="50" charset="-128"/>
                <a:ea typeface="游ゴシック" panose="020B0400000000000000" pitchFamily="50" charset="-128"/>
                <a:sym typeface="Arial"/>
              </a:rPr>
              <a:t>円～ </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r>
              <a:rPr lang="ja-JP" altLang="en-US" sz="1200" b="1">
                <a:solidFill>
                  <a:srgbClr val="C00000"/>
                </a:solidFill>
                <a:latin typeface="游ゴシック" panose="020B0400000000000000" pitchFamily="50" charset="-128"/>
                <a:ea typeface="游ゴシック" panose="020B0400000000000000" pitchFamily="50" charset="-128"/>
                <a:sym typeface="Arial"/>
              </a:rPr>
              <a:t>ネット</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endParaRPr sz="1200" b="1">
              <a:solidFill>
                <a:srgbClr val="C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2,000 </a:t>
            </a:r>
            <a:r>
              <a:rPr lang="ja-JP" altLang="en-US" sz="1200" b="1">
                <a:solidFill>
                  <a:srgbClr val="C00000"/>
                </a:solidFill>
                <a:latin typeface="游ゴシック" panose="020B0400000000000000" pitchFamily="50" charset="-128"/>
                <a:ea typeface="游ゴシック" panose="020B0400000000000000" pitchFamily="50" charset="-128"/>
                <a:sym typeface="Arial"/>
              </a:rPr>
              <a:t>クリック保証～</a:t>
            </a:r>
            <a:endParaRPr sz="1400">
              <a:solidFill>
                <a:srgbClr val="0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800"/>
            </a:pPr>
            <a:r>
              <a:rPr lang="en-US" altLang="ja-JP" sz="800">
                <a:solidFill>
                  <a:srgbClr val="C00000"/>
                </a:solidFill>
                <a:latin typeface="游ゴシック" panose="020B0400000000000000" pitchFamily="50" charset="-128"/>
                <a:ea typeface="游ゴシック" panose="020B0400000000000000" pitchFamily="50" charset="-128"/>
                <a:sym typeface="Arial"/>
              </a:rPr>
              <a:t>※</a:t>
            </a:r>
            <a:r>
              <a:rPr lang="ja-JP" altLang="en-US" sz="800">
                <a:solidFill>
                  <a:srgbClr val="C00000"/>
                </a:solidFill>
                <a:latin typeface="游ゴシック" panose="020B0400000000000000" pitchFamily="50" charset="-128"/>
                <a:ea typeface="游ゴシック" panose="020B0400000000000000" pitchFamily="50" charset="-128"/>
                <a:sym typeface="Arial"/>
              </a:rPr>
              <a:t>動画ブースト制作については</a:t>
            </a:r>
            <a:endParaRPr sz="800">
              <a:solidFill>
                <a:srgbClr val="C00000"/>
              </a:solidFill>
              <a:latin typeface="游ゴシック" panose="020B0400000000000000" pitchFamily="50" charset="-128"/>
              <a:ea typeface="游ゴシック" panose="020B0400000000000000" pitchFamily="50" charset="-128"/>
              <a:sym typeface="Arial"/>
            </a:endParaRPr>
          </a:p>
          <a:p>
            <a:pPr algn="ctr">
              <a:buClr>
                <a:srgbClr val="000000"/>
              </a:buClr>
              <a:buSzPts val="800"/>
            </a:pPr>
            <a:r>
              <a:rPr lang="ja-JP" altLang="en-US" sz="800">
                <a:solidFill>
                  <a:srgbClr val="C00000"/>
                </a:solidFill>
                <a:latin typeface="游ゴシック" panose="020B0400000000000000" pitchFamily="50" charset="-128"/>
                <a:ea typeface="游ゴシック" panose="020B0400000000000000" pitchFamily="50" charset="-128"/>
                <a:sym typeface="Arial"/>
              </a:rPr>
              <a:t>別途お見積りください</a:t>
            </a:r>
            <a:endParaRPr sz="1100">
              <a:solidFill>
                <a:srgbClr val="000000"/>
              </a:solidFill>
              <a:latin typeface="游ゴシック" panose="020B0400000000000000" pitchFamily="50" charset="-128"/>
              <a:ea typeface="游ゴシック" panose="020B0400000000000000" pitchFamily="50" charset="-128"/>
              <a:sym typeface="Arial"/>
            </a:endParaRPr>
          </a:p>
        </p:txBody>
      </p:sp>
      <p:sp>
        <p:nvSpPr>
          <p:cNvPr id="37" name="Google Shape;487;p14">
            <a:extLst>
              <a:ext uri="{FF2B5EF4-FFF2-40B4-BE49-F238E27FC236}">
                <a16:creationId xmlns:a16="http://schemas.microsoft.com/office/drawing/2014/main" id="{60A54CCB-614A-48A3-9773-05C75271D18E}"/>
              </a:ext>
            </a:extLst>
          </p:cNvPr>
          <p:cNvSpPr/>
          <p:nvPr/>
        </p:nvSpPr>
        <p:spPr>
          <a:xfrm rot="-5400000">
            <a:off x="2199437" y="2252434"/>
            <a:ext cx="677863" cy="478184"/>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a:buClr>
                <a:srgbClr val="000000"/>
              </a:buClr>
              <a:buSzPts val="800"/>
            </a:pPr>
            <a:endParaRPr sz="800">
              <a:solidFill>
                <a:schemeClr val="dk1"/>
              </a:solidFill>
              <a:latin typeface="Arial"/>
              <a:ea typeface="Arial"/>
              <a:cs typeface="Arial"/>
              <a:sym typeface="Arial"/>
            </a:endParaRPr>
          </a:p>
        </p:txBody>
      </p:sp>
      <p:sp>
        <p:nvSpPr>
          <p:cNvPr id="38" name="Google Shape;488;p14">
            <a:extLst>
              <a:ext uri="{FF2B5EF4-FFF2-40B4-BE49-F238E27FC236}">
                <a16:creationId xmlns:a16="http://schemas.microsoft.com/office/drawing/2014/main" id="{B52FC43F-3BD5-4AAA-8CF7-AAD774807A4E}"/>
              </a:ext>
            </a:extLst>
          </p:cNvPr>
          <p:cNvSpPr/>
          <p:nvPr/>
        </p:nvSpPr>
        <p:spPr>
          <a:xfrm>
            <a:off x="878185" y="1693790"/>
            <a:ext cx="1252456"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en-US" altLang="ja-JP" sz="900" dirty="0">
                <a:solidFill>
                  <a:schemeClr val="lt1"/>
                </a:solidFill>
                <a:latin typeface="游ゴシック" panose="020B0400000000000000" pitchFamily="50" charset="-128"/>
                <a:ea typeface="游ゴシック" panose="020B0400000000000000" pitchFamily="50" charset="-128"/>
                <a:cs typeface="Meiryo"/>
                <a:sym typeface="Meiryo"/>
              </a:rPr>
              <a:t> X</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（旧名称：</a:t>
            </a:r>
            <a:r>
              <a:rPr lang="en-US" altLang="zh-CN" sz="900" dirty="0">
                <a:solidFill>
                  <a:schemeClr val="lt1"/>
                </a:solidFill>
                <a:latin typeface="游ゴシック" panose="020B0400000000000000" pitchFamily="50" charset="-128"/>
                <a:ea typeface="游ゴシック" panose="020B0400000000000000" pitchFamily="50" charset="-128"/>
                <a:cs typeface="Meiryo"/>
                <a:sym typeface="Meiryo"/>
              </a:rPr>
              <a:t>Twitter</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a:t>
            </a:r>
            <a:endParaRPr lang="en-US"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9" name="Google Shape;489;p14">
            <a:extLst>
              <a:ext uri="{FF2B5EF4-FFF2-40B4-BE49-F238E27FC236}">
                <a16:creationId xmlns:a16="http://schemas.microsoft.com/office/drawing/2014/main" id="{D9AD6A13-2736-4E2A-B9E5-B22958B79F54}"/>
              </a:ext>
            </a:extLst>
          </p:cNvPr>
          <p:cNvSpPr/>
          <p:nvPr/>
        </p:nvSpPr>
        <p:spPr>
          <a:xfrm>
            <a:off x="2847171" y="1693790"/>
            <a:ext cx="1252800"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ja-JP" altLang="en-US" sz="900" dirty="0">
                <a:solidFill>
                  <a:schemeClr val="lt1"/>
                </a:solidFill>
                <a:latin typeface="游ゴシック" panose="020B0400000000000000" pitchFamily="50" charset="-128"/>
                <a:ea typeface="游ゴシック" panose="020B0400000000000000" pitchFamily="50" charset="-128"/>
                <a:cs typeface="Meiryo"/>
                <a:sym typeface="Meiryo"/>
              </a:rPr>
              <a:t>エキサイトニュース</a:t>
            </a:r>
            <a:endParaRPr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40" name="Google Shape;490;p14">
            <a:extLst>
              <a:ext uri="{FF2B5EF4-FFF2-40B4-BE49-F238E27FC236}">
                <a16:creationId xmlns:a16="http://schemas.microsoft.com/office/drawing/2014/main" id="{A98A2FAF-79C3-44D7-B15F-EBD8F2493311}"/>
              </a:ext>
            </a:extLst>
          </p:cNvPr>
          <p:cNvSpPr/>
          <p:nvPr/>
        </p:nvSpPr>
        <p:spPr>
          <a:xfrm>
            <a:off x="498905" y="3684788"/>
            <a:ext cx="4073097" cy="255968"/>
          </a:xfrm>
          <a:prstGeom prst="roundRect">
            <a:avLst>
              <a:gd name="adj" fmla="val 16667"/>
            </a:avLst>
          </a:prstGeom>
          <a:solidFill>
            <a:srgbClr val="C00000"/>
          </a:solidFill>
          <a:ln>
            <a:noFill/>
          </a:ln>
        </p:spPr>
        <p:txBody>
          <a:bodyPr spcFirstLastPara="1" wrap="square" lIns="36000" tIns="45700" rIns="91425" bIns="45700" anchor="ctr" anchorCtr="0">
            <a:noAutofit/>
          </a:bodyPr>
          <a:lstStyle/>
          <a:p>
            <a:pPr algn="ctr">
              <a:buClr>
                <a:srgbClr val="000000"/>
              </a:buClr>
              <a:buSzPts val="1100"/>
            </a:pPr>
            <a:r>
              <a:rPr lang="en-US" altLang="ja-JP" sz="1100" dirty="0">
                <a:solidFill>
                  <a:srgbClr val="FFFFFF"/>
                </a:solidFill>
                <a:latin typeface="游ゴシック" panose="020B0400000000000000" pitchFamily="50" charset="-128"/>
                <a:ea typeface="游ゴシック" panose="020B0400000000000000" pitchFamily="50" charset="-128"/>
                <a:sym typeface="Arial"/>
              </a:rPr>
              <a:t>X</a:t>
            </a:r>
            <a:r>
              <a:rPr lang="ja-JP" altLang="en-US" sz="1100" dirty="0">
                <a:solidFill>
                  <a:srgbClr val="FFFFFF"/>
                </a:solidFill>
                <a:latin typeface="游ゴシック" panose="020B0400000000000000" pitchFamily="50" charset="-128"/>
                <a:ea typeface="游ゴシック" panose="020B0400000000000000" pitchFamily="50" charset="-128"/>
                <a:sym typeface="Arial"/>
              </a:rPr>
              <a:t>から記事広告・タイアップページに誘導</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3" name="図 2">
            <a:extLst>
              <a:ext uri="{FF2B5EF4-FFF2-40B4-BE49-F238E27FC236}">
                <a16:creationId xmlns:a16="http://schemas.microsoft.com/office/drawing/2014/main" id="{8460AC1A-8CCC-50BF-F8CC-3AB982ED94A7}"/>
              </a:ext>
            </a:extLst>
          </p:cNvPr>
          <p:cNvPicPr>
            <a:picLocks noChangeAspect="1"/>
          </p:cNvPicPr>
          <p:nvPr/>
        </p:nvPicPr>
        <p:blipFill rotWithShape="1">
          <a:blip r:embed="rId3"/>
          <a:srcRect l="15369" t="32628" r="55786" b="23926"/>
          <a:stretch/>
        </p:blipFill>
        <p:spPr>
          <a:xfrm>
            <a:off x="956753" y="4533072"/>
            <a:ext cx="362116" cy="363600"/>
          </a:xfrm>
          <a:prstGeom prst="rect">
            <a:avLst/>
          </a:prstGeom>
        </p:spPr>
      </p:pic>
      <p:pic>
        <p:nvPicPr>
          <p:cNvPr id="6" name="図 5">
            <a:extLst>
              <a:ext uri="{FF2B5EF4-FFF2-40B4-BE49-F238E27FC236}">
                <a16:creationId xmlns:a16="http://schemas.microsoft.com/office/drawing/2014/main" id="{A2220ACF-FF40-18C1-9158-659151589D5D}"/>
              </a:ext>
            </a:extLst>
          </p:cNvPr>
          <p:cNvPicPr preferRelativeResize="0">
            <a:picLocks noChangeAspect="1"/>
          </p:cNvPicPr>
          <p:nvPr/>
        </p:nvPicPr>
        <p:blipFill rotWithShape="1">
          <a:blip r:embed="rId4"/>
          <a:srcRect l="18383" t="27487" r="64239" b="47510"/>
          <a:stretch/>
        </p:blipFill>
        <p:spPr>
          <a:xfrm>
            <a:off x="1001303" y="2103123"/>
            <a:ext cx="1007371" cy="955127"/>
          </a:xfrm>
          <a:prstGeom prst="rect">
            <a:avLst/>
          </a:prstGeom>
        </p:spPr>
      </p:pic>
      <p:pic>
        <p:nvPicPr>
          <p:cNvPr id="7" name="図 6">
            <a:extLst>
              <a:ext uri="{FF2B5EF4-FFF2-40B4-BE49-F238E27FC236}">
                <a16:creationId xmlns:a16="http://schemas.microsoft.com/office/drawing/2014/main" id="{2A0FCA17-9E97-DEAD-E743-FDCAE6DA6561}"/>
              </a:ext>
            </a:extLst>
          </p:cNvPr>
          <p:cNvPicPr>
            <a:picLocks noChangeAspect="1"/>
          </p:cNvPicPr>
          <p:nvPr/>
        </p:nvPicPr>
        <p:blipFill rotWithShape="1">
          <a:blip r:embed="rId5"/>
          <a:srcRect l="1925" t="28164" r="78999" b="35128"/>
          <a:stretch/>
        </p:blipFill>
        <p:spPr>
          <a:xfrm>
            <a:off x="2909800" y="2103060"/>
            <a:ext cx="1148976" cy="14740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graphicFrame>
        <p:nvGraphicFramePr>
          <p:cNvPr id="495" name="Google Shape;495;p15"/>
          <p:cNvGraphicFramePr/>
          <p:nvPr/>
        </p:nvGraphicFramePr>
        <p:xfrm>
          <a:off x="358775" y="614506"/>
          <a:ext cx="8401403" cy="1883811"/>
        </p:xfrm>
        <a:graphic>
          <a:graphicData uri="http://schemas.openxmlformats.org/drawingml/2006/table">
            <a:tbl>
              <a:tblPr>
                <a:noFill/>
                <a:tableStyleId>{27133808-EE09-42F5-BE28-2390A46D2D9E}</a:tableStyleId>
              </a:tblPr>
              <a:tblGrid>
                <a:gridCol w="1197075">
                  <a:extLst>
                    <a:ext uri="{9D8B030D-6E8A-4147-A177-3AD203B41FA5}">
                      <a16:colId xmlns:a16="http://schemas.microsoft.com/office/drawing/2014/main" val="20000"/>
                    </a:ext>
                  </a:extLst>
                </a:gridCol>
                <a:gridCol w="776300">
                  <a:extLst>
                    <a:ext uri="{9D8B030D-6E8A-4147-A177-3AD203B41FA5}">
                      <a16:colId xmlns:a16="http://schemas.microsoft.com/office/drawing/2014/main" val="20001"/>
                    </a:ext>
                  </a:extLst>
                </a:gridCol>
                <a:gridCol w="2239850">
                  <a:extLst>
                    <a:ext uri="{9D8B030D-6E8A-4147-A177-3AD203B41FA5}">
                      <a16:colId xmlns:a16="http://schemas.microsoft.com/office/drawing/2014/main" val="20002"/>
                    </a:ext>
                  </a:extLst>
                </a:gridCol>
                <a:gridCol w="2107359">
                  <a:extLst>
                    <a:ext uri="{9D8B030D-6E8A-4147-A177-3AD203B41FA5}">
                      <a16:colId xmlns:a16="http://schemas.microsoft.com/office/drawing/2014/main" val="20003"/>
                    </a:ext>
                  </a:extLst>
                </a:gridCol>
                <a:gridCol w="1256730">
                  <a:extLst>
                    <a:ext uri="{9D8B030D-6E8A-4147-A177-3AD203B41FA5}">
                      <a16:colId xmlns:a16="http://schemas.microsoft.com/office/drawing/2014/main" val="20004"/>
                    </a:ext>
                  </a:extLst>
                </a:gridCol>
                <a:gridCol w="824089">
                  <a:extLst>
                    <a:ext uri="{9D8B030D-6E8A-4147-A177-3AD203B41FA5}">
                      <a16:colId xmlns:a16="http://schemas.microsoft.com/office/drawing/2014/main" val="20005"/>
                    </a:ext>
                  </a:extLst>
                </a:gridCol>
              </a:tblGrid>
              <a:tr h="231346">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サービス名</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サービス特徴</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ターゲティング配信</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メニュー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誘導単価感</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165246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・滞在時間とアクティブユーザー数が高い</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・あらゆるテイストの記事を網羅しており、</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30代以上のみならず若年層ユーザーも増加中</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・年収1,000万円を超える利用者が約1割</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48.8</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51.2</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・性別</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・年齢</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chemeClr val="tx1"/>
                          </a:solidFill>
                          <a:latin typeface="Yu Gothic" panose="020B0400000000000000" pitchFamily="34" charset="-128"/>
                          <a:ea typeface="Yu Gothic" panose="020B0400000000000000" pitchFamily="34" charset="-128"/>
                          <a:cs typeface="Arial"/>
                          <a:sym typeface="Arial"/>
                        </a:rPr>
                        <a:t>-19/20-24/25-29/30-34/35-39/40-49/50-</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endParaRPr lang="ja-JP" altLang="en-US" sz="800" dirty="0">
                        <a:solidFill>
                          <a:schemeClr val="tx1"/>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・エリア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・携帯キャリア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a:t>
                      </a:r>
                      <a:endPar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・記事キーワード</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・クリック課金</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@10円～40円</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496" name="Google Shape;496;p15" descr="WS000005.JPG"/>
          <p:cNvPicPr preferRelativeResize="0"/>
          <p:nvPr/>
        </p:nvPicPr>
        <p:blipFill rotWithShape="1">
          <a:blip r:embed="rId3">
            <a:alphaModFix/>
          </a:blip>
          <a:srcRect/>
          <a:stretch/>
        </p:blipFill>
        <p:spPr>
          <a:xfrm>
            <a:off x="406439" y="1485216"/>
            <a:ext cx="1102445" cy="247583"/>
          </a:xfrm>
          <a:prstGeom prst="rect">
            <a:avLst/>
          </a:prstGeom>
          <a:noFill/>
          <a:ln>
            <a:noFill/>
          </a:ln>
        </p:spPr>
      </p:pic>
      <p:sp>
        <p:nvSpPr>
          <p:cNvPr id="498" name="Google Shape;498;p15"/>
          <p:cNvSpPr/>
          <p:nvPr/>
        </p:nvSpPr>
        <p:spPr>
          <a:xfrm>
            <a:off x="1815935" y="4609726"/>
            <a:ext cx="6411396" cy="163275"/>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3F3F3F"/>
                </a:solidFill>
                <a:latin typeface="游ゴシック" panose="020B0400000000000000" pitchFamily="50" charset="-128"/>
                <a:ea typeface="游ゴシック" panose="020B0400000000000000" pitchFamily="50" charset="-128"/>
                <a:sym typeface="Arial"/>
              </a:rPr>
              <a:t>・内容は都度変更となる可能性がございます。・誘導単価は目安です。時期や商材、クリエイティブにより変動するため、都度お見積りとなります。</a:t>
            </a:r>
            <a:endParaRPr sz="7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499" name="Google Shape;499;p15"/>
          <p:cNvSpPr txBox="1"/>
          <p:nvPr/>
        </p:nvSpPr>
        <p:spPr>
          <a:xfrm>
            <a:off x="361516" y="271451"/>
            <a:ext cx="172473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メディアブースト</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00" name="Google Shape;500;p15"/>
          <p:cNvCxnSpPr>
            <a:stCxn id="499" idx="3"/>
          </p:cNvCxnSpPr>
          <p:nvPr/>
        </p:nvCxnSpPr>
        <p:spPr>
          <a:xfrm rot="10800000" flipH="1">
            <a:off x="2086252" y="434727"/>
            <a:ext cx="6805500" cy="2400"/>
          </a:xfrm>
          <a:prstGeom prst="straightConnector1">
            <a:avLst/>
          </a:prstGeom>
          <a:noFill/>
          <a:ln w="9525" cap="rnd" cmpd="sng">
            <a:solidFill>
              <a:srgbClr val="CCCCCC"/>
            </a:solidFill>
            <a:prstDash val="solid"/>
            <a:miter lim="800000"/>
            <a:headEnd type="none" w="sm" len="sm"/>
            <a:tailEnd type="none" w="sm" len="sm"/>
          </a:ln>
        </p:spPr>
      </p:cxnSp>
      <p:grpSp>
        <p:nvGrpSpPr>
          <p:cNvPr id="501" name="Google Shape;501;p15"/>
          <p:cNvGrpSpPr/>
          <p:nvPr/>
        </p:nvGrpSpPr>
        <p:grpSpPr>
          <a:xfrm>
            <a:off x="6879948" y="-2800"/>
            <a:ext cx="1905274" cy="328877"/>
            <a:chOff x="6879948" y="-2800"/>
            <a:chExt cx="1905274" cy="328877"/>
          </a:xfrm>
        </p:grpSpPr>
        <p:sp>
          <p:nvSpPr>
            <p:cNvPr id="502" name="Google Shape;502;p15"/>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3" name="Google Shape;503;p15"/>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4" name="Google Shape;504;p15"/>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505" name="Google Shape;505;p15"/>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graphicFrame>
        <p:nvGraphicFramePr>
          <p:cNvPr id="13" name="表 12">
            <a:extLst>
              <a:ext uri="{FF2B5EF4-FFF2-40B4-BE49-F238E27FC236}">
                <a16:creationId xmlns:a16="http://schemas.microsoft.com/office/drawing/2014/main" id="{625EB64A-7C9E-44B3-8409-FABCF7D83B71}"/>
              </a:ext>
            </a:extLst>
          </p:cNvPr>
          <p:cNvGraphicFramePr>
            <a:graphicFrameLocks noGrp="1"/>
          </p:cNvGraphicFramePr>
          <p:nvPr>
            <p:extLst>
              <p:ext uri="{D42A27DB-BD31-4B8C-83A1-F6EECF244321}">
                <p14:modId xmlns:p14="http://schemas.microsoft.com/office/powerpoint/2010/main" val="4267005294"/>
              </p:ext>
            </p:extLst>
          </p:nvPr>
        </p:nvGraphicFramePr>
        <p:xfrm>
          <a:off x="358750" y="2497742"/>
          <a:ext cx="8401428" cy="1995535"/>
        </p:xfrm>
        <a:graphic>
          <a:graphicData uri="http://schemas.openxmlformats.org/drawingml/2006/table">
            <a:tbl>
              <a:tblPr>
                <a:noFill/>
              </a:tblPr>
              <a:tblGrid>
                <a:gridCol w="1199117">
                  <a:extLst>
                    <a:ext uri="{9D8B030D-6E8A-4147-A177-3AD203B41FA5}">
                      <a16:colId xmlns:a16="http://schemas.microsoft.com/office/drawing/2014/main" val="2743412969"/>
                    </a:ext>
                  </a:extLst>
                </a:gridCol>
                <a:gridCol w="774258">
                  <a:extLst>
                    <a:ext uri="{9D8B030D-6E8A-4147-A177-3AD203B41FA5}">
                      <a16:colId xmlns:a16="http://schemas.microsoft.com/office/drawing/2014/main" val="2002584870"/>
                    </a:ext>
                  </a:extLst>
                </a:gridCol>
                <a:gridCol w="2248238">
                  <a:extLst>
                    <a:ext uri="{9D8B030D-6E8A-4147-A177-3AD203B41FA5}">
                      <a16:colId xmlns:a16="http://schemas.microsoft.com/office/drawing/2014/main" val="4248888643"/>
                    </a:ext>
                  </a:extLst>
                </a:gridCol>
                <a:gridCol w="2098996">
                  <a:extLst>
                    <a:ext uri="{9D8B030D-6E8A-4147-A177-3AD203B41FA5}">
                      <a16:colId xmlns:a16="http://schemas.microsoft.com/office/drawing/2014/main" val="2412896263"/>
                    </a:ext>
                  </a:extLst>
                </a:gridCol>
                <a:gridCol w="1256600">
                  <a:extLst>
                    <a:ext uri="{9D8B030D-6E8A-4147-A177-3AD203B41FA5}">
                      <a16:colId xmlns:a16="http://schemas.microsoft.com/office/drawing/2014/main" val="406047139"/>
                    </a:ext>
                  </a:extLst>
                </a:gridCol>
                <a:gridCol w="824219">
                  <a:extLst>
                    <a:ext uri="{9D8B030D-6E8A-4147-A177-3AD203B41FA5}">
                      <a16:colId xmlns:a16="http://schemas.microsoft.com/office/drawing/2014/main" val="1676149810"/>
                    </a:ext>
                  </a:extLst>
                </a:gridCol>
              </a:tblGrid>
              <a:tr h="199553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7,620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・グノシー、ニュースライト、</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55%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45%</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アプリの平均</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p>
                      <a:pPr marL="0" marR="0" lvl="0" indent="0" algn="l" rtl="0">
                        <a:lnSpc>
                          <a:spcPct val="150000"/>
                        </a:lnSpc>
                        <a:spcBef>
                          <a:spcPts val="0"/>
                        </a:spcBef>
                        <a:spcAft>
                          <a:spcPts val="0"/>
                        </a:spcAft>
                        <a:buClr>
                          <a:srgbClr val="000000"/>
                        </a:buClr>
                        <a:buSzPts val="800"/>
                        <a:buFont typeface="Meiryo"/>
                        <a:buNone/>
                      </a:pPr>
                      <a:endPar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699458437"/>
                  </a:ext>
                </a:extLst>
              </a:tr>
            </a:tbl>
          </a:graphicData>
        </a:graphic>
      </p:graphicFrame>
      <p:pic>
        <p:nvPicPr>
          <p:cNvPr id="14" name="図 13" descr="logo_footer@x2.png">
            <a:extLst>
              <a:ext uri="{FF2B5EF4-FFF2-40B4-BE49-F238E27FC236}">
                <a16:creationId xmlns:a16="http://schemas.microsoft.com/office/drawing/2014/main" id="{28C4F987-C440-4489-B923-7A04D2CD69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366" y="3285267"/>
            <a:ext cx="958588" cy="287466"/>
          </a:xfrm>
          <a:prstGeom prst="rect">
            <a:avLst/>
          </a:prstGeom>
        </p:spPr>
      </p:pic>
    </p:spTree>
    <p:extLst>
      <p:ext uri="{BB962C8B-B14F-4D97-AF65-F5344CB8AC3E}">
        <p14:creationId xmlns:p14="http://schemas.microsoft.com/office/powerpoint/2010/main" val="1391697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55">
          <a:extLst>
            <a:ext uri="{FF2B5EF4-FFF2-40B4-BE49-F238E27FC236}">
              <a16:creationId xmlns:a16="http://schemas.microsoft.com/office/drawing/2014/main" id="{57B312F2-F11F-E5E7-B5A3-A9DBD22E7BEE}"/>
            </a:ext>
          </a:extLst>
        </p:cNvPr>
        <p:cNvGrpSpPr/>
        <p:nvPr/>
      </p:nvGrpSpPr>
      <p:grpSpPr>
        <a:xfrm>
          <a:off x="0" y="0"/>
          <a:ext cx="0" cy="0"/>
          <a:chOff x="0" y="0"/>
          <a:chExt cx="0" cy="0"/>
        </a:xfrm>
      </p:grpSpPr>
      <p:graphicFrame>
        <p:nvGraphicFramePr>
          <p:cNvPr id="3" name="Google Shape;962;p52">
            <a:extLst>
              <a:ext uri="{FF2B5EF4-FFF2-40B4-BE49-F238E27FC236}">
                <a16:creationId xmlns:a16="http://schemas.microsoft.com/office/drawing/2014/main" id="{56F664C3-0981-A6E8-31EA-B21E4AFAA24E}"/>
              </a:ext>
            </a:extLst>
          </p:cNvPr>
          <p:cNvGraphicFramePr/>
          <p:nvPr>
            <p:extLst>
              <p:ext uri="{D42A27DB-BD31-4B8C-83A1-F6EECF244321}">
                <p14:modId xmlns:p14="http://schemas.microsoft.com/office/powerpoint/2010/main" val="1266816249"/>
              </p:ext>
            </p:extLst>
          </p:nvPr>
        </p:nvGraphicFramePr>
        <p:xfrm>
          <a:off x="859573" y="766013"/>
          <a:ext cx="7231131" cy="4625915"/>
        </p:xfrm>
        <a:graphic>
          <a:graphicData uri="http://schemas.openxmlformats.org/drawingml/2006/table">
            <a:tbl>
              <a:tblPr firstRow="1" bandRow="1">
                <a:tableStyleId>{073A0DAA-6AF3-43AB-8588-CEC1D06C72B9}</a:tableStyleId>
              </a:tblPr>
              <a:tblGrid>
                <a:gridCol w="3609460">
                  <a:extLst>
                    <a:ext uri="{9D8B030D-6E8A-4147-A177-3AD203B41FA5}">
                      <a16:colId xmlns:a16="http://schemas.microsoft.com/office/drawing/2014/main" val="20000"/>
                    </a:ext>
                  </a:extLst>
                </a:gridCol>
                <a:gridCol w="3621671">
                  <a:extLst>
                    <a:ext uri="{9D8B030D-6E8A-4147-A177-3AD203B41FA5}">
                      <a16:colId xmlns:a16="http://schemas.microsoft.com/office/drawing/2014/main" val="20001"/>
                    </a:ext>
                  </a:extLst>
                </a:gridCol>
              </a:tblGrid>
              <a:tr h="350925">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r>
                        <a:rPr lang="ja-JP" sz="1200" b="1" dirty="0">
                          <a:solidFill>
                            <a:schemeClr val="bg1"/>
                          </a:solidFill>
                          <a:latin typeface="游ゴシック" panose="020B0400000000000000" pitchFamily="50" charset="-128"/>
                          <a:ea typeface="游ゴシック" panose="020B0400000000000000" pitchFamily="50" charset="-128"/>
                          <a:sym typeface="Arial"/>
                        </a:rPr>
                        <a:t>広告主様</a:t>
                      </a:r>
                      <a:endParaRPr sz="2000" b="1"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r>
                        <a:rPr lang="ja-JP" sz="1200" b="1" dirty="0">
                          <a:solidFill>
                            <a:schemeClr val="bg1"/>
                          </a:solidFill>
                          <a:latin typeface="游ゴシック" panose="020B0400000000000000" pitchFamily="50" charset="-128"/>
                          <a:ea typeface="游ゴシック" panose="020B0400000000000000" pitchFamily="50" charset="-128"/>
                          <a:sym typeface="Arial"/>
                        </a:rPr>
                        <a:t>エキサイト</a:t>
                      </a:r>
                      <a:endParaRPr sz="2000" b="1"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tc>
                <a:extLst>
                  <a:ext uri="{0D108BD9-81ED-4DB2-BD59-A6C34878D82A}">
                    <a16:rowId xmlns:a16="http://schemas.microsoft.com/office/drawing/2014/main" val="10000"/>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お申込み</a:t>
                      </a:r>
                      <a:endParaRPr kumimoji="0" lang="ja-JP" altLang="en-US" sz="1050" b="1"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03"/>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お申込み受領</a:t>
                      </a:r>
                      <a:endParaRPr kumimoji="0" lang="ja-JP" altLang="en-US" sz="105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Calibri"/>
                        <a:sym typeface="Arial"/>
                      </a:endParaRPr>
                    </a:p>
                  </a:txBody>
                  <a:tcPr marL="91450" marR="91450" marT="45725" marB="45725" anchor="ctr"/>
                </a:tc>
                <a:extLst>
                  <a:ext uri="{0D108BD9-81ED-4DB2-BD59-A6C34878D82A}">
                    <a16:rowId xmlns:a16="http://schemas.microsoft.com/office/drawing/2014/main" val="10004"/>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05"/>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リリース素材・画像素材のご入稿</a:t>
                      </a:r>
                      <a:endParaRPr kumimoji="0" lang="ja-JP" altLang="en-US" sz="1050" b="1"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06"/>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制作開始</a:t>
                      </a:r>
                      <a:endParaRPr kumimoji="0" lang="ja-JP" altLang="en-US" sz="105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Calibri"/>
                        <a:sym typeface="Arial"/>
                      </a:endParaRPr>
                    </a:p>
                  </a:txBody>
                  <a:tcPr marL="91450" marR="91450" marT="45725" marB="45725" anchor="ctr"/>
                </a:tc>
                <a:extLst>
                  <a:ext uri="{0D108BD9-81ED-4DB2-BD59-A6C34878D82A}">
                    <a16:rowId xmlns:a16="http://schemas.microsoft.com/office/drawing/2014/main" val="10007"/>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b="1"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08"/>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09"/>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10"/>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11"/>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endParaRPr>
                    </a:p>
                  </a:txBody>
                  <a:tcPr marL="91450" marR="91450" marT="45725" marB="45725" anchor="ctr"/>
                </a:tc>
                <a:extLst>
                  <a:ext uri="{0D108BD9-81ED-4DB2-BD59-A6C34878D82A}">
                    <a16:rowId xmlns:a16="http://schemas.microsoft.com/office/drawing/2014/main" val="10012"/>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記事プレビューご確認</a:t>
                      </a: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記事プレビューご提出</a:t>
                      </a:r>
                      <a:endParaRPr kumimoji="0" lang="ja-JP" altLang="en-US" sz="105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Calibri"/>
                        <a:sym typeface="Arial"/>
                      </a:endParaRPr>
                    </a:p>
                  </a:txBody>
                  <a:tcPr marL="91450" marR="91450" marT="45725" marB="45725" anchor="ctr"/>
                </a:tc>
                <a:extLst>
                  <a:ext uri="{0D108BD9-81ED-4DB2-BD59-A6C34878D82A}">
                    <a16:rowId xmlns:a16="http://schemas.microsoft.com/office/drawing/2014/main" val="10013"/>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14"/>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15"/>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sym typeface="Arial"/>
                        </a:rPr>
                        <a:t>記事プレビューお戻し</a:t>
                      </a:r>
                      <a:endParaRPr lang="ja-JP" altLang="en-US"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extLst>
                  <a:ext uri="{0D108BD9-81ED-4DB2-BD59-A6C34878D82A}">
                    <a16:rowId xmlns:a16="http://schemas.microsoft.com/office/drawing/2014/main" val="10016"/>
                  </a:ext>
                </a:extLst>
              </a:tr>
              <a:tr h="2094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endParaRPr sz="1050"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050" b="1" dirty="0">
                          <a:solidFill>
                            <a:srgbClr val="3F3F3F"/>
                          </a:solidFill>
                          <a:latin typeface="游ゴシック" panose="020B0400000000000000" pitchFamily="50" charset="-128"/>
                          <a:ea typeface="游ゴシック" panose="020B0400000000000000" pitchFamily="50" charset="-128"/>
                          <a:sym typeface="Arial"/>
                        </a:rPr>
                        <a:t>最終調整</a:t>
                      </a:r>
                      <a:endParaRPr lang="ja-JP" altLang="en-US" sz="1050" dirty="0">
                        <a:latin typeface="游ゴシック" panose="020B0400000000000000" pitchFamily="50" charset="-128"/>
                        <a:ea typeface="游ゴシック" panose="020B0400000000000000" pitchFamily="50" charset="-128"/>
                      </a:endParaRPr>
                    </a:p>
                  </a:txBody>
                  <a:tcPr marL="91450" marR="91450" marT="45725" marB="45725" anchor="ctr"/>
                </a:tc>
                <a:extLst>
                  <a:ext uri="{0D108BD9-81ED-4DB2-BD59-A6C34878D82A}">
                    <a16:rowId xmlns:a16="http://schemas.microsoft.com/office/drawing/2014/main" val="10017"/>
                  </a:ext>
                </a:extLst>
              </a:tr>
              <a:tr h="209400">
                <a:tc gridSpan="2">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050" b="1" dirty="0">
                          <a:solidFill>
                            <a:srgbClr val="3F3F3F"/>
                          </a:solidFill>
                          <a:latin typeface="游ゴシック" panose="020B0400000000000000" pitchFamily="50" charset="-128"/>
                          <a:ea typeface="游ゴシック" panose="020B0400000000000000" pitchFamily="50" charset="-128"/>
                          <a:sym typeface="Arial"/>
                        </a:rPr>
                        <a:t>校了</a:t>
                      </a:r>
                      <a:endParaRPr lang="ja-JP" altLang="en-US" sz="1050" b="1"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tc>
                <a:tc hMerge="1">
                  <a:txBody>
                    <a:bodyPr/>
                    <a:lstStyle/>
                    <a:p>
                      <a:endParaRPr dirty="0"/>
                    </a:p>
                  </a:txBody>
                  <a:tcPr marL="91450" marR="91450" marT="45725" marB="45725" anchor="ctr"/>
                </a:tc>
                <a:extLst>
                  <a:ext uri="{0D108BD9-81ED-4DB2-BD59-A6C34878D82A}">
                    <a16:rowId xmlns:a16="http://schemas.microsoft.com/office/drawing/2014/main" val="10018"/>
                  </a:ext>
                </a:extLst>
              </a:tr>
              <a:tr h="209400">
                <a:tc gridSpan="2">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ctr" rtl="0">
                        <a:spcBef>
                          <a:spcPts val="0"/>
                        </a:spcBef>
                        <a:spcAft>
                          <a:spcPts val="0"/>
                        </a:spcAft>
                        <a:buNone/>
                      </a:pPr>
                      <a:r>
                        <a:rPr lang="ja-JP" sz="1050" b="1" dirty="0">
                          <a:solidFill>
                            <a:srgbClr val="3F3F3F"/>
                          </a:solidFill>
                          <a:latin typeface="游ゴシック" panose="020B0400000000000000" pitchFamily="50" charset="-128"/>
                          <a:ea typeface="游ゴシック" panose="020B0400000000000000" pitchFamily="50" charset="-128"/>
                          <a:sym typeface="Arial"/>
                        </a:rPr>
                        <a:t>記事公開</a:t>
                      </a:r>
                      <a:endParaRPr sz="1050" dirty="0">
                        <a:latin typeface="游ゴシック" panose="020B0400000000000000" pitchFamily="50" charset="-128"/>
                        <a:ea typeface="游ゴシック" panose="020B0400000000000000" pitchFamily="50"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19"/>
                  </a:ext>
                </a:extLst>
              </a:tr>
            </a:tbl>
          </a:graphicData>
        </a:graphic>
      </p:graphicFrame>
      <p:sp>
        <p:nvSpPr>
          <p:cNvPr id="4" name="Google Shape;963;p52">
            <a:extLst>
              <a:ext uri="{FF2B5EF4-FFF2-40B4-BE49-F238E27FC236}">
                <a16:creationId xmlns:a16="http://schemas.microsoft.com/office/drawing/2014/main" id="{90F255AE-16FB-361C-EFCD-513BB69ED0D9}"/>
              </a:ext>
            </a:extLst>
          </p:cNvPr>
          <p:cNvSpPr/>
          <p:nvPr/>
        </p:nvSpPr>
        <p:spPr>
          <a:xfrm>
            <a:off x="6065291" y="2391599"/>
            <a:ext cx="217747" cy="1161830"/>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C00000"/>
              </a:solidFill>
              <a:latin typeface="Yu Gothic" panose="020B0400000000000000" pitchFamily="34" charset="-128"/>
              <a:ea typeface="Yu Gothic" panose="020B0400000000000000" pitchFamily="34" charset="-128"/>
              <a:cs typeface="Kosugi Maru"/>
              <a:sym typeface="Kosugi Maru"/>
            </a:endParaRPr>
          </a:p>
        </p:txBody>
      </p:sp>
      <p:sp>
        <p:nvSpPr>
          <p:cNvPr id="5" name="Google Shape;969;p52">
            <a:extLst>
              <a:ext uri="{FF2B5EF4-FFF2-40B4-BE49-F238E27FC236}">
                <a16:creationId xmlns:a16="http://schemas.microsoft.com/office/drawing/2014/main" id="{B9A1AE85-2949-851A-B5B6-5C98E13A948A}"/>
              </a:ext>
            </a:extLst>
          </p:cNvPr>
          <p:cNvSpPr/>
          <p:nvPr/>
        </p:nvSpPr>
        <p:spPr>
          <a:xfrm>
            <a:off x="6344554" y="2767024"/>
            <a:ext cx="1478035" cy="577041"/>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 name="Google Shape;971;p52">
            <a:extLst>
              <a:ext uri="{FF2B5EF4-FFF2-40B4-BE49-F238E27FC236}">
                <a16:creationId xmlns:a16="http://schemas.microsoft.com/office/drawing/2014/main" id="{DE98C5B1-C89C-A4D1-87D4-F4212CF68FCA}"/>
              </a:ext>
            </a:extLst>
          </p:cNvPr>
          <p:cNvSpPr txBox="1"/>
          <p:nvPr/>
        </p:nvSpPr>
        <p:spPr>
          <a:xfrm>
            <a:off x="6487165" y="2855509"/>
            <a:ext cx="1131297" cy="4154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1050" b="1" i="0" u="none" strike="noStrike" cap="none" dirty="0">
                <a:solidFill>
                  <a:srgbClr val="C00000"/>
                </a:solidFill>
                <a:latin typeface="Yu Gothic" panose="020B0400000000000000" pitchFamily="34" charset="-128"/>
                <a:ea typeface="Yu Gothic" panose="020B0400000000000000" pitchFamily="34" charset="-128"/>
                <a:sym typeface="Arial"/>
              </a:rPr>
              <a:t>案件ごとに調整</a:t>
            </a:r>
            <a:endParaRPr lang="en-US" altLang="ja-JP" sz="1050" b="1" i="0" u="none" strike="noStrike" cap="none" dirty="0">
              <a:solidFill>
                <a:srgbClr val="C00000"/>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en-US" altLang="ja-JP" sz="1050" b="1" dirty="0">
                <a:solidFill>
                  <a:srgbClr val="C00000"/>
                </a:solidFill>
                <a:latin typeface="Yu Gothic" panose="020B0400000000000000" pitchFamily="34" charset="-128"/>
                <a:ea typeface="Yu Gothic" panose="020B0400000000000000" pitchFamily="34" charset="-128"/>
              </a:rPr>
              <a:t>10</a:t>
            </a:r>
            <a:r>
              <a:rPr lang="ja-JP" altLang="en-US" sz="1050" b="1" dirty="0">
                <a:solidFill>
                  <a:srgbClr val="C00000"/>
                </a:solidFill>
                <a:latin typeface="Yu Gothic" panose="020B0400000000000000" pitchFamily="34" charset="-128"/>
                <a:ea typeface="Yu Gothic" panose="020B0400000000000000" pitchFamily="34" charset="-128"/>
              </a:rPr>
              <a:t>営業日前後</a:t>
            </a:r>
            <a:endParaRPr sz="1600" dirty="0">
              <a:solidFill>
                <a:srgbClr val="C00000"/>
              </a:solidFill>
              <a:latin typeface="Yu Gothic" panose="020B0400000000000000" pitchFamily="34" charset="-128"/>
              <a:ea typeface="Yu Gothic" panose="020B0400000000000000" pitchFamily="34" charset="-128"/>
            </a:endParaRPr>
          </a:p>
        </p:txBody>
      </p:sp>
      <p:sp>
        <p:nvSpPr>
          <p:cNvPr id="7" name="Google Shape;963;p52">
            <a:extLst>
              <a:ext uri="{FF2B5EF4-FFF2-40B4-BE49-F238E27FC236}">
                <a16:creationId xmlns:a16="http://schemas.microsoft.com/office/drawing/2014/main" id="{6FA4C001-780E-6EB3-B904-F26C8C8AA965}"/>
              </a:ext>
            </a:extLst>
          </p:cNvPr>
          <p:cNvSpPr/>
          <p:nvPr/>
        </p:nvSpPr>
        <p:spPr>
          <a:xfrm>
            <a:off x="2490642" y="3898237"/>
            <a:ext cx="217834" cy="442270"/>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C00000"/>
              </a:solidFill>
              <a:latin typeface="Yu Gothic" panose="020B0400000000000000" pitchFamily="34" charset="-128"/>
              <a:ea typeface="Yu Gothic" panose="020B0400000000000000" pitchFamily="34" charset="-128"/>
              <a:cs typeface="Kosugi Maru"/>
              <a:sym typeface="Kosugi Maru"/>
            </a:endParaRPr>
          </a:p>
        </p:txBody>
      </p:sp>
      <p:sp>
        <p:nvSpPr>
          <p:cNvPr id="8" name="Google Shape;960;p52">
            <a:extLst>
              <a:ext uri="{FF2B5EF4-FFF2-40B4-BE49-F238E27FC236}">
                <a16:creationId xmlns:a16="http://schemas.microsoft.com/office/drawing/2014/main" id="{A4E0F870-3928-E9BF-EBB3-A1223A2F9D80}"/>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dirty="0">
                <a:solidFill>
                  <a:srgbClr val="7F7F7F"/>
                </a:solidFill>
                <a:latin typeface="Yu Gothic" panose="020B0400000000000000" pitchFamily="34" charset="-128"/>
                <a:ea typeface="Yu Gothic" panose="020B0400000000000000" pitchFamily="34" charset="-128"/>
              </a:rPr>
              <a:t>フォーマット記事広告の想定</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スケジュール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 name="Google Shape;961;p52">
            <a:extLst>
              <a:ext uri="{FF2B5EF4-FFF2-40B4-BE49-F238E27FC236}">
                <a16:creationId xmlns:a16="http://schemas.microsoft.com/office/drawing/2014/main" id="{A4F9A9F1-D860-5893-74DD-CA39053189CA}"/>
              </a:ext>
            </a:extLst>
          </p:cNvPr>
          <p:cNvCxnSpPr/>
          <p:nvPr/>
        </p:nvCxnSpPr>
        <p:spPr>
          <a:xfrm>
            <a:off x="3937299" y="434660"/>
            <a:ext cx="4847926" cy="0"/>
          </a:xfrm>
          <a:prstGeom prst="straightConnector1">
            <a:avLst/>
          </a:prstGeom>
          <a:noFill/>
          <a:ln w="9525" cap="rnd" cmpd="sng">
            <a:solidFill>
              <a:srgbClr val="CCCCCC"/>
            </a:solidFill>
            <a:prstDash val="solid"/>
            <a:miter lim="800000"/>
            <a:headEnd type="none" w="sm" len="sm"/>
            <a:tailEnd type="none" w="sm" len="sm"/>
          </a:ln>
        </p:spPr>
      </p:cxnSp>
      <p:sp>
        <p:nvSpPr>
          <p:cNvPr id="10" name="Google Shape;966;p52">
            <a:extLst>
              <a:ext uri="{FF2B5EF4-FFF2-40B4-BE49-F238E27FC236}">
                <a16:creationId xmlns:a16="http://schemas.microsoft.com/office/drawing/2014/main" id="{3279B044-7BB1-65AB-685D-D89B6043B521}"/>
              </a:ext>
            </a:extLst>
          </p:cNvPr>
          <p:cNvSpPr txBox="1"/>
          <p:nvPr/>
        </p:nvSpPr>
        <p:spPr>
          <a:xfrm>
            <a:off x="458857" y="5629118"/>
            <a:ext cx="6316228" cy="5770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お申込み受領後、担当営業よりスケジュールをご連絡いたします。</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案件によりスケジュールは変更いたします。</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掲載開始の</a:t>
            </a:r>
            <a:r>
              <a:rPr lang="en-US" altLang="ja-JP" sz="1050" dirty="0">
                <a:solidFill>
                  <a:srgbClr val="3F3F3F"/>
                </a:solidFill>
                <a:latin typeface="Yu Gothic" panose="020B0400000000000000" pitchFamily="34" charset="-128"/>
                <a:ea typeface="Yu Gothic" panose="020B0400000000000000" pitchFamily="34" charset="-128"/>
              </a:rPr>
              <a:t>15</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営業日前までに商品・リリース等の情報提供にご協力をお願いいたします</a:t>
            </a:r>
            <a:r>
              <a:rPr lang="ja-JP" altLang="en-US" sz="1050" dirty="0">
                <a:solidFill>
                  <a:srgbClr val="3F3F3F"/>
                </a:solidFill>
                <a:latin typeface="Yu Gothic" panose="020B0400000000000000" pitchFamily="34" charset="-128"/>
                <a:ea typeface="Yu Gothic" panose="020B0400000000000000" pitchFamily="34" charset="-128"/>
              </a:rPr>
              <a:t>。</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extLst>
      <p:ext uri="{BB962C8B-B14F-4D97-AF65-F5344CB8AC3E}">
        <p14:creationId xmlns:p14="http://schemas.microsoft.com/office/powerpoint/2010/main" val="2215616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28"/>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rgbClr val="FFFFFF"/>
              </a:solidFill>
              <a:latin typeface="Arial"/>
              <a:ea typeface="Arial"/>
              <a:cs typeface="Arial"/>
              <a:sym typeface="Arial"/>
            </a:endParaRPr>
          </a:p>
        </p:txBody>
      </p:sp>
      <p:sp>
        <p:nvSpPr>
          <p:cNvPr id="793" name="Google Shape;793;p28"/>
          <p:cNvSpPr txBox="1"/>
          <p:nvPr/>
        </p:nvSpPr>
        <p:spPr>
          <a:xfrm>
            <a:off x="2904944"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游ゴシック" panose="020B0400000000000000" pitchFamily="50" charset="-128"/>
                <a:ea typeface="游ゴシック" panose="020B0400000000000000" pitchFamily="50" charset="-128"/>
                <a:sym typeface="Arial"/>
              </a:rPr>
              <a:t>広告ガイドライン・規約</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29"/>
          <p:cNvSpPr/>
          <p:nvPr/>
        </p:nvSpPr>
        <p:spPr>
          <a:xfrm>
            <a:off x="361517" y="647961"/>
            <a:ext cx="8423708" cy="5863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sng" strike="noStrike" cap="none" dirty="0">
                <a:solidFill>
                  <a:schemeClr val="dk1"/>
                </a:solidFill>
                <a:latin typeface="游ゴシック" panose="020B0400000000000000" pitchFamily="50" charset="-128"/>
                <a:ea typeface="游ゴシック" panose="020B0400000000000000" pitchFamily="50" charset="-128"/>
                <a:sym typeface="Arial"/>
              </a:rPr>
              <a:t>1. 広告掲載に関する免責事項</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広告掲載に関する免責事項は、弊社が提供するすべてのサービス、および提携パートナー上に掲載される広告に適用される免責事項です。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5. 当社は、広告主がユーザーまたは第三者に対して損害を与えた場合、その一切の責任を負わないものとします。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6. 当社は、ユーザーが広告主を通じて得る情報などについて、その完全性・正確性・確実性・有用性など、いかなる保証も行わないものとします。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7. 当社は、ユーザーが使用するいかなる機器、ソフトウェアについても、その動作保証を一切行わないものとします。</a:t>
            </a: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000000"/>
              </a:buClr>
              <a:buSzPts val="600"/>
              <a:buFont typeface="Arial"/>
              <a:buNone/>
            </a:pPr>
            <a:r>
              <a:rPr lang="ja-JP" sz="600" b="0" i="0" u="none" strike="noStrike" cap="none" dirty="0">
                <a:solidFill>
                  <a:schemeClr val="dk1"/>
                </a:solidFill>
                <a:latin typeface="游ゴシック" panose="020B0400000000000000" pitchFamily="50" charset="-128"/>
                <a:ea typeface="游ゴシック" panose="020B0400000000000000" pitchFamily="50" charset="-128"/>
                <a:sym typeface="Arial"/>
              </a:rPr>
              <a:t>平成20年4月1日制定</a:t>
            </a:r>
            <a:endParaRPr sz="6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dirty="0">
                <a:solidFill>
                  <a:schemeClr val="dk1"/>
                </a:solidFill>
                <a:latin typeface="游ゴシック" panose="020B0400000000000000" pitchFamily="50" charset="-128"/>
                <a:ea typeface="游ゴシック" panose="020B0400000000000000" pitchFamily="50" charset="-128"/>
                <a:sym typeface="Arial"/>
              </a:rPr>
              <a:t>2. 広告掲載基準</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※広告掲載基準：</a:t>
            </a:r>
            <a:r>
              <a:rPr lang="ja-JP" sz="700" b="0" i="0" u="sng" strike="noStrike" cap="none" dirty="0">
                <a:solidFill>
                  <a:srgbClr val="C00000"/>
                </a:solidFill>
                <a:latin typeface="游ゴシック" panose="020B0400000000000000" pitchFamily="50" charset="-128"/>
                <a:ea typeface="游ゴシック" panose="020B0400000000000000" pitchFamily="50" charset="-128"/>
                <a:sym typeface="Arial"/>
                <a:hlinkClick r:id="rId3"/>
              </a:rPr>
              <a:t>https://https://image.excite.co.jp/jp/ad/ex/pdf/adpolicy/adpolicy_201908.pdf</a:t>
            </a:r>
            <a:endParaRPr sz="700" b="0" i="0" u="sng"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dirty="0">
                <a:solidFill>
                  <a:schemeClr val="dk1"/>
                </a:solidFill>
                <a:latin typeface="游ゴシック" panose="020B0400000000000000" pitchFamily="50" charset="-128"/>
                <a:ea typeface="游ゴシック" panose="020B0400000000000000" pitchFamily="50" charset="-128"/>
                <a:sym typeface="Arial"/>
              </a:rPr>
              <a:t>3. 広告配信ガイドライン</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 第三者配信規定</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2. 本配信の際に取得したユーザー情報を、本配信以外で使用しないでください。</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3. 個人を特定できる情報を用いてターゲティングすることを禁止します。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4. 第三者配信のタグを事前に確認させていただきます。内容によって、弊社判断で第三者配信をお断りする場合がございます。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5. 掲載期間中に弊社に不利益をもたらす事象が発覚した場合、弊社判断で第三者配信を停止させていただく場合がございます。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6. 別途設けている第三者配信向け制作・入稿規定に従ってください。詳しくは「スペックガイド」をご参照ください。</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 第三者タグ設置規定</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2. 本タグ設置の際に取得したユーザー情報を、申告した目的以外（取得データの転売含む）での使用・公表をしないでください。</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4. 個人を特定できる情報（個体・アプリケーションを識別する情報 / 位置情報（GPS））の取得および利用を禁止します。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6. 設置ご希望のタグは事前に確認させていただきます。内容によって、弊社判断でタグ設置をお断りする場合がございます。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※掲載面（エキサイト側の）ドメインのcookieの操作は禁止とします。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dk1"/>
                </a:solidFill>
                <a:latin typeface="游ゴシック" panose="020B0400000000000000" pitchFamily="50" charset="-128"/>
                <a:ea typeface="游ゴシック" panose="020B0400000000000000" pitchFamily="50" charset="-128"/>
                <a:sym typeface="Arial"/>
              </a:rPr>
              <a:t>※セキュリティ面で脆弱性のあるスクリプト(XSSなど)はお受けできません。</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799" name="Google Shape;799;p29"/>
          <p:cNvSpPr txBox="1"/>
          <p:nvPr/>
        </p:nvSpPr>
        <p:spPr>
          <a:xfrm>
            <a:off x="361517" y="271451"/>
            <a:ext cx="2497093"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広告ガイドライン・規約１</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800" name="Google Shape;800;p29"/>
          <p:cNvCxnSpPr>
            <a:stCxn id="799" idx="3"/>
          </p:cNvCxnSpPr>
          <p:nvPr/>
        </p:nvCxnSpPr>
        <p:spPr>
          <a:xfrm rot="10800000" flipH="1">
            <a:off x="2858610" y="434727"/>
            <a:ext cx="60330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theme/theme1.xml><?xml version="1.0" encoding="utf-8"?>
<a:theme xmlns:a="http://schemas.openxmlformats.org/drawingml/2006/main" name="標準デザイン">
  <a:themeElements>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19674</TotalTime>
  <Words>2947</Words>
  <Application>Microsoft Macintosh PowerPoint</Application>
  <PresentationFormat>画面に合わせる (4:3)</PresentationFormat>
  <Paragraphs>253</Paragraphs>
  <Slides>11</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11</vt:i4>
      </vt:variant>
    </vt:vector>
  </HeadingPairs>
  <TitlesOfParts>
    <vt:vector size="19" baseType="lpstr">
      <vt:lpstr>MS Mincho</vt:lpstr>
      <vt:lpstr>Meiryo</vt:lpstr>
      <vt:lpstr>游ゴシック</vt:lpstr>
      <vt:lpstr>游ゴシック</vt:lpstr>
      <vt:lpstr>Arial</vt:lpstr>
      <vt:lpstr>Segoe UI Black</vt:lpstr>
      <vt:lpstr>Segoe UI Semibold</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excite_adguide</dc:title>
  <dc:creator>坂口 苑子</dc:creator>
  <cp:lastModifiedBy>hideki harada</cp:lastModifiedBy>
  <cp:revision>377</cp:revision>
  <cp:lastPrinted>2020-02-20T02:33:46Z</cp:lastPrinted>
  <dcterms:created xsi:type="dcterms:W3CDTF">2009-04-22T19:24:48Z</dcterms:created>
  <dcterms:modified xsi:type="dcterms:W3CDTF">2025-08-21T01:24:07Z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