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309" r:id="rId4"/>
    <p:sldId id="314" r:id="rId5"/>
    <p:sldId id="325" r:id="rId6"/>
  </p:sldIdLst>
  <p:sldSz cx="9144000" cy="6858000" type="screen4x3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26">
          <p15:clr>
            <a:srgbClr val="9AA0A6"/>
          </p15:clr>
        </p15:guide>
        <p15:guide id="2" pos="5534">
          <p15:clr>
            <a:srgbClr val="9AA0A6"/>
          </p15:clr>
        </p15:guide>
        <p15:guide id="3" orient="horz" pos="2183" userDrawn="1">
          <p15:clr>
            <a:srgbClr val="9AA0A6"/>
          </p15:clr>
        </p15:guide>
        <p15:guide id="4" pos="2880">
          <p15:clr>
            <a:srgbClr val="9AA0A6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60" roundtripDataSignature="AMtx7mgbTO496pFVTzYzFEyqnil9iuqO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1A2F0C5-79EA-44DB-8B3C-392F46CA1DA0}">
  <a:tblStyle styleId="{C1A2F0C5-79EA-44DB-8B3C-392F46CA1DA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D8E67B2-B5D8-4F0E-BA5D-749BAAE9FA0E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30D0C624-50DE-4AA6-9413-F771C2750FC4}" styleName="Table_2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63" autoAdjust="0"/>
    <p:restoredTop sz="94904" autoAdjust="0"/>
  </p:normalViewPr>
  <p:slideViewPr>
    <p:cSldViewPr snapToGrid="0">
      <p:cViewPr varScale="1">
        <p:scale>
          <a:sx n="111" d="100"/>
          <a:sy n="111" d="100"/>
        </p:scale>
        <p:origin x="1920" y="200"/>
      </p:cViewPr>
      <p:guideLst>
        <p:guide pos="226"/>
        <p:guide pos="5534"/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-36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63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60" Type="http://customschemas.google.com/relationships/presentationmetadata" Target="metadata"/><Relationship Id="rId4" Type="http://schemas.openxmlformats.org/officeDocument/2006/relationships/slide" Target="slides/slide3.xml"/><Relationship Id="rId6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20750" y="746125"/>
            <a:ext cx="4965600" cy="3726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5ce4612981_5_43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" name="Google Shape;37;g5ce4612981_5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49" name="Google Shape;4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" name="Google Shape;69;p41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000" cy="44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70" name="Google Shape;70;p41:notes"/>
          <p:cNvSpPr txBox="1">
            <a:spLocks noGrp="1"/>
          </p:cNvSpPr>
          <p:nvPr>
            <p:ph type="sldNum" idx="12"/>
          </p:nvPr>
        </p:nvSpPr>
        <p:spPr>
          <a:xfrm>
            <a:off x="3856038" y="9440863"/>
            <a:ext cx="294960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ja-JP"/>
              <a:t>2</a:t>
            </a:fld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8" name="Google Shape;358;p46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000" cy="44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59" name="Google Shape;359;p46:notes"/>
          <p:cNvSpPr txBox="1">
            <a:spLocks noGrp="1"/>
          </p:cNvSpPr>
          <p:nvPr>
            <p:ph type="sldNum" idx="12"/>
          </p:nvPr>
        </p:nvSpPr>
        <p:spPr>
          <a:xfrm>
            <a:off x="3856038" y="9440863"/>
            <a:ext cx="294960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altLang="ja-JP"/>
              <a:t>3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p34:notes"/>
          <p:cNvSpPr txBox="1">
            <a:spLocks noGrp="1"/>
          </p:cNvSpPr>
          <p:nvPr>
            <p:ph type="body" idx="1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01" name="Google Shape;1001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1559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7" name="Google Shape;17;p5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5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ユーザー設定レイアウト">
  <p:cSld name="ユーザー設定レイアウト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6"/>
          <p:cNvSpPr/>
          <p:nvPr/>
        </p:nvSpPr>
        <p:spPr>
          <a:xfrm>
            <a:off x="8522998" y="6486520"/>
            <a:ext cx="262226" cy="262226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56"/>
          <p:cNvSpPr txBox="1"/>
          <p:nvPr/>
        </p:nvSpPr>
        <p:spPr>
          <a:xfrm>
            <a:off x="8454788" y="6486432"/>
            <a:ext cx="402608" cy="262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" name="Google Shape;22;p56"/>
          <p:cNvGrpSpPr/>
          <p:nvPr/>
        </p:nvGrpSpPr>
        <p:grpSpPr>
          <a:xfrm>
            <a:off x="358775" y="6500168"/>
            <a:ext cx="911862" cy="191599"/>
            <a:chOff x="490881" y="763339"/>
            <a:chExt cx="5349690" cy="1354358"/>
          </a:xfrm>
        </p:grpSpPr>
        <p:pic>
          <p:nvPicPr>
            <p:cNvPr id="23" name="Google Shape;23;p56" descr="C:\Users\toshiya.hamaji\Desktop\素材\ウーマンロゴ.gif"/>
            <p:cNvPicPr preferRelativeResize="0"/>
            <p:nvPr/>
          </p:nvPicPr>
          <p:blipFill rotWithShape="1"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4379" y="763339"/>
              <a:ext cx="5346192" cy="13543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Google Shape;24;p56"/>
            <p:cNvSpPr/>
            <p:nvPr/>
          </p:nvSpPr>
          <p:spPr>
            <a:xfrm>
              <a:off x="490881" y="1478980"/>
              <a:ext cx="138900" cy="159000"/>
            </a:xfrm>
            <a:prstGeom prst="ellipse">
              <a:avLst/>
            </a:prstGeom>
            <a:solidFill>
              <a:schemeClr val="dk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5" name="Google Shape;25;p56"/>
          <p:cNvCxnSpPr/>
          <p:nvPr/>
        </p:nvCxnSpPr>
        <p:spPr>
          <a:xfrm>
            <a:off x="1318004" y="6617633"/>
            <a:ext cx="7204994" cy="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57"/>
          <p:cNvSpPr/>
          <p:nvPr/>
        </p:nvSpPr>
        <p:spPr>
          <a:xfrm>
            <a:off x="8522998" y="6486520"/>
            <a:ext cx="262226" cy="262226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57"/>
          <p:cNvSpPr txBox="1"/>
          <p:nvPr/>
        </p:nvSpPr>
        <p:spPr>
          <a:xfrm>
            <a:off x="8454788" y="6486432"/>
            <a:ext cx="402608" cy="262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" name="Google Shape;31;p57"/>
          <p:cNvGrpSpPr/>
          <p:nvPr/>
        </p:nvGrpSpPr>
        <p:grpSpPr>
          <a:xfrm>
            <a:off x="358775" y="6500168"/>
            <a:ext cx="911862" cy="191599"/>
            <a:chOff x="490881" y="763339"/>
            <a:chExt cx="5349690" cy="1354358"/>
          </a:xfrm>
        </p:grpSpPr>
        <p:pic>
          <p:nvPicPr>
            <p:cNvPr id="32" name="Google Shape;32;p57" descr="C:\Users\toshiya.hamaji\Desktop\素材\ウーマンロゴ.gif"/>
            <p:cNvPicPr preferRelativeResize="0"/>
            <p:nvPr/>
          </p:nvPicPr>
          <p:blipFill rotWithShape="1"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4379" y="763339"/>
              <a:ext cx="5346192" cy="13543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" name="Google Shape;33;p57"/>
            <p:cNvSpPr/>
            <p:nvPr/>
          </p:nvSpPr>
          <p:spPr>
            <a:xfrm>
              <a:off x="490881" y="1478980"/>
              <a:ext cx="138900" cy="159000"/>
            </a:xfrm>
            <a:prstGeom prst="ellipse">
              <a:avLst/>
            </a:prstGeom>
            <a:solidFill>
              <a:schemeClr val="dk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34" name="Google Shape;34;p57"/>
          <p:cNvCxnSpPr/>
          <p:nvPr/>
        </p:nvCxnSpPr>
        <p:spPr>
          <a:xfrm>
            <a:off x="1318004" y="6617633"/>
            <a:ext cx="7204994" cy="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4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5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5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3" name="Google Shape;13;p5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4" name="Google Shape;14;p5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jpeg"/><Relationship Id="rId18" Type="http://schemas.openxmlformats.org/officeDocument/2006/relationships/image" Target="../media/image21.gif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tiff"/><Relationship Id="rId4" Type="http://schemas.openxmlformats.org/officeDocument/2006/relationships/image" Target="../media/image7.png"/><Relationship Id="rId9" Type="http://schemas.openxmlformats.org/officeDocument/2006/relationships/image" Target="../media/image12.tiff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カレンダー&#10;&#10;AI 生成コンテンツは誤りを含む可能性があります。">
            <a:extLst>
              <a:ext uri="{FF2B5EF4-FFF2-40B4-BE49-F238E27FC236}">
                <a16:creationId xmlns:a16="http://schemas.microsoft.com/office/drawing/2014/main" id="{1207FC79-2BC8-508F-EE6B-A8A68FD4EB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498660" cy="7139514"/>
          </a:xfrm>
          <a:prstGeom prst="rect">
            <a:avLst/>
          </a:prstGeom>
        </p:spPr>
      </p:pic>
      <p:sp>
        <p:nvSpPr>
          <p:cNvPr id="40" name="Google Shape;40;g5ce4612981_5_43"/>
          <p:cNvSpPr txBox="1"/>
          <p:nvPr/>
        </p:nvSpPr>
        <p:spPr>
          <a:xfrm>
            <a:off x="3866363" y="6757972"/>
            <a:ext cx="2242922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ja-JP" sz="700" b="0" i="0" u="none" strike="noStrike" cap="none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 © 202</a:t>
            </a:r>
            <a:r>
              <a:rPr lang="en-US" altLang="ja-JP" sz="700" b="0" i="0" u="none" strike="noStrike" cap="none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5</a:t>
            </a:r>
            <a:r>
              <a:rPr lang="ja-JP" sz="700" b="0" i="0" u="none" strike="noStrike" cap="none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 Excite Japan Co.,Ltd. All Rights Reserved. </a:t>
            </a:r>
            <a:endParaRPr sz="1400" b="0" i="0" u="none" strike="noStrike" cap="none" dirty="0">
              <a:solidFill>
                <a:schemeClr val="tx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g5ce4612981_5_43"/>
          <p:cNvSpPr txBox="1"/>
          <p:nvPr/>
        </p:nvSpPr>
        <p:spPr>
          <a:xfrm>
            <a:off x="323671" y="4115584"/>
            <a:ext cx="357525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mo"/>
              <a:buNone/>
            </a:pPr>
            <a:r>
              <a:rPr lang="ja-JP" sz="20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202</a:t>
            </a:r>
            <a:r>
              <a:rPr lang="en-US" altLang="ja-JP" sz="20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5</a:t>
            </a:r>
            <a:r>
              <a:rPr lang="ja-JP" sz="20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.</a:t>
            </a:r>
            <a:r>
              <a:rPr lang="en-US" altLang="ja-JP" sz="20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10</a:t>
            </a:r>
            <a:r>
              <a:rPr lang="ja-JP" sz="20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-</a:t>
            </a:r>
            <a:r>
              <a:rPr lang="en-US" altLang="ja-JP" sz="20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2026.03</a:t>
            </a:r>
            <a:endParaRPr sz="2000" b="1" i="0" u="none" strike="noStrike" cap="none" dirty="0">
              <a:solidFill>
                <a:srgbClr val="000000"/>
              </a:solidFill>
              <a:latin typeface="Yu Gothic" panose="020B0400000000000000" pitchFamily="34" charset="-128"/>
              <a:ea typeface="Yu Gothic" panose="020B0400000000000000" pitchFamily="34" charset="-128"/>
              <a:sym typeface="Arial"/>
            </a:endParaRPr>
          </a:p>
        </p:txBody>
      </p:sp>
      <p:sp>
        <p:nvSpPr>
          <p:cNvPr id="42" name="Google Shape;42;g5ce4612981_5_43"/>
          <p:cNvSpPr txBox="1"/>
          <p:nvPr/>
        </p:nvSpPr>
        <p:spPr>
          <a:xfrm>
            <a:off x="331562" y="3604239"/>
            <a:ext cx="352090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ja-JP" sz="2800" b="1" i="0" u="none" strike="noStrike" cap="none" dirty="0">
                <a:solidFill>
                  <a:schemeClr val="dk1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Arimo"/>
                <a:sym typeface="Arimo"/>
              </a:rPr>
              <a:t>AD Program</a:t>
            </a:r>
            <a:r>
              <a:rPr lang="ja-JP" sz="28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Arimo"/>
                <a:sym typeface="Arimo"/>
              </a:rPr>
              <a:t> Guide</a:t>
            </a:r>
            <a:endParaRPr sz="2800" b="1" i="0" u="none" strike="noStrike" cap="none" dirty="0">
              <a:solidFill>
                <a:srgbClr val="000000"/>
              </a:solidFill>
              <a:latin typeface="Yu Gothic" panose="020B0400000000000000" pitchFamily="34" charset="-128"/>
              <a:ea typeface="Yu Gothic" panose="020B0400000000000000" pitchFamily="34" charset="-128"/>
              <a:cs typeface="Arimo"/>
              <a:sym typeface="Arimo"/>
            </a:endParaRPr>
          </a:p>
        </p:txBody>
      </p:sp>
      <p:sp>
        <p:nvSpPr>
          <p:cNvPr id="43" name="Google Shape;43;g5ce4612981_5_43"/>
          <p:cNvSpPr txBox="1"/>
          <p:nvPr/>
        </p:nvSpPr>
        <p:spPr>
          <a:xfrm>
            <a:off x="2461570" y="4001603"/>
            <a:ext cx="218564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mo"/>
              <a:buNone/>
            </a:pPr>
            <a:r>
              <a:rPr lang="ja-JP" sz="14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(202</a:t>
            </a:r>
            <a:r>
              <a:rPr lang="en-US" altLang="ja-JP" sz="14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5</a:t>
            </a:r>
            <a:r>
              <a:rPr lang="ja-JP" sz="14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.</a:t>
            </a:r>
            <a:r>
              <a:rPr lang="en-US" altLang="ja-JP" sz="14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08</a:t>
            </a:r>
            <a:r>
              <a:rPr lang="en-US" altLang="ja-JP" b="1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ja-JP" sz="14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発行)</a:t>
            </a:r>
            <a:endParaRPr sz="1400" b="1" i="0" u="none" strike="noStrike" cap="none" dirty="0">
              <a:solidFill>
                <a:srgbClr val="000000"/>
              </a:solidFill>
              <a:latin typeface="Yu Gothic" panose="020B0400000000000000" pitchFamily="34" charset="-128"/>
              <a:ea typeface="Yu Gothic" panose="020B0400000000000000" pitchFamily="34" charset="-128"/>
              <a:sym typeface="Arial"/>
            </a:endParaRPr>
          </a:p>
        </p:txBody>
      </p:sp>
      <p:pic>
        <p:nvPicPr>
          <p:cNvPr id="10" name="図 9" descr="テキスト&#10;&#10;AI 生成コンテンツは誤りを含む可能性があります。">
            <a:extLst>
              <a:ext uri="{FF2B5EF4-FFF2-40B4-BE49-F238E27FC236}">
                <a16:creationId xmlns:a16="http://schemas.microsoft.com/office/drawing/2014/main" id="{9DE64DDE-078E-EC5E-0E89-3A2F551415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036" y="2704301"/>
            <a:ext cx="4193068" cy="8654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Google Shape;51;p9"/>
          <p:cNvCxnSpPr>
            <a:stCxn id="52" idx="3"/>
          </p:cNvCxnSpPr>
          <p:nvPr/>
        </p:nvCxnSpPr>
        <p:spPr>
          <a:xfrm rot="10800000" flipH="1">
            <a:off x="1963335" y="434727"/>
            <a:ext cx="6822000" cy="24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53" name="Google Shape;53;p9"/>
          <p:cNvGrpSpPr/>
          <p:nvPr/>
        </p:nvGrpSpPr>
        <p:grpSpPr>
          <a:xfrm>
            <a:off x="0" y="1247660"/>
            <a:ext cx="9144000" cy="3007083"/>
            <a:chOff x="0" y="1979180"/>
            <a:chExt cx="9144000" cy="3007083"/>
          </a:xfrm>
        </p:grpSpPr>
        <p:sp>
          <p:nvSpPr>
            <p:cNvPr id="54" name="Google Shape;54;p9"/>
            <p:cNvSpPr/>
            <p:nvPr/>
          </p:nvSpPr>
          <p:spPr>
            <a:xfrm>
              <a:off x="1324828" y="2600063"/>
              <a:ext cx="6496710" cy="200400"/>
            </a:xfrm>
            <a:prstGeom prst="roundRect">
              <a:avLst>
                <a:gd name="adj" fmla="val 50000"/>
              </a:avLst>
            </a:prstGeom>
            <a:solidFill>
              <a:srgbClr val="F89D90">
                <a:alpha val="2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</p:txBody>
        </p:sp>
        <p:sp>
          <p:nvSpPr>
            <p:cNvPr id="55" name="Google Shape;55;p9"/>
            <p:cNvSpPr txBox="1"/>
            <p:nvPr/>
          </p:nvSpPr>
          <p:spPr>
            <a:xfrm>
              <a:off x="1631062" y="2161867"/>
              <a:ext cx="3155058" cy="5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lang="ja-JP" sz="3000" b="1" i="0" u="none" strike="noStrike" cap="none">
                  <a:solidFill>
                    <a:srgbClr val="F89D90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愛あるセレクト</a:t>
              </a:r>
              <a:endParaRPr sz="3000" b="1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</p:txBody>
        </p:sp>
        <p:sp>
          <p:nvSpPr>
            <p:cNvPr id="56" name="Google Shape;56;p9"/>
            <p:cNvSpPr txBox="1"/>
            <p:nvPr/>
          </p:nvSpPr>
          <p:spPr>
            <a:xfrm>
              <a:off x="4484350" y="1979180"/>
              <a:ext cx="483900" cy="5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Arial"/>
                <a:buNone/>
              </a:pPr>
              <a:r>
                <a:rPr lang="ja-JP" sz="4800" b="1" i="0" u="none" strike="noStrike" cap="none">
                  <a:solidFill>
                    <a:srgbClr val="CCCCCC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”</a:t>
              </a:r>
              <a:endParaRPr sz="4800" b="1" i="0" u="none" strike="noStrike" cap="none" dirty="0">
                <a:solidFill>
                  <a:srgbClr val="CCCCCC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</p:txBody>
        </p:sp>
        <p:sp>
          <p:nvSpPr>
            <p:cNvPr id="57" name="Google Shape;57;p9"/>
            <p:cNvSpPr txBox="1"/>
            <p:nvPr/>
          </p:nvSpPr>
          <p:spPr>
            <a:xfrm>
              <a:off x="1047735" y="2002213"/>
              <a:ext cx="915600" cy="5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rPr lang="ja-JP" sz="4800" b="1" i="0" u="none" strike="noStrike" cap="none">
                  <a:solidFill>
                    <a:srgbClr val="CCCCCC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“</a:t>
              </a:r>
              <a:endParaRPr sz="4800" b="1" i="0" u="none" strike="noStrike" cap="none" dirty="0">
                <a:solidFill>
                  <a:srgbClr val="CCCCCC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</p:txBody>
        </p:sp>
        <p:sp>
          <p:nvSpPr>
            <p:cNvPr id="58" name="Google Shape;58;p9"/>
            <p:cNvSpPr txBox="1"/>
            <p:nvPr/>
          </p:nvSpPr>
          <p:spPr>
            <a:xfrm>
              <a:off x="4851538" y="2283552"/>
              <a:ext cx="2970000" cy="51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ja-JP" sz="1600" b="1" i="0" u="none" strike="noStrike" cap="none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を</a:t>
              </a:r>
              <a:r>
                <a:rPr lang="ja-JP" sz="2000" b="1" i="0" u="none" strike="noStrike" cap="none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したい女性のみかた</a:t>
              </a:r>
              <a:endParaRPr sz="2000" b="1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</p:txBody>
        </p:sp>
        <p:sp>
          <p:nvSpPr>
            <p:cNvPr id="59" name="Google Shape;59;p9"/>
            <p:cNvSpPr txBox="1"/>
            <p:nvPr/>
          </p:nvSpPr>
          <p:spPr>
            <a:xfrm>
              <a:off x="5843763" y="2002213"/>
              <a:ext cx="630600" cy="32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ja-JP" sz="1050" b="0" i="0" u="none" strike="noStrike" cap="none" dirty="0">
                  <a:solidFill>
                    <a:srgbClr val="7F7F7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マ マ</a:t>
              </a:r>
              <a:endParaRPr sz="1400" b="0" i="0" u="none" strike="noStrike" cap="none" dirty="0">
                <a:solidFill>
                  <a:srgbClr val="7F7F7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</p:txBody>
        </p:sp>
        <p:sp>
          <p:nvSpPr>
            <p:cNvPr id="60" name="Google Shape;60;p9"/>
            <p:cNvSpPr txBox="1"/>
            <p:nvPr/>
          </p:nvSpPr>
          <p:spPr>
            <a:xfrm>
              <a:off x="0" y="4036763"/>
              <a:ext cx="9144000" cy="949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0C0C"/>
                </a:buClr>
                <a:buSzPts val="1050"/>
                <a:buFont typeface="Arial"/>
                <a:buNone/>
              </a:pPr>
              <a:r>
                <a:rPr lang="ja-JP" sz="1000" b="0" i="0" u="none" strike="noStrike" cap="none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結婚、妊娠、出産、子育て、仕事との両立…。</a:t>
              </a:r>
              <a:endParaRPr sz="1000" b="0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0C0C"/>
                </a:buClr>
                <a:buSzPts val="1050"/>
                <a:buFont typeface="Arial"/>
                <a:buNone/>
              </a:pPr>
              <a:r>
                <a:rPr lang="ja-JP" sz="1000" b="0" i="0" u="none" strike="noStrike" cap="none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女性はライフステージの変化とともに、さまざまなモノ・コトを選ぶようになります。</a:t>
              </a:r>
              <a:endParaRPr sz="1000" b="0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0C0C"/>
                </a:buClr>
                <a:buSzPts val="1050"/>
                <a:buFont typeface="Arial"/>
                <a:buNone/>
              </a:pPr>
              <a:r>
                <a:rPr lang="ja-JP" sz="1000" b="0" i="0" u="none" strike="noStrike" cap="none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忙しい毎日でも、家族と自分の笑顔のためにできれば時短でスマートに、ちゃんとセレクトしたい。</a:t>
              </a:r>
              <a:endParaRPr sz="1000" b="0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0C0C"/>
                </a:buClr>
                <a:buSzPts val="1050"/>
                <a:buFont typeface="Arial"/>
                <a:buNone/>
              </a:pPr>
              <a:r>
                <a:rPr lang="ja-JP" sz="1000" b="0" i="0" u="none" strike="noStrike" cap="none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ウーマンエキサイトは「</a:t>
              </a:r>
              <a:r>
                <a:rPr lang="ja-JP" sz="1000" b="1" i="0" u="none" strike="noStrike" cap="none">
                  <a:solidFill>
                    <a:srgbClr val="F89D90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自分と家族に愛情を注ぐ女性たち</a:t>
              </a:r>
              <a:r>
                <a:rPr lang="ja-JP" sz="1000" b="0" i="0" u="none" strike="noStrike" cap="none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」に寄り添っていきます。</a:t>
              </a:r>
              <a:endParaRPr sz="1000" b="0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  <a:p>
              <a:pPr marL="0" marR="0" lvl="0" indent="0" algn="ctr" rtl="0">
                <a:lnSpc>
                  <a:spcPct val="15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dk1"/>
                </a:buClr>
                <a:buSzPts val="1050"/>
                <a:buFont typeface="Arial"/>
                <a:buNone/>
              </a:pPr>
              <a:endParaRPr sz="900" b="0" i="0" u="none" strike="noStrike" cap="none" dirty="0">
                <a:solidFill>
                  <a:srgbClr val="7F7F7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</p:txBody>
        </p:sp>
        <p:sp>
          <p:nvSpPr>
            <p:cNvPr id="61" name="Google Shape;61;p9"/>
            <p:cNvSpPr/>
            <p:nvPr/>
          </p:nvSpPr>
          <p:spPr>
            <a:xfrm>
              <a:off x="0" y="3110023"/>
              <a:ext cx="9144000" cy="88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ja-JP" sz="1400" b="1" i="0" u="none" strike="noStrike" cap="none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自分自身のことも、家族の時間も、「愛情」をベースに。</a:t>
              </a:r>
              <a:endParaRPr sz="1400" b="1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ja-JP" sz="1400" b="1" i="0" u="none" strike="noStrike" cap="none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等身大のままで楽しみたい、働くママのためのサイトです。  </a:t>
              </a:r>
              <a:endParaRPr sz="1400" b="1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</p:txBody>
        </p:sp>
      </p:grpSp>
      <p:sp>
        <p:nvSpPr>
          <p:cNvPr id="52" name="Google Shape;52;p9"/>
          <p:cNvSpPr txBox="1"/>
          <p:nvPr/>
        </p:nvSpPr>
        <p:spPr>
          <a:xfrm>
            <a:off x="358775" y="271451"/>
            <a:ext cx="1604560" cy="331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i="0" u="none" strike="noStrike" cap="none">
                <a:solidFill>
                  <a:srgbClr val="7F7F7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コンセプト</a:t>
            </a:r>
            <a:endParaRPr sz="1500" b="1" i="0" u="none" strike="noStrike" cap="none" dirty="0">
              <a:solidFill>
                <a:srgbClr val="7F7F7F"/>
              </a:solidFill>
              <a:latin typeface="Yu Gothic" panose="020B0400000000000000" pitchFamily="34" charset="-128"/>
              <a:ea typeface="Yu Gothic" panose="020B0400000000000000" pitchFamily="34" charset="-128"/>
              <a:sym typeface="Arial"/>
            </a:endParaRPr>
          </a:p>
        </p:txBody>
      </p:sp>
      <p:grpSp>
        <p:nvGrpSpPr>
          <p:cNvPr id="62" name="Google Shape;62;p9"/>
          <p:cNvGrpSpPr/>
          <p:nvPr/>
        </p:nvGrpSpPr>
        <p:grpSpPr>
          <a:xfrm>
            <a:off x="358775" y="4552923"/>
            <a:ext cx="8426448" cy="1628348"/>
            <a:chOff x="358775" y="4781523"/>
            <a:chExt cx="8426448" cy="1628348"/>
          </a:xfrm>
        </p:grpSpPr>
        <p:sp>
          <p:nvSpPr>
            <p:cNvPr id="63" name="Google Shape;63;p9"/>
            <p:cNvSpPr/>
            <p:nvPr/>
          </p:nvSpPr>
          <p:spPr>
            <a:xfrm>
              <a:off x="2166730" y="5195019"/>
              <a:ext cx="4790662" cy="163688"/>
            </a:xfrm>
            <a:prstGeom prst="roundRect">
              <a:avLst>
                <a:gd name="adj" fmla="val 50000"/>
              </a:avLst>
            </a:prstGeom>
            <a:solidFill>
              <a:srgbClr val="F89D90">
                <a:alpha val="2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</p:txBody>
        </p:sp>
        <p:sp>
          <p:nvSpPr>
            <p:cNvPr id="64" name="Google Shape;64;p9"/>
            <p:cNvSpPr/>
            <p:nvPr/>
          </p:nvSpPr>
          <p:spPr>
            <a:xfrm>
              <a:off x="2166730" y="5731732"/>
              <a:ext cx="4790662" cy="163688"/>
            </a:xfrm>
            <a:prstGeom prst="roundRect">
              <a:avLst>
                <a:gd name="adj" fmla="val 50000"/>
              </a:avLst>
            </a:prstGeom>
            <a:solidFill>
              <a:srgbClr val="F89D90">
                <a:alpha val="2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</p:txBody>
        </p:sp>
        <p:sp>
          <p:nvSpPr>
            <p:cNvPr id="65" name="Google Shape;65;p9"/>
            <p:cNvSpPr txBox="1"/>
            <p:nvPr/>
          </p:nvSpPr>
          <p:spPr>
            <a:xfrm>
              <a:off x="358775" y="4781523"/>
              <a:ext cx="8426448" cy="11273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ja-JP" sz="1800" b="1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月間ページビュー数　　　：　約</a:t>
              </a:r>
              <a:r>
                <a:rPr lang="en-US" altLang="ja-JP" sz="1800" b="1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2.7</a:t>
              </a:r>
              <a:r>
                <a:rPr lang="ja-JP" altLang="en-US" sz="1800" b="1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億 </a:t>
              </a:r>
              <a:r>
                <a:rPr lang="ja-JP" sz="1800" b="1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PV</a:t>
              </a:r>
              <a:endParaRPr sz="1800" b="1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  <a:p>
              <a:pPr marL="0" marR="0" lvl="0" indent="0" algn="ctr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4A89C"/>
                </a:buClr>
                <a:buSzPts val="2400"/>
                <a:buFont typeface="Calibri"/>
                <a:buNone/>
              </a:pPr>
              <a:r>
                <a:rPr lang="ja-JP" sz="1800" b="1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月間ユニークブラウザ数　：　約</a:t>
              </a:r>
              <a:r>
                <a:rPr lang="en-US" altLang="ja-JP" sz="1800" b="1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1</a:t>
              </a:r>
              <a:r>
                <a:rPr lang="ja-JP" sz="1800" b="1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,</a:t>
              </a:r>
              <a:r>
                <a:rPr lang="en-US" altLang="ja-JP" sz="1800" b="1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800</a:t>
              </a:r>
              <a:r>
                <a:rPr lang="ja-JP" sz="1800" b="1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万</a:t>
              </a:r>
              <a:r>
                <a:rPr lang="en-US" altLang="ja-JP" sz="1800" b="1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 </a:t>
              </a:r>
              <a:r>
                <a:rPr lang="ja-JP" sz="1800" b="1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UB</a:t>
              </a:r>
              <a:endParaRPr sz="1800" b="1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</p:txBody>
        </p:sp>
        <p:sp>
          <p:nvSpPr>
            <p:cNvPr id="66" name="Google Shape;66;p9"/>
            <p:cNvSpPr txBox="1"/>
            <p:nvPr/>
          </p:nvSpPr>
          <p:spPr>
            <a:xfrm>
              <a:off x="382854" y="6046084"/>
              <a:ext cx="6641400" cy="3637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ja-JP" sz="800" b="0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※ Google Analytics 202</a:t>
              </a:r>
              <a:r>
                <a:rPr lang="en-US" altLang="ja-JP" sz="800" b="0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4</a:t>
              </a:r>
              <a:r>
                <a:rPr lang="ja-JP" sz="800" b="0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年</a:t>
              </a:r>
              <a:r>
                <a:rPr lang="en-US" altLang="ja-JP" sz="800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6</a:t>
              </a:r>
              <a:r>
                <a:rPr lang="ja-JP" sz="800" b="0" i="0" u="none" strike="noStrike" cap="none" dirty="0">
                  <a:solidFill>
                    <a:srgbClr val="3F3F3F"/>
                  </a:solidFill>
                  <a:latin typeface="Yu Gothic" panose="020B0400000000000000" pitchFamily="34" charset="-128"/>
                  <a:ea typeface="Yu Gothic" panose="020B0400000000000000" pitchFamily="34" charset="-128"/>
                  <a:sym typeface="Arial"/>
                </a:rPr>
                <a:t>月実績</a:t>
              </a:r>
              <a:endParaRPr sz="1400" b="0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1"/>
          <p:cNvSpPr txBox="1"/>
          <p:nvPr/>
        </p:nvSpPr>
        <p:spPr>
          <a:xfrm>
            <a:off x="1869905" y="6362138"/>
            <a:ext cx="6641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ja-JP" sz="800" b="0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※ 20</a:t>
            </a:r>
            <a:r>
              <a:rPr lang="en-US" altLang="ja-JP" sz="800" b="0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22</a:t>
            </a:r>
            <a:r>
              <a:rPr lang="ja-JP" sz="800" b="0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年</a:t>
            </a:r>
            <a:r>
              <a:rPr lang="en-US" altLang="ja-JP" sz="800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5</a:t>
            </a:r>
            <a:r>
              <a:rPr lang="ja-JP" sz="800" b="0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月</a:t>
            </a:r>
            <a:r>
              <a:rPr lang="ja-JP" altLang="en-US" sz="800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ja-JP" sz="800" b="0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自社調査による</a:t>
            </a:r>
            <a:endParaRPr sz="1400" b="0" i="0" u="none" strike="noStrike" cap="none" dirty="0">
              <a:solidFill>
                <a:srgbClr val="3F3F3F"/>
              </a:solidFill>
              <a:latin typeface="Yu Gothic" panose="020B0400000000000000" pitchFamily="34" charset="-128"/>
              <a:ea typeface="Yu Gothic" panose="020B0400000000000000" pitchFamily="34" charset="-128"/>
              <a:sym typeface="Arial"/>
            </a:endParaRPr>
          </a:p>
        </p:txBody>
      </p:sp>
      <p:sp>
        <p:nvSpPr>
          <p:cNvPr id="74" name="Google Shape;74;p41"/>
          <p:cNvSpPr txBox="1"/>
          <p:nvPr/>
        </p:nvSpPr>
        <p:spPr>
          <a:xfrm>
            <a:off x="25" y="0"/>
            <a:ext cx="9144000" cy="651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ja-JP" sz="1400" b="1" i="0" u="none" strike="noStrike" cap="none">
                <a:solidFill>
                  <a:srgbClr val="FFFFFF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Calibri"/>
                <a:sym typeface="Calibri"/>
              </a:rPr>
              <a:t>画像はイメージ</a:t>
            </a:r>
            <a:endParaRPr sz="1400" b="1" i="0" u="none" strike="noStrike" cap="none" dirty="0">
              <a:solidFill>
                <a:srgbClr val="FFFFFF"/>
              </a:solidFill>
              <a:latin typeface="Yu Gothic" panose="020B0400000000000000" pitchFamily="34" charset="-128"/>
              <a:ea typeface="Yu Gothic" panose="020B0400000000000000" pitchFamily="34" charset="-128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ja-JP" sz="1400" b="1" i="0" u="none" strike="noStrike" cap="none">
                <a:solidFill>
                  <a:srgbClr val="FFFFFF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Calibri"/>
                <a:sym typeface="Calibri"/>
              </a:rPr>
              <a:t>コミックをいれてもいいのでは</a:t>
            </a:r>
            <a:endParaRPr sz="1400" b="1" i="0" u="none" strike="noStrike" cap="none" dirty="0">
              <a:solidFill>
                <a:srgbClr val="FFFFFF"/>
              </a:solidFill>
              <a:latin typeface="Yu Gothic" panose="020B0400000000000000" pitchFamily="34" charset="-128"/>
              <a:ea typeface="Yu Gothic" panose="020B0400000000000000" pitchFamily="34" charset="-128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ja-JP" sz="1400" b="1" i="0" u="none" strike="noStrike" cap="none">
                <a:solidFill>
                  <a:srgbClr val="FFFFFF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Calibri"/>
                <a:sym typeface="Calibri"/>
              </a:rPr>
              <a:t>※要確認</a:t>
            </a:r>
            <a:endParaRPr sz="1400" b="1" i="0" u="none" strike="noStrike" cap="none" dirty="0">
              <a:solidFill>
                <a:srgbClr val="FFFFFF"/>
              </a:solidFill>
              <a:latin typeface="Yu Gothic" panose="020B0400000000000000" pitchFamily="34" charset="-128"/>
              <a:ea typeface="Yu Gothic" panose="020B0400000000000000" pitchFamily="34" charset="-128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 dirty="0">
              <a:solidFill>
                <a:srgbClr val="FFFFFF"/>
              </a:solidFill>
              <a:latin typeface="Yu Gothic" panose="020B0400000000000000" pitchFamily="34" charset="-128"/>
              <a:ea typeface="Yu Gothic" panose="020B0400000000000000" pitchFamily="34" charset="-128"/>
              <a:cs typeface="Calibri"/>
              <a:sym typeface="Calibri"/>
            </a:endParaRPr>
          </a:p>
        </p:txBody>
      </p:sp>
      <p:sp>
        <p:nvSpPr>
          <p:cNvPr id="75" name="Google Shape;75;p41"/>
          <p:cNvSpPr txBox="1"/>
          <p:nvPr/>
        </p:nvSpPr>
        <p:spPr>
          <a:xfrm>
            <a:off x="25" y="0"/>
            <a:ext cx="9144000" cy="745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ja-JP" sz="1400" b="1" i="0" u="none" strike="noStrike" cap="none">
                <a:solidFill>
                  <a:srgbClr val="FFFFFF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Calibri"/>
                <a:sym typeface="Calibri"/>
              </a:rPr>
              <a:t>画像はイメージ</a:t>
            </a:r>
            <a:endParaRPr sz="1400" b="1" i="0" u="none" strike="noStrike" cap="none" dirty="0">
              <a:solidFill>
                <a:srgbClr val="FFFFFF"/>
              </a:solidFill>
              <a:latin typeface="Yu Gothic" panose="020B0400000000000000" pitchFamily="34" charset="-128"/>
              <a:ea typeface="Yu Gothic" panose="020B0400000000000000" pitchFamily="34" charset="-128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ja-JP" sz="1400" b="1" i="0" u="none" strike="noStrike" cap="none">
                <a:solidFill>
                  <a:srgbClr val="FFFFFF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Calibri"/>
                <a:sym typeface="Calibri"/>
              </a:rPr>
              <a:t>コミックをいれてもいいのでは</a:t>
            </a:r>
            <a:endParaRPr sz="1400" b="1" i="0" u="none" strike="noStrike" cap="none" dirty="0">
              <a:solidFill>
                <a:srgbClr val="FFFFFF"/>
              </a:solidFill>
              <a:latin typeface="Yu Gothic" panose="020B0400000000000000" pitchFamily="34" charset="-128"/>
              <a:ea typeface="Yu Gothic" panose="020B0400000000000000" pitchFamily="34" charset="-128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ja-JP" sz="1400" b="1" i="0" u="none" strike="noStrike" cap="none">
                <a:solidFill>
                  <a:srgbClr val="FFFFFF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Calibri"/>
                <a:sym typeface="Calibri"/>
              </a:rPr>
              <a:t>※要確認</a:t>
            </a:r>
            <a:endParaRPr sz="1400" b="1" i="0" u="none" strike="noStrike" cap="none" dirty="0">
              <a:solidFill>
                <a:srgbClr val="FFFFFF"/>
              </a:solidFill>
              <a:latin typeface="Yu Gothic" panose="020B0400000000000000" pitchFamily="34" charset="-128"/>
              <a:ea typeface="Yu Gothic" panose="020B0400000000000000" pitchFamily="34" charset="-128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 dirty="0">
              <a:solidFill>
                <a:srgbClr val="FFFFFF"/>
              </a:solidFill>
              <a:latin typeface="Yu Gothic" panose="020B0400000000000000" pitchFamily="34" charset="-128"/>
              <a:ea typeface="Yu Gothic" panose="020B0400000000000000" pitchFamily="34" charset="-128"/>
              <a:cs typeface="Calibri"/>
              <a:sym typeface="Calibri"/>
            </a:endParaRPr>
          </a:p>
        </p:txBody>
      </p:sp>
      <p:sp>
        <p:nvSpPr>
          <p:cNvPr id="76" name="Google Shape;76;p41"/>
          <p:cNvSpPr txBox="1"/>
          <p:nvPr/>
        </p:nvSpPr>
        <p:spPr>
          <a:xfrm>
            <a:off x="254981" y="271451"/>
            <a:ext cx="8059738" cy="331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i="0" u="none" strike="noStrike" cap="none" dirty="0">
                <a:solidFill>
                  <a:srgbClr val="7F7F7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ユーザー属性</a:t>
            </a:r>
            <a:endParaRPr sz="1500" b="1" i="0" u="none" strike="noStrike" cap="none" dirty="0">
              <a:solidFill>
                <a:srgbClr val="7F7F7F"/>
              </a:solidFill>
              <a:latin typeface="Yu Gothic" panose="020B0400000000000000" pitchFamily="34" charset="-128"/>
              <a:ea typeface="Yu Gothic" panose="020B0400000000000000" pitchFamily="34" charset="-128"/>
              <a:sym typeface="Arial"/>
            </a:endParaRPr>
          </a:p>
        </p:txBody>
      </p:sp>
      <p:cxnSp>
        <p:nvCxnSpPr>
          <p:cNvPr id="77" name="Google Shape;77;p41"/>
          <p:cNvCxnSpPr/>
          <p:nvPr/>
        </p:nvCxnSpPr>
        <p:spPr>
          <a:xfrm rot="10800000" flipH="1">
            <a:off x="1990394" y="434654"/>
            <a:ext cx="6794831" cy="35262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8" name="Google Shape;78;p41"/>
          <p:cNvSpPr txBox="1"/>
          <p:nvPr/>
        </p:nvSpPr>
        <p:spPr>
          <a:xfrm>
            <a:off x="0" y="708721"/>
            <a:ext cx="9144000" cy="331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未就学児</a:t>
            </a:r>
            <a:r>
              <a:rPr lang="ja-JP" sz="1200" b="1" i="0" u="none" strike="noStrike" cap="none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～小学生</a:t>
            </a:r>
            <a:r>
              <a:rPr lang="ja-JP" altLang="en-US" sz="1200" b="1" i="0" u="none" strike="noStrike" cap="none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高学</a:t>
            </a:r>
            <a:r>
              <a:rPr lang="ja-JP" sz="1200" b="1" i="0" u="none" strike="noStrike" cap="none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年</a:t>
            </a:r>
            <a:r>
              <a:rPr lang="ja-JP" sz="1200" b="1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までの子を持つ働くママたち</a:t>
            </a:r>
            <a:endParaRPr sz="1200" b="1" i="0" u="none" strike="noStrike" cap="none" dirty="0">
              <a:solidFill>
                <a:srgbClr val="3F3F3F"/>
              </a:solidFill>
              <a:latin typeface="Yu Gothic" panose="020B0400000000000000" pitchFamily="34" charset="-128"/>
              <a:ea typeface="Yu Gothic" panose="020B0400000000000000" pitchFamily="34" charset="-128"/>
              <a:sym typeface="Arial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17C4C0E-C51D-4FD8-5283-E11ACB5509D9}"/>
              </a:ext>
            </a:extLst>
          </p:cNvPr>
          <p:cNvGrpSpPr/>
          <p:nvPr/>
        </p:nvGrpSpPr>
        <p:grpSpPr>
          <a:xfrm>
            <a:off x="64654" y="1129538"/>
            <a:ext cx="9060873" cy="5130006"/>
            <a:chOff x="64654" y="1129538"/>
            <a:chExt cx="9060873" cy="5130006"/>
          </a:xfrm>
        </p:grpSpPr>
        <p:pic>
          <p:nvPicPr>
            <p:cNvPr id="13" name="図 12" descr="タイムライン&#10;&#10;自動的に生成された説明">
              <a:extLst>
                <a:ext uri="{FF2B5EF4-FFF2-40B4-BE49-F238E27FC236}">
                  <a16:creationId xmlns:a16="http://schemas.microsoft.com/office/drawing/2014/main" id="{B51D0C9B-9F88-6B30-0392-16F798D11A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654" y="1129538"/>
              <a:ext cx="9060873" cy="2528053"/>
            </a:xfrm>
            <a:prstGeom prst="rect">
              <a:avLst/>
            </a:prstGeom>
          </p:spPr>
        </p:pic>
        <p:pic>
          <p:nvPicPr>
            <p:cNvPr id="14" name="図 13" descr="タイムライン&#10;&#10;自動的に生成された説明">
              <a:extLst>
                <a:ext uri="{FF2B5EF4-FFF2-40B4-BE49-F238E27FC236}">
                  <a16:creationId xmlns:a16="http://schemas.microsoft.com/office/drawing/2014/main" id="{81D2CA56-68AC-F5B2-B6DE-8539BF1247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86690" y="3731491"/>
              <a:ext cx="7342909" cy="252805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46"/>
          <p:cNvSpPr txBox="1"/>
          <p:nvPr/>
        </p:nvSpPr>
        <p:spPr>
          <a:xfrm>
            <a:off x="289697" y="299679"/>
            <a:ext cx="8059738" cy="331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i="0" u="none" strike="noStrike" cap="none">
                <a:solidFill>
                  <a:srgbClr val="7F7F7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推進プロジェクト</a:t>
            </a:r>
            <a:endParaRPr sz="1500" b="1" i="0" u="none" strike="noStrike" cap="none">
              <a:solidFill>
                <a:srgbClr val="7F7F7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363" name="Google Shape;363;p46"/>
          <p:cNvCxnSpPr/>
          <p:nvPr/>
        </p:nvCxnSpPr>
        <p:spPr>
          <a:xfrm rot="10800000" flipH="1">
            <a:off x="2869096" y="434659"/>
            <a:ext cx="5916129" cy="30696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364" name="Google Shape;364;p46"/>
          <p:cNvGrpSpPr/>
          <p:nvPr/>
        </p:nvGrpSpPr>
        <p:grpSpPr>
          <a:xfrm>
            <a:off x="3615124" y="3937451"/>
            <a:ext cx="2196825" cy="659934"/>
            <a:chOff x="6290034" y="4823766"/>
            <a:chExt cx="2856791" cy="659934"/>
          </a:xfrm>
        </p:grpSpPr>
        <p:sp>
          <p:nvSpPr>
            <p:cNvPr id="365" name="Google Shape;365;p46"/>
            <p:cNvSpPr/>
            <p:nvPr/>
          </p:nvSpPr>
          <p:spPr>
            <a:xfrm>
              <a:off x="6290034" y="4823766"/>
              <a:ext cx="2775899" cy="4039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200"/>
                <a:buFont typeface="Meiryo"/>
                <a:buNone/>
              </a:pPr>
              <a:r>
                <a:rPr lang="ja-JP" altLang="en-US" sz="1100" b="1" i="0" u="none" strike="noStrike" cap="none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京都府では地下鉄駅構内</a:t>
              </a:r>
              <a:r>
                <a:rPr lang="ja-JP" altLang="en-US" sz="1100" b="1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にて</a:t>
              </a:r>
              <a:endParaRPr lang="en-US" altLang="ja-JP" sz="1100" b="1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200"/>
                <a:buFont typeface="Meiryo"/>
                <a:buNone/>
              </a:pPr>
              <a:r>
                <a:rPr lang="ja-JP" altLang="en-US" sz="1100" b="1" i="0" u="none" strike="noStrike" cap="none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コラボステッカー配布を</a:t>
              </a:r>
              <a:r>
                <a:rPr lang="en-US" altLang="ja-JP" sz="11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PR</a:t>
              </a:r>
            </a:p>
          </p:txBody>
        </p:sp>
        <p:sp>
          <p:nvSpPr>
            <p:cNvPr id="366" name="Google Shape;366;p46"/>
            <p:cNvSpPr/>
            <p:nvPr/>
          </p:nvSpPr>
          <p:spPr>
            <a:xfrm>
              <a:off x="6370925" y="5145600"/>
              <a:ext cx="2775900" cy="33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95D9D"/>
                </a:buClr>
                <a:buSzPts val="1400"/>
                <a:buFont typeface="Arial"/>
                <a:buNone/>
              </a:pPr>
              <a:endParaRPr sz="1200" b="1" i="0" u="none" strike="noStrike" cap="none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</p:txBody>
        </p:sp>
      </p:grpSp>
      <p:sp>
        <p:nvSpPr>
          <p:cNvPr id="368" name="Google Shape;368;p46"/>
          <p:cNvSpPr txBox="1"/>
          <p:nvPr/>
        </p:nvSpPr>
        <p:spPr>
          <a:xfrm>
            <a:off x="358775" y="896364"/>
            <a:ext cx="8426450" cy="941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 i="0" u="none" strike="noStrike" cap="none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公共の場で泣いている赤ちゃんと、慌てているママパパを優しく見守り</a:t>
            </a:r>
            <a:endParaRPr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 i="0" u="none" strike="noStrike" cap="none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より子育てしやすい社会を目指すプロジェクト</a:t>
            </a:r>
            <a:endParaRPr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 i="0" u="none" strike="noStrike" cap="none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自治体・企業・店舗との連携、ステッカーの配布などさまざまな取り組みを行っています</a:t>
            </a:r>
            <a:endParaRPr sz="1200" b="1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grpSp>
        <p:nvGrpSpPr>
          <p:cNvPr id="369" name="Google Shape;369;p46"/>
          <p:cNvGrpSpPr/>
          <p:nvPr/>
        </p:nvGrpSpPr>
        <p:grpSpPr>
          <a:xfrm>
            <a:off x="1269906" y="1924827"/>
            <a:ext cx="6604188" cy="1215664"/>
            <a:chOff x="1178719" y="1771398"/>
            <a:chExt cx="6769154" cy="1246030"/>
          </a:xfrm>
        </p:grpSpPr>
        <p:pic>
          <p:nvPicPr>
            <p:cNvPr id="370" name="Google Shape;370;p46"/>
            <p:cNvPicPr preferRelativeResize="0"/>
            <p:nvPr/>
          </p:nvPicPr>
          <p:blipFill rotWithShape="1">
            <a:blip r:embed="rId3" cstate="hq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26197" y="1771398"/>
              <a:ext cx="1021676" cy="12460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1" name="Google Shape;371;p46"/>
            <p:cNvPicPr preferRelativeResize="0"/>
            <p:nvPr/>
          </p:nvPicPr>
          <p:blipFill rotWithShape="1">
            <a:blip r:embed="rId4" cstate="hq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08686" y="2165146"/>
              <a:ext cx="4072240" cy="7887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2" name="Google Shape;372;p46"/>
            <p:cNvPicPr preferRelativeResize="0"/>
            <p:nvPr/>
          </p:nvPicPr>
          <p:blipFill rotWithShape="1">
            <a:blip r:embed="rId5" cstate="hq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78719" y="2106394"/>
              <a:ext cx="1439401" cy="86953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73" name="Google Shape;373;p46"/>
          <p:cNvGrpSpPr/>
          <p:nvPr/>
        </p:nvGrpSpPr>
        <p:grpSpPr>
          <a:xfrm>
            <a:off x="3456519" y="3317958"/>
            <a:ext cx="2230961" cy="338099"/>
            <a:chOff x="355948" y="6095986"/>
            <a:chExt cx="2058640" cy="311984"/>
          </a:xfrm>
        </p:grpSpPr>
        <p:grpSp>
          <p:nvGrpSpPr>
            <p:cNvPr id="374" name="Google Shape;374;p46"/>
            <p:cNvGrpSpPr/>
            <p:nvPr/>
          </p:nvGrpSpPr>
          <p:grpSpPr>
            <a:xfrm>
              <a:off x="355948" y="6095986"/>
              <a:ext cx="2058640" cy="311984"/>
              <a:chOff x="4408674" y="5989046"/>
              <a:chExt cx="3449892" cy="477411"/>
            </a:xfrm>
          </p:grpSpPr>
          <p:sp>
            <p:nvSpPr>
              <p:cNvPr id="375" name="Google Shape;375;p46"/>
              <p:cNvSpPr/>
              <p:nvPr/>
            </p:nvSpPr>
            <p:spPr>
              <a:xfrm>
                <a:off x="4408674" y="5989046"/>
                <a:ext cx="3449892" cy="477411"/>
              </a:xfrm>
              <a:prstGeom prst="roundRect">
                <a:avLst>
                  <a:gd name="adj" fmla="val 50000"/>
                </a:avLst>
              </a:prstGeom>
              <a:solidFill>
                <a:schemeClr val="lt1"/>
              </a:solidFill>
              <a:ln w="15875" cap="flat" cmpd="sng">
                <a:solidFill>
                  <a:srgbClr val="D8D8D8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3F3F3F"/>
                  </a:solidFill>
                  <a:latin typeface="Meiryo"/>
                  <a:ea typeface="Meiryo"/>
                  <a:cs typeface="Meiryo"/>
                  <a:sym typeface="Meiryo"/>
                </a:endParaRPr>
              </a:p>
            </p:txBody>
          </p:sp>
          <p:sp>
            <p:nvSpPr>
              <p:cNvPr id="376" name="Google Shape;376;p46"/>
              <p:cNvSpPr txBox="1"/>
              <p:nvPr/>
            </p:nvSpPr>
            <p:spPr>
              <a:xfrm>
                <a:off x="4459572" y="6063602"/>
                <a:ext cx="2877711" cy="3077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ja-JP" sz="1000" b="1" i="0" u="none" strike="noStrike" cap="none" dirty="0">
                    <a:solidFill>
                      <a:srgbClr val="3F3F3F"/>
                    </a:solidFill>
                    <a:latin typeface="Arial"/>
                    <a:ea typeface="Arial"/>
                    <a:cs typeface="Arial"/>
                    <a:sym typeface="Arial"/>
                  </a:rPr>
                  <a:t>WEラブ赤ちゃん</a:t>
                </a:r>
                <a:endParaRPr sz="1000" b="1" i="0" u="none" strike="noStrike" cap="none" dirty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377" name="Google Shape;377;p46"/>
            <p:cNvPicPr preferRelativeResize="0"/>
            <p:nvPr/>
          </p:nvPicPr>
          <p:blipFill rotWithShape="1">
            <a:blip r:embed="rId6" cstate="hq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33896" y="6172205"/>
              <a:ext cx="164551" cy="16455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78" name="Google Shape;378;p46"/>
          <p:cNvGrpSpPr/>
          <p:nvPr/>
        </p:nvGrpSpPr>
        <p:grpSpPr>
          <a:xfrm>
            <a:off x="577484" y="3890015"/>
            <a:ext cx="2164832" cy="694052"/>
            <a:chOff x="6370925" y="4789648"/>
            <a:chExt cx="2815187" cy="694052"/>
          </a:xfrm>
        </p:grpSpPr>
        <p:sp>
          <p:nvSpPr>
            <p:cNvPr id="379" name="Google Shape;379;p46"/>
            <p:cNvSpPr/>
            <p:nvPr/>
          </p:nvSpPr>
          <p:spPr>
            <a:xfrm>
              <a:off x="6410212" y="4789648"/>
              <a:ext cx="2775900" cy="3774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-JP" sz="11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1</a:t>
              </a:r>
              <a:r>
                <a:rPr lang="en-US" altLang="ja-JP" sz="11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8</a:t>
              </a:r>
              <a:r>
                <a:rPr lang="ja-JP" sz="11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県を</a:t>
              </a:r>
              <a:r>
                <a:rPr lang="ja-JP" sz="1100" b="1" i="0" u="none" strike="noStrike" cap="none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はじめ</a:t>
              </a:r>
              <a:r>
                <a:rPr lang="en-US" altLang="ja-JP" sz="11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31</a:t>
              </a:r>
              <a:r>
                <a:rPr lang="ja-JP" sz="1100" b="1" i="0" u="none" strike="noStrike" cap="none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の</a:t>
              </a:r>
              <a:r>
                <a:rPr lang="ja-JP" sz="11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自治体が</a:t>
              </a:r>
              <a:endParaRPr sz="1100" b="1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-JP" sz="11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賛同しています </a:t>
              </a:r>
              <a:endParaRPr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380" name="Google Shape;380;p46"/>
            <p:cNvSpPr/>
            <p:nvPr/>
          </p:nvSpPr>
          <p:spPr>
            <a:xfrm>
              <a:off x="6370925" y="5145600"/>
              <a:ext cx="2775900" cy="33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95D9D"/>
                </a:buClr>
                <a:buSzPts val="1400"/>
                <a:buFont typeface="Arial"/>
                <a:buNone/>
              </a:pPr>
              <a:endParaRPr sz="1200" b="1" i="0" u="none" strike="noStrike" cap="none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</p:txBody>
        </p:sp>
      </p:grpSp>
      <p:grpSp>
        <p:nvGrpSpPr>
          <p:cNvPr id="381" name="Google Shape;381;p46"/>
          <p:cNvGrpSpPr/>
          <p:nvPr/>
        </p:nvGrpSpPr>
        <p:grpSpPr>
          <a:xfrm>
            <a:off x="5454717" y="3962087"/>
            <a:ext cx="3330508" cy="941120"/>
            <a:chOff x="6370925" y="4840770"/>
            <a:chExt cx="4186741" cy="642930"/>
          </a:xfrm>
        </p:grpSpPr>
        <p:sp>
          <p:nvSpPr>
            <p:cNvPr id="382" name="Google Shape;382;p46"/>
            <p:cNvSpPr/>
            <p:nvPr/>
          </p:nvSpPr>
          <p:spPr>
            <a:xfrm>
              <a:off x="7345253" y="4840770"/>
              <a:ext cx="3212413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-JP" sz="11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＼ 賛同者数 </a:t>
              </a:r>
              <a:r>
                <a:rPr lang="en-US" altLang="ja-JP" sz="1800" b="1" i="0" u="none" strike="noStrike" cap="none" dirty="0">
                  <a:solidFill>
                    <a:srgbClr val="F89D8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9</a:t>
              </a:r>
              <a:r>
                <a:rPr lang="ja-JP" sz="1800" b="1" i="0" u="none" strike="noStrike" cap="none" dirty="0">
                  <a:solidFill>
                    <a:srgbClr val="F89D8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万人</a:t>
              </a:r>
              <a:r>
                <a:rPr lang="ja-JP" altLang="en-US" sz="11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突破</a:t>
              </a:r>
              <a:r>
                <a:rPr lang="ja-JP" sz="11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 ／</a:t>
              </a:r>
              <a:endParaRPr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 dirty="0">
                <a:solidFill>
                  <a:srgbClr val="7F7F7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</p:txBody>
        </p:sp>
        <p:sp>
          <p:nvSpPr>
            <p:cNvPr id="383" name="Google Shape;383;p46"/>
            <p:cNvSpPr/>
            <p:nvPr/>
          </p:nvSpPr>
          <p:spPr>
            <a:xfrm>
              <a:off x="6370925" y="5145600"/>
              <a:ext cx="2775900" cy="33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95D9D"/>
                </a:buClr>
                <a:buSzPts val="1400"/>
                <a:buFont typeface="Arial"/>
                <a:buNone/>
              </a:pPr>
              <a:endParaRPr sz="1200" b="1" i="0" u="none" strike="noStrike" cap="none">
                <a:solidFill>
                  <a:srgbClr val="7F7F7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</p:txBody>
        </p:sp>
      </p:grpSp>
      <p:sp>
        <p:nvSpPr>
          <p:cNvPr id="384" name="Google Shape;384;p46"/>
          <p:cNvSpPr txBox="1"/>
          <p:nvPr/>
        </p:nvSpPr>
        <p:spPr>
          <a:xfrm>
            <a:off x="6493546" y="6399246"/>
            <a:ext cx="202791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8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※202</a:t>
            </a:r>
            <a:r>
              <a:rPr lang="en-US" altLang="ja-JP" sz="8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5</a:t>
            </a:r>
            <a:r>
              <a:rPr lang="ja-JP" sz="800" b="0" i="0" u="none" strike="noStrike" cap="none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年</a:t>
            </a:r>
            <a:r>
              <a:rPr lang="en-US" altLang="ja-JP" sz="8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8</a:t>
            </a:r>
            <a:r>
              <a:rPr lang="ja-JP" sz="800" b="0" i="0" u="none" strike="noStrike" cap="none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月</a:t>
            </a:r>
            <a:r>
              <a:rPr lang="ja-JP" sz="8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時点の</a:t>
            </a:r>
            <a:r>
              <a:rPr lang="ja-JP" altLang="en-US" sz="8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賛同数</a:t>
            </a:r>
            <a:r>
              <a:rPr lang="ja-JP" sz="8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です。</a:t>
            </a:r>
            <a:endParaRPr sz="8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Meiryo"/>
              <a:buNone/>
            </a:pPr>
            <a:endParaRPr sz="8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385" name="Google Shape;385;p46"/>
          <p:cNvCxnSpPr/>
          <p:nvPr/>
        </p:nvCxnSpPr>
        <p:spPr>
          <a:xfrm rot="10800000">
            <a:off x="688460" y="4083998"/>
            <a:ext cx="117695" cy="145935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6" name="Google Shape;386;p46"/>
          <p:cNvCxnSpPr>
            <a:endCxn id="379" idx="3"/>
          </p:cNvCxnSpPr>
          <p:nvPr/>
        </p:nvCxnSpPr>
        <p:spPr>
          <a:xfrm rot="10800000" flipH="1">
            <a:off x="2616916" y="4078717"/>
            <a:ext cx="125400" cy="164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7" name="Google Shape;387;p46"/>
          <p:cNvCxnSpPr/>
          <p:nvPr/>
        </p:nvCxnSpPr>
        <p:spPr>
          <a:xfrm rot="10800000">
            <a:off x="3515956" y="4066437"/>
            <a:ext cx="117695" cy="145935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8" name="Google Shape;388;p46"/>
          <p:cNvCxnSpPr/>
          <p:nvPr/>
        </p:nvCxnSpPr>
        <p:spPr>
          <a:xfrm rot="10800000" flipH="1">
            <a:off x="5718113" y="4036567"/>
            <a:ext cx="125468" cy="164042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90" name="Google Shape;390;p46"/>
          <p:cNvPicPr preferRelativeResize="0"/>
          <p:nvPr/>
        </p:nvPicPr>
        <p:blipFill rotWithShape="1">
          <a:blip r:embed="rId7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782" y="5626651"/>
            <a:ext cx="2725223" cy="275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46"/>
          <p:cNvPicPr preferRelativeResize="0"/>
          <p:nvPr/>
        </p:nvPicPr>
        <p:blipFill rotWithShape="1">
          <a:blip r:embed="rId8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697" y="5839322"/>
            <a:ext cx="2725223" cy="331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3192366-A0DA-FB45-B07B-A856626AEE79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478" y="6127978"/>
            <a:ext cx="507504" cy="25209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4711301-F39C-844D-B9A9-3A3E291C3FFA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87" y="6120391"/>
            <a:ext cx="507503" cy="252093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60ACF3F0-896F-4616-B469-2806A0215CB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697" y="4286182"/>
            <a:ext cx="2853691" cy="115380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5C08C40-F890-1EF9-65B0-FBBE75185088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24" y="5327034"/>
            <a:ext cx="559807" cy="278074"/>
          </a:xfrm>
          <a:prstGeom prst="rect">
            <a:avLst/>
          </a:prstGeom>
        </p:spPr>
      </p:pic>
      <p:pic>
        <p:nvPicPr>
          <p:cNvPr id="12" name="図 11" descr="カレンダー&#10;&#10;自動的に生成された説明">
            <a:extLst>
              <a:ext uri="{FF2B5EF4-FFF2-40B4-BE49-F238E27FC236}">
                <a16:creationId xmlns:a16="http://schemas.microsoft.com/office/drawing/2014/main" id="{AF1D5805-4202-F4B3-7C9A-DBC9ADD47C6E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3718" y="4369204"/>
            <a:ext cx="2808279" cy="1871838"/>
          </a:xfrm>
          <a:prstGeom prst="rect">
            <a:avLst/>
          </a:prstGeom>
        </p:spPr>
      </p:pic>
      <p:sp>
        <p:nvSpPr>
          <p:cNvPr id="43" name="Google Shape;384;p46">
            <a:extLst>
              <a:ext uri="{FF2B5EF4-FFF2-40B4-BE49-F238E27FC236}">
                <a16:creationId xmlns:a16="http://schemas.microsoft.com/office/drawing/2014/main" id="{371ACC47-5081-51BE-C1F1-4E78C8E0F2AC}"/>
              </a:ext>
            </a:extLst>
          </p:cNvPr>
          <p:cNvSpPr txBox="1"/>
          <p:nvPr/>
        </p:nvSpPr>
        <p:spPr>
          <a:xfrm>
            <a:off x="3633651" y="6293359"/>
            <a:ext cx="269040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8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撮影：藤田二朗</a:t>
            </a:r>
            <a:r>
              <a:rPr lang="en-US" altLang="ja-JP" sz="8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(photopicnic)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8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※202</a:t>
            </a:r>
            <a:r>
              <a:rPr lang="en-US" altLang="ja-JP" sz="8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sz="8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年</a:t>
            </a:r>
            <a:r>
              <a:rPr lang="en-US" altLang="ja-JP" sz="8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4</a:t>
            </a:r>
            <a:r>
              <a:rPr lang="ja-JP" altLang="en-US" sz="8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月まで京都「烏丸御池駅」にて掲示</a:t>
            </a:r>
            <a:r>
              <a:rPr lang="ja-JP" sz="8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。</a:t>
            </a:r>
            <a:endParaRPr sz="8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Meiryo"/>
              <a:buNone/>
            </a:pPr>
            <a:endParaRPr sz="8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9" name="図 8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80B9F96C-9689-B884-2810-D922ED250A43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574" y="5347065"/>
            <a:ext cx="571500" cy="28575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3C1F5B1E-5C55-6055-2F18-1A301BBACD4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80914" y="6137541"/>
            <a:ext cx="554959" cy="275666"/>
          </a:xfrm>
          <a:prstGeom prst="rect">
            <a:avLst/>
          </a:prstGeom>
        </p:spPr>
      </p:pic>
      <p:pic>
        <p:nvPicPr>
          <p:cNvPr id="11" name="図 10" descr="テキスト&#10;&#10;AI 生成コンテンツは誤りを含む可能性があります。">
            <a:extLst>
              <a:ext uri="{FF2B5EF4-FFF2-40B4-BE49-F238E27FC236}">
                <a16:creationId xmlns:a16="http://schemas.microsoft.com/office/drawing/2014/main" id="{0E45B452-1BA6-8BD1-203D-63D6FEA711E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485607" y="4259285"/>
            <a:ext cx="2125609" cy="2164057"/>
          </a:xfrm>
          <a:prstGeom prst="rect">
            <a:avLst/>
          </a:prstGeom>
        </p:spPr>
      </p:pic>
      <p:pic>
        <p:nvPicPr>
          <p:cNvPr id="1026" name="Picture 2" descr="筑後市">
            <a:extLst>
              <a:ext uri="{FF2B5EF4-FFF2-40B4-BE49-F238E27FC236}">
                <a16:creationId xmlns:a16="http://schemas.microsoft.com/office/drawing/2014/main" id="{2E23B1AD-7928-C9EF-238A-3D53AFC76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641" y="6130094"/>
            <a:ext cx="520412" cy="26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京都府子育て環境日本一推進会議">
            <a:extLst>
              <a:ext uri="{FF2B5EF4-FFF2-40B4-BE49-F238E27FC236}">
                <a16:creationId xmlns:a16="http://schemas.microsoft.com/office/drawing/2014/main" id="{02042C57-AFC6-7889-2809-1E8E096377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059" y="5378432"/>
            <a:ext cx="431994" cy="215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011;p53">
            <a:extLst>
              <a:ext uri="{FF2B5EF4-FFF2-40B4-BE49-F238E27FC236}">
                <a16:creationId xmlns:a16="http://schemas.microsoft.com/office/drawing/2014/main" id="{7065A597-D7A8-4E1D-BD2E-52DBCCAEBBC5}"/>
              </a:ext>
            </a:extLst>
          </p:cNvPr>
          <p:cNvSpPr txBox="1"/>
          <p:nvPr/>
        </p:nvSpPr>
        <p:spPr>
          <a:xfrm>
            <a:off x="206075" y="3452737"/>
            <a:ext cx="8731800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ja-JP" sz="1400" b="1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エキサイト株式会社　広告担当</a:t>
            </a:r>
            <a:endParaRPr sz="1400" b="1" i="0" u="none" strike="noStrike" cap="none" dirty="0">
              <a:solidFill>
                <a:srgbClr val="3F3F3F"/>
              </a:solidFill>
              <a:latin typeface="Yu Gothic" panose="020B0400000000000000" pitchFamily="34" charset="-128"/>
              <a:ea typeface="Yu Gothic" panose="020B0400000000000000" pitchFamily="34" charset="-128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ja-JP" sz="1400" b="1" i="0" u="none" strike="noStrike" cap="none" dirty="0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Mail： japan_advertising@excite.jp</a:t>
            </a:r>
            <a:endParaRPr sz="1400" b="0" i="0" u="none" strike="noStrike" cap="none" dirty="0">
              <a:solidFill>
                <a:srgbClr val="3F3F3F"/>
              </a:solidFill>
              <a:latin typeface="Yu Gothic" panose="020B0400000000000000" pitchFamily="34" charset="-128"/>
              <a:ea typeface="Yu Gothic" panose="020B0400000000000000" pitchFamily="34" charset="-128"/>
              <a:sym typeface="Arial"/>
            </a:endParaRPr>
          </a:p>
        </p:txBody>
      </p:sp>
      <p:pic>
        <p:nvPicPr>
          <p:cNvPr id="6" name="Google Shape;1012;p53">
            <a:extLst>
              <a:ext uri="{FF2B5EF4-FFF2-40B4-BE49-F238E27FC236}">
                <a16:creationId xmlns:a16="http://schemas.microsoft.com/office/drawing/2014/main" id="{59E774DB-4B16-4D6C-B5B7-433863654B7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8388" y="2271203"/>
            <a:ext cx="928121" cy="92812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013;p53">
            <a:extLst>
              <a:ext uri="{FF2B5EF4-FFF2-40B4-BE49-F238E27FC236}">
                <a16:creationId xmlns:a16="http://schemas.microsoft.com/office/drawing/2014/main" id="{A427D46B-8FDE-4BA5-8B4D-9F559F7B6F6C}"/>
              </a:ext>
            </a:extLst>
          </p:cNvPr>
          <p:cNvSpPr/>
          <p:nvPr/>
        </p:nvSpPr>
        <p:spPr>
          <a:xfrm>
            <a:off x="3008376" y="1933951"/>
            <a:ext cx="2088472" cy="928121"/>
          </a:xfrm>
          <a:custGeom>
            <a:avLst/>
            <a:gdLst/>
            <a:ahLst/>
            <a:cxnLst/>
            <a:rect l="l" t="t" r="r" b="b"/>
            <a:pathLst>
              <a:path w="2282471" h="850267" extrusionOk="0">
                <a:moveTo>
                  <a:pt x="1154245" y="0"/>
                </a:moveTo>
                <a:cubicBezTo>
                  <a:pt x="1279235" y="0"/>
                  <a:pt x="1386475" y="25175"/>
                  <a:pt x="1432284" y="61054"/>
                </a:cubicBezTo>
                <a:lnTo>
                  <a:pt x="1434033" y="63925"/>
                </a:lnTo>
                <a:lnTo>
                  <a:pt x="1497878" y="52216"/>
                </a:lnTo>
                <a:cubicBezTo>
                  <a:pt x="1525621" y="49592"/>
                  <a:pt x="1556290" y="48885"/>
                  <a:pt x="1589027" y="50225"/>
                </a:cubicBezTo>
                <a:cubicBezTo>
                  <a:pt x="1632678" y="52011"/>
                  <a:pt x="1680007" y="57437"/>
                  <a:pt x="1728984" y="66809"/>
                </a:cubicBezTo>
                <a:cubicBezTo>
                  <a:pt x="1900402" y="99613"/>
                  <a:pt x="2035209" y="169892"/>
                  <a:pt x="2057370" y="233265"/>
                </a:cubicBezTo>
                <a:lnTo>
                  <a:pt x="2059721" y="259568"/>
                </a:lnTo>
                <a:lnTo>
                  <a:pt x="2098175" y="267205"/>
                </a:lnTo>
                <a:cubicBezTo>
                  <a:pt x="2206478" y="296514"/>
                  <a:pt x="2282471" y="365128"/>
                  <a:pt x="2282471" y="445097"/>
                </a:cubicBezTo>
                <a:cubicBezTo>
                  <a:pt x="2282471" y="525067"/>
                  <a:pt x="2206478" y="593680"/>
                  <a:pt x="2098175" y="622989"/>
                </a:cubicBezTo>
                <a:lnTo>
                  <a:pt x="2053853" y="631792"/>
                </a:lnTo>
                <a:lnTo>
                  <a:pt x="2048662" y="654778"/>
                </a:lnTo>
                <a:lnTo>
                  <a:pt x="2048329" y="655078"/>
                </a:lnTo>
                <a:lnTo>
                  <a:pt x="2217421" y="776868"/>
                </a:lnTo>
                <a:lnTo>
                  <a:pt x="1924346" y="737575"/>
                </a:lnTo>
                <a:lnTo>
                  <a:pt x="1886991" y="755107"/>
                </a:lnTo>
                <a:cubicBezTo>
                  <a:pt x="1802896" y="786531"/>
                  <a:pt x="1693226" y="813973"/>
                  <a:pt x="1571861" y="831547"/>
                </a:cubicBezTo>
                <a:cubicBezTo>
                  <a:pt x="1363808" y="861673"/>
                  <a:pt x="1180481" y="854240"/>
                  <a:pt x="1097363" y="817851"/>
                </a:cubicBezTo>
                <a:lnTo>
                  <a:pt x="1078550" y="806076"/>
                </a:lnTo>
                <a:lnTo>
                  <a:pt x="995311" y="828416"/>
                </a:lnTo>
                <a:cubicBezTo>
                  <a:pt x="902926" y="840873"/>
                  <a:pt x="778591" y="837715"/>
                  <a:pt x="644202" y="815990"/>
                </a:cubicBezTo>
                <a:cubicBezTo>
                  <a:pt x="409020" y="777972"/>
                  <a:pt x="220976" y="695692"/>
                  <a:pt x="186462" y="621141"/>
                </a:cubicBezTo>
                <a:lnTo>
                  <a:pt x="182737" y="598182"/>
                </a:lnTo>
                <a:lnTo>
                  <a:pt x="88381" y="557480"/>
                </a:lnTo>
                <a:cubicBezTo>
                  <a:pt x="33775" y="522542"/>
                  <a:pt x="0" y="474276"/>
                  <a:pt x="0" y="420963"/>
                </a:cubicBezTo>
                <a:cubicBezTo>
                  <a:pt x="0" y="340994"/>
                  <a:pt x="75993" y="272380"/>
                  <a:pt x="184296" y="243071"/>
                </a:cubicBezTo>
                <a:lnTo>
                  <a:pt x="217182" y="236540"/>
                </a:lnTo>
                <a:lnTo>
                  <a:pt x="223495" y="217552"/>
                </a:lnTo>
                <a:cubicBezTo>
                  <a:pt x="273669" y="155300"/>
                  <a:pt x="408425" y="90292"/>
                  <a:pt x="574111" y="54795"/>
                </a:cubicBezTo>
                <a:cubicBezTo>
                  <a:pt x="684569" y="31131"/>
                  <a:pt x="787860" y="25062"/>
                  <a:pt x="865566" y="34382"/>
                </a:cubicBezTo>
                <a:lnTo>
                  <a:pt x="907712" y="45574"/>
                </a:lnTo>
                <a:lnTo>
                  <a:pt x="940874" y="29279"/>
                </a:lnTo>
                <a:cubicBezTo>
                  <a:pt x="995480" y="11189"/>
                  <a:pt x="1070918" y="0"/>
                  <a:pt x="1154245" y="0"/>
                </a:cubicBezTo>
                <a:close/>
              </a:path>
            </a:pathLst>
          </a:custGeom>
          <a:noFill/>
          <a:ln w="19050" cap="flat" cmpd="sng">
            <a:solidFill>
              <a:srgbClr val="F89D9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Yu Gothic" panose="020B0400000000000000" pitchFamily="34" charset="-128"/>
              <a:ea typeface="Yu Gothic" panose="020B0400000000000000" pitchFamily="34" charset="-128"/>
              <a:sym typeface="Arial"/>
            </a:endParaRPr>
          </a:p>
        </p:txBody>
      </p:sp>
      <p:sp>
        <p:nvSpPr>
          <p:cNvPr id="8" name="Google Shape;1014;p53">
            <a:extLst>
              <a:ext uri="{FF2B5EF4-FFF2-40B4-BE49-F238E27FC236}">
                <a16:creationId xmlns:a16="http://schemas.microsoft.com/office/drawing/2014/main" id="{F4BDA2D1-6CC1-4E4D-AF1C-BB89A96784BC}"/>
              </a:ext>
            </a:extLst>
          </p:cNvPr>
          <p:cNvSpPr txBox="1"/>
          <p:nvPr/>
        </p:nvSpPr>
        <p:spPr>
          <a:xfrm>
            <a:off x="3421670" y="2145545"/>
            <a:ext cx="126188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400" b="1" i="0" u="none" strike="noStrike" cap="none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広告に関する</a:t>
            </a:r>
            <a:endParaRPr sz="1400" b="1" i="0" u="none" strike="noStrike" cap="none" dirty="0">
              <a:solidFill>
                <a:srgbClr val="3F3F3F"/>
              </a:solidFill>
              <a:latin typeface="Yu Gothic" panose="020B0400000000000000" pitchFamily="34" charset="-128"/>
              <a:ea typeface="Yu Gothic" panose="020B0400000000000000" pitchFamily="34" charset="-128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400" b="1" i="0" u="none" strike="noStrike" cap="none">
                <a:solidFill>
                  <a:srgbClr val="3F3F3F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Arial"/>
              </a:rPr>
              <a:t>お問い合わせ</a:t>
            </a:r>
            <a:endParaRPr sz="1400" b="0" i="0" u="none" strike="noStrike" cap="none" dirty="0">
              <a:solidFill>
                <a:srgbClr val="3F3F3F"/>
              </a:solidFill>
              <a:latin typeface="Yu Gothic" panose="020B0400000000000000" pitchFamily="34" charset="-128"/>
              <a:ea typeface="Yu Gothic" panose="020B0400000000000000" pitchFamily="34" charset="-128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1578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7791</TotalTime>
  <Words>341</Words>
  <Application>Microsoft Macintosh PowerPoint</Application>
  <PresentationFormat>画面に合わせる (4:3)</PresentationFormat>
  <Paragraphs>47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Arimo</vt:lpstr>
      <vt:lpstr>Meiryo</vt:lpstr>
      <vt:lpstr>游ゴシック</vt:lpstr>
      <vt:lpstr>游ゴシック</vt:lpstr>
      <vt:lpstr>Arial</vt:lpstr>
      <vt:lpstr>Calibri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toshiya.hamaji</dc:creator>
  <cp:lastModifiedBy>hideki harada</cp:lastModifiedBy>
  <cp:revision>177</cp:revision>
  <dcterms:created xsi:type="dcterms:W3CDTF">2016-02-15T11:59:41Z</dcterms:created>
  <dcterms:modified xsi:type="dcterms:W3CDTF">2025-08-21T03:12:01Z</dcterms:modified>
</cp:coreProperties>
</file>