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autoCompressPictures="0">
  <p:sldMasterIdLst>
    <p:sldMasterId id="2147483648" r:id="rId1"/>
  </p:sldMasterIdLst>
  <p:notesMasterIdLst>
    <p:notesMasterId r:id="rId18"/>
  </p:notesMasterIdLst>
  <p:sldIdLst>
    <p:sldId id="256" r:id="rId2"/>
    <p:sldId id="257" r:id="rId3"/>
    <p:sldId id="309" r:id="rId4"/>
    <p:sldId id="314" r:id="rId5"/>
    <p:sldId id="272" r:id="rId6"/>
    <p:sldId id="315" r:id="rId7"/>
    <p:sldId id="316" r:id="rId8"/>
    <p:sldId id="317" r:id="rId9"/>
    <p:sldId id="318" r:id="rId10"/>
    <p:sldId id="319" r:id="rId11"/>
    <p:sldId id="320" r:id="rId12"/>
    <p:sldId id="321" r:id="rId13"/>
    <p:sldId id="322" r:id="rId14"/>
    <p:sldId id="323" r:id="rId15"/>
    <p:sldId id="324" r:id="rId16"/>
    <p:sldId id="325" r:id="rId17"/>
  </p:sldIdLst>
  <p:sldSz cx="9144000" cy="6858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26">
          <p15:clr>
            <a:srgbClr val="9AA0A6"/>
          </p15:clr>
        </p15:guide>
        <p15:guide id="2" pos="5534">
          <p15:clr>
            <a:srgbClr val="9AA0A6"/>
          </p15:clr>
        </p15:guide>
        <p15:guide id="3" orient="horz" pos="2183" userDrawn="1">
          <p15:clr>
            <a:srgbClr val="9AA0A6"/>
          </p15:clr>
        </p15:guide>
        <p15:guide id="4" pos="2880">
          <p15:clr>
            <a:srgbClr val="9AA0A6"/>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0" roundtripDataSignature="AMtx7mgbTO496pFVTzYzFEyqnil9iuqOY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1A2F0C5-79EA-44DB-8B3C-392F46CA1DA0}">
  <a:tblStyle styleId="{C1A2F0C5-79EA-44DB-8B3C-392F46CA1DA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6D8E67B2-B5D8-4F0E-BA5D-749BAAE9FA0E}"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0D0C624-50DE-4AA6-9413-F771C2750FC4}" styleName="Table_2">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63" autoAdjust="0"/>
    <p:restoredTop sz="94904" autoAdjust="0"/>
  </p:normalViewPr>
  <p:slideViewPr>
    <p:cSldViewPr snapToGrid="0">
      <p:cViewPr varScale="1">
        <p:scale>
          <a:sx n="111" d="100"/>
          <a:sy n="111" d="100"/>
        </p:scale>
        <p:origin x="1920" y="200"/>
      </p:cViewPr>
      <p:guideLst>
        <p:guide pos="226"/>
        <p:guide pos="5534"/>
        <p:guide orient="horz" pos="2183"/>
        <p:guide pos="2880"/>
      </p:guideLst>
    </p:cSldViewPr>
  </p:slideViewPr>
  <p:outlineViewPr>
    <p:cViewPr>
      <p:scale>
        <a:sx n="33" d="100"/>
        <a:sy n="33" d="100"/>
      </p:scale>
      <p:origin x="0" y="-367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63"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61" Type="http://schemas.openxmlformats.org/officeDocument/2006/relationships/presProps" Target="presProps.xml"/><Relationship Id="rId10" Type="http://schemas.openxmlformats.org/officeDocument/2006/relationships/slide" Target="slides/slide9.xml"/><Relationship Id="rId60"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6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856038" y="0"/>
            <a:ext cx="2949575" cy="4968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920750" y="746125"/>
            <a:ext cx="4965600" cy="3726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0863"/>
            <a:ext cx="2949575" cy="4968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856038" y="9440863"/>
            <a:ext cx="2949575" cy="4968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g5ce4612981_5_4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7" name="Google Shape;37;g5ce4612981_5_4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2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39" name="Google Shape;639;p2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0: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92" name="Google Shape;692;p20: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5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6" name="Google Shape;956;p52: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957" name="Google Shape;957;p52: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11</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32: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86" name="Google Shape;986;p32: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1"/>
        <p:cNvGrpSpPr/>
        <p:nvPr/>
      </p:nvGrpSpPr>
      <p:grpSpPr>
        <a:xfrm>
          <a:off x="0" y="0"/>
          <a:ext cx="0" cy="0"/>
          <a:chOff x="0" y="0"/>
          <a:chExt cx="0" cy="0"/>
        </a:xfrm>
      </p:grpSpPr>
      <p:sp>
        <p:nvSpPr>
          <p:cNvPr id="992" name="Google Shape;992;p33: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993" name="Google Shape;993;p33: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3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1001" name="Google Shape;1001;p3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15591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p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endParaRPr dirty="0"/>
          </a:p>
        </p:txBody>
      </p:sp>
      <p:sp>
        <p:nvSpPr>
          <p:cNvPr id="49" name="Google Shape;49;p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4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 name="Google Shape;69;p41: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100"/>
              <a:buNone/>
            </a:pPr>
            <a:endParaRPr dirty="0"/>
          </a:p>
        </p:txBody>
      </p:sp>
      <p:sp>
        <p:nvSpPr>
          <p:cNvPr id="70" name="Google Shape;70;p41: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2</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46: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46:notes"/>
          <p:cNvSpPr txBox="1">
            <a:spLocks noGrp="1"/>
          </p:cNvSpPr>
          <p:nvPr>
            <p:ph type="body" idx="1"/>
          </p:nvPr>
        </p:nvSpPr>
        <p:spPr>
          <a:xfrm>
            <a:off x="681038" y="4721225"/>
            <a:ext cx="5445000" cy="4472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359" name="Google Shape;359;p46:notes"/>
          <p:cNvSpPr txBox="1">
            <a:spLocks noGrp="1"/>
          </p:cNvSpPr>
          <p:nvPr>
            <p:ph type="sldNum" idx="12"/>
          </p:nvPr>
        </p:nvSpPr>
        <p:spPr>
          <a:xfrm>
            <a:off x="3856038" y="9440863"/>
            <a:ext cx="2949600" cy="4968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ltLang="ja-JP"/>
              <a:t>3</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14: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26" name="Google Shape;426;p14: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a:extLst>
            <a:ext uri="{FF2B5EF4-FFF2-40B4-BE49-F238E27FC236}">
              <a16:creationId xmlns:a16="http://schemas.microsoft.com/office/drawing/2014/main" id="{560C3346-D29F-F94C-0515-38739E6601F1}"/>
            </a:ext>
          </a:extLst>
        </p:cNvPr>
        <p:cNvGrpSpPr/>
        <p:nvPr/>
      </p:nvGrpSpPr>
      <p:grpSpPr>
        <a:xfrm>
          <a:off x="0" y="0"/>
          <a:ext cx="0" cy="0"/>
          <a:chOff x="0" y="0"/>
          <a:chExt cx="0" cy="0"/>
        </a:xfrm>
      </p:grpSpPr>
      <p:sp>
        <p:nvSpPr>
          <p:cNvPr id="460" name="Google Shape;460;p17:notes">
            <a:extLst>
              <a:ext uri="{FF2B5EF4-FFF2-40B4-BE49-F238E27FC236}">
                <a16:creationId xmlns:a16="http://schemas.microsoft.com/office/drawing/2014/main" id="{9839B841-9885-14A0-51E9-ECC65E9E374D}"/>
              </a:ext>
            </a:extLst>
          </p:cNvPr>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a:extLst>
              <a:ext uri="{FF2B5EF4-FFF2-40B4-BE49-F238E27FC236}">
                <a16:creationId xmlns:a16="http://schemas.microsoft.com/office/drawing/2014/main" id="{171C688F-9DB9-E941-1B03-6D1DA1763A3F}"/>
              </a:ext>
            </a:extLst>
          </p:cNvPr>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98396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a:extLst>
            <a:ext uri="{FF2B5EF4-FFF2-40B4-BE49-F238E27FC236}">
              <a16:creationId xmlns:a16="http://schemas.microsoft.com/office/drawing/2014/main" id="{87935B14-A088-9976-B606-AB8BCA51D97B}"/>
            </a:ext>
          </a:extLst>
        </p:cNvPr>
        <p:cNvGrpSpPr/>
        <p:nvPr/>
      </p:nvGrpSpPr>
      <p:grpSpPr>
        <a:xfrm>
          <a:off x="0" y="0"/>
          <a:ext cx="0" cy="0"/>
          <a:chOff x="0" y="0"/>
          <a:chExt cx="0" cy="0"/>
        </a:xfrm>
      </p:grpSpPr>
      <p:sp>
        <p:nvSpPr>
          <p:cNvPr id="460" name="Google Shape;460;p17:notes">
            <a:extLst>
              <a:ext uri="{FF2B5EF4-FFF2-40B4-BE49-F238E27FC236}">
                <a16:creationId xmlns:a16="http://schemas.microsoft.com/office/drawing/2014/main" id="{44C5AAB5-9833-649F-D95A-EB04AD9F744C}"/>
              </a:ext>
            </a:extLst>
          </p:cNvPr>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461" name="Google Shape;461;p17:notes">
            <a:extLst>
              <a:ext uri="{FF2B5EF4-FFF2-40B4-BE49-F238E27FC236}">
                <a16:creationId xmlns:a16="http://schemas.microsoft.com/office/drawing/2014/main" id="{FB9DD4FA-38D6-2468-03A0-B658AB40992E}"/>
              </a:ext>
            </a:extLst>
          </p:cNvPr>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3508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p19: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591" name="Google Shape;591;p19: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21:notes"/>
          <p:cNvSpPr txBox="1">
            <a:spLocks noGrp="1"/>
          </p:cNvSpPr>
          <p:nvPr>
            <p:ph type="body" idx="1"/>
          </p:nvPr>
        </p:nvSpPr>
        <p:spPr>
          <a:xfrm>
            <a:off x="681038" y="4721225"/>
            <a:ext cx="5445125" cy="447198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endParaRPr dirty="0"/>
          </a:p>
        </p:txBody>
      </p:sp>
      <p:sp>
        <p:nvSpPr>
          <p:cNvPr id="622" name="Google Shape;622;p21:notes"/>
          <p:cNvSpPr>
            <a:spLocks noGrp="1" noRot="1" noChangeAspect="1"/>
          </p:cNvSpPr>
          <p:nvPr>
            <p:ph type="sldImg" idx="2"/>
          </p:nvPr>
        </p:nvSpPr>
        <p:spPr>
          <a:xfrm>
            <a:off x="920750" y="746125"/>
            <a:ext cx="4965700" cy="37258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白紙" type="blank">
  <p:cSld name="BLANK">
    <p:spTree>
      <p:nvGrpSpPr>
        <p:cNvPr id="1" name="Shape 15"/>
        <p:cNvGrpSpPr/>
        <p:nvPr/>
      </p:nvGrpSpPr>
      <p:grpSpPr>
        <a:xfrm>
          <a:off x="0" y="0"/>
          <a:ext cx="0" cy="0"/>
          <a:chOff x="0" y="0"/>
          <a:chExt cx="0" cy="0"/>
        </a:xfrm>
      </p:grpSpPr>
      <p:sp>
        <p:nvSpPr>
          <p:cNvPr id="16" name="Google Shape;16;p5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7" name="Google Shape;17;p5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18" name="Google Shape;18;p5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SzPts val="900"/>
              <a:buNone/>
              <a:defRPr/>
            </a:lvl1pPr>
            <a:lvl2pPr marL="0" lvl="1" indent="0" algn="r">
              <a:lnSpc>
                <a:spcPct val="100000"/>
              </a:lnSpc>
              <a:spcBef>
                <a:spcPts val="0"/>
              </a:spcBef>
              <a:spcAft>
                <a:spcPts val="0"/>
              </a:spcAft>
              <a:buSzPts val="900"/>
              <a:buNone/>
              <a:defRPr/>
            </a:lvl2pPr>
            <a:lvl3pPr marL="0" lvl="2" indent="0" algn="r">
              <a:lnSpc>
                <a:spcPct val="100000"/>
              </a:lnSpc>
              <a:spcBef>
                <a:spcPts val="0"/>
              </a:spcBef>
              <a:spcAft>
                <a:spcPts val="0"/>
              </a:spcAft>
              <a:buSzPts val="900"/>
              <a:buNone/>
              <a:defRPr/>
            </a:lvl3pPr>
            <a:lvl4pPr marL="0" lvl="3" indent="0" algn="r">
              <a:lnSpc>
                <a:spcPct val="100000"/>
              </a:lnSpc>
              <a:spcBef>
                <a:spcPts val="0"/>
              </a:spcBef>
              <a:spcAft>
                <a:spcPts val="0"/>
              </a:spcAft>
              <a:buSzPts val="900"/>
              <a:buNone/>
              <a:defRPr/>
            </a:lvl4pPr>
            <a:lvl5pPr marL="0" lvl="4" indent="0" algn="r">
              <a:lnSpc>
                <a:spcPct val="100000"/>
              </a:lnSpc>
              <a:spcBef>
                <a:spcPts val="0"/>
              </a:spcBef>
              <a:spcAft>
                <a:spcPts val="0"/>
              </a:spcAft>
              <a:buSzPts val="900"/>
              <a:buNone/>
              <a:defRPr/>
            </a:lvl5pPr>
            <a:lvl6pPr marL="0" lvl="5" indent="0" algn="r">
              <a:lnSpc>
                <a:spcPct val="100000"/>
              </a:lnSpc>
              <a:spcBef>
                <a:spcPts val="0"/>
              </a:spcBef>
              <a:spcAft>
                <a:spcPts val="0"/>
              </a:spcAft>
              <a:buSzPts val="900"/>
              <a:buNone/>
              <a:defRPr/>
            </a:lvl6pPr>
            <a:lvl7pPr marL="0" lvl="6" indent="0" algn="r">
              <a:lnSpc>
                <a:spcPct val="100000"/>
              </a:lnSpc>
              <a:spcBef>
                <a:spcPts val="0"/>
              </a:spcBef>
              <a:spcAft>
                <a:spcPts val="0"/>
              </a:spcAft>
              <a:buSzPts val="900"/>
              <a:buNone/>
              <a:defRPr/>
            </a:lvl7pPr>
            <a:lvl8pPr marL="0" lvl="7" indent="0" algn="r">
              <a:lnSpc>
                <a:spcPct val="100000"/>
              </a:lnSpc>
              <a:spcBef>
                <a:spcPts val="0"/>
              </a:spcBef>
              <a:spcAft>
                <a:spcPts val="0"/>
              </a:spcAft>
              <a:buSzPts val="900"/>
              <a:buNone/>
              <a:defRPr/>
            </a:lvl8pPr>
            <a:lvl9pPr marL="0" lvl="8" indent="0" algn="r">
              <a:lnSpc>
                <a:spcPct val="100000"/>
              </a:lnSpc>
              <a:spcBef>
                <a:spcPts val="0"/>
              </a:spcBef>
              <a:spcAft>
                <a:spcPts val="0"/>
              </a:spcAft>
              <a:buSzPts val="900"/>
              <a:buNone/>
              <a:defRPr/>
            </a:lvl9pPr>
          </a:lstStyle>
          <a:p>
            <a:pPr marL="0" lvl="0" indent="0" algn="r" rtl="0">
              <a:spcBef>
                <a:spcPts val="0"/>
              </a:spcBef>
              <a:spcAft>
                <a:spcPts val="0"/>
              </a:spcAft>
              <a:buNone/>
            </a:pPr>
            <a:fld id="{00000000-1234-1234-1234-123412341234}" type="slidenum">
              <a:rPr lang="ja-JP"/>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ユーザー設定レイアウト">
  <p:cSld name="ユーザー設定レイアウト">
    <p:spTree>
      <p:nvGrpSpPr>
        <p:cNvPr id="1" name="Shape 19"/>
        <p:cNvGrpSpPr/>
        <p:nvPr/>
      </p:nvGrpSpPr>
      <p:grpSpPr>
        <a:xfrm>
          <a:off x="0" y="0"/>
          <a:ext cx="0" cy="0"/>
          <a:chOff x="0" y="0"/>
          <a:chExt cx="0" cy="0"/>
        </a:xfrm>
      </p:grpSpPr>
      <p:sp>
        <p:nvSpPr>
          <p:cNvPr id="20" name="Google Shape;20;p56"/>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21" name="Google Shape;21;p56"/>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22" name="Google Shape;22;p56"/>
          <p:cNvGrpSpPr/>
          <p:nvPr/>
        </p:nvGrpSpPr>
        <p:grpSpPr>
          <a:xfrm>
            <a:off x="358775" y="6500168"/>
            <a:ext cx="911862" cy="191599"/>
            <a:chOff x="490881" y="763339"/>
            <a:chExt cx="5349690" cy="1354358"/>
          </a:xfrm>
        </p:grpSpPr>
        <p:pic>
          <p:nvPicPr>
            <p:cNvPr id="23" name="Google Shape;23;p56"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24" name="Google Shape;24;p56"/>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25" name="Google Shape;25;p56"/>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26"/>
        <p:cNvGrpSpPr/>
        <p:nvPr/>
      </p:nvGrpSpPr>
      <p:grpSpPr>
        <a:xfrm>
          <a:off x="0" y="0"/>
          <a:ext cx="0" cy="0"/>
          <a:chOff x="0" y="0"/>
          <a:chExt cx="0" cy="0"/>
        </a:xfrm>
      </p:grpSpPr>
      <p:sp>
        <p:nvSpPr>
          <p:cNvPr id="27" name="Google Shape;27;p5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5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750"/>
              </a:spcBef>
              <a:spcAft>
                <a:spcPts val="0"/>
              </a:spcAft>
              <a:buClr>
                <a:schemeClr val="dk1"/>
              </a:buClr>
              <a:buSzPts val="1800"/>
              <a:buChar char="•"/>
              <a:defRPr/>
            </a:lvl1pPr>
            <a:lvl2pPr marL="914400" lvl="1" indent="-342900" algn="l">
              <a:lnSpc>
                <a:spcPct val="90000"/>
              </a:lnSpc>
              <a:spcBef>
                <a:spcPts val="375"/>
              </a:spcBef>
              <a:spcAft>
                <a:spcPts val="0"/>
              </a:spcAft>
              <a:buClr>
                <a:schemeClr val="dk1"/>
              </a:buClr>
              <a:buSzPts val="1800"/>
              <a:buChar char="•"/>
              <a:defRPr/>
            </a:lvl2pPr>
            <a:lvl3pPr marL="1371600" lvl="2" indent="-342900" algn="l">
              <a:lnSpc>
                <a:spcPct val="90000"/>
              </a:lnSpc>
              <a:spcBef>
                <a:spcPts val="375"/>
              </a:spcBef>
              <a:spcAft>
                <a:spcPts val="0"/>
              </a:spcAft>
              <a:buClr>
                <a:schemeClr val="dk1"/>
              </a:buClr>
              <a:buSzPts val="1800"/>
              <a:buChar char="•"/>
              <a:defRPr/>
            </a:lvl3pPr>
            <a:lvl4pPr marL="1828800" lvl="3" indent="-342900" algn="l">
              <a:lnSpc>
                <a:spcPct val="90000"/>
              </a:lnSpc>
              <a:spcBef>
                <a:spcPts val="375"/>
              </a:spcBef>
              <a:spcAft>
                <a:spcPts val="0"/>
              </a:spcAft>
              <a:buClr>
                <a:schemeClr val="dk1"/>
              </a:buClr>
              <a:buSzPts val="1800"/>
              <a:buChar char="•"/>
              <a:defRPr/>
            </a:lvl4pPr>
            <a:lvl5pPr marL="2286000" lvl="4" indent="-342900" algn="l">
              <a:lnSpc>
                <a:spcPct val="90000"/>
              </a:lnSpc>
              <a:spcBef>
                <a:spcPts val="375"/>
              </a:spcBef>
              <a:spcAft>
                <a:spcPts val="0"/>
              </a:spcAft>
              <a:buClr>
                <a:schemeClr val="dk1"/>
              </a:buClr>
              <a:buSzPts val="1800"/>
              <a:buChar char="•"/>
              <a:defRPr/>
            </a:lvl5pPr>
            <a:lvl6pPr marL="2743200" lvl="5" indent="-342900" algn="l">
              <a:lnSpc>
                <a:spcPct val="90000"/>
              </a:lnSpc>
              <a:spcBef>
                <a:spcPts val="375"/>
              </a:spcBef>
              <a:spcAft>
                <a:spcPts val="0"/>
              </a:spcAft>
              <a:buClr>
                <a:schemeClr val="dk1"/>
              </a:buClr>
              <a:buSzPts val="1800"/>
              <a:buChar char="•"/>
              <a:defRPr/>
            </a:lvl6pPr>
            <a:lvl7pPr marL="3200400" lvl="6" indent="-342900" algn="l">
              <a:lnSpc>
                <a:spcPct val="90000"/>
              </a:lnSpc>
              <a:spcBef>
                <a:spcPts val="375"/>
              </a:spcBef>
              <a:spcAft>
                <a:spcPts val="0"/>
              </a:spcAft>
              <a:buClr>
                <a:schemeClr val="dk1"/>
              </a:buClr>
              <a:buSzPts val="1800"/>
              <a:buChar char="•"/>
              <a:defRPr/>
            </a:lvl7pPr>
            <a:lvl8pPr marL="3657600" lvl="7" indent="-342900" algn="l">
              <a:lnSpc>
                <a:spcPct val="90000"/>
              </a:lnSpc>
              <a:spcBef>
                <a:spcPts val="375"/>
              </a:spcBef>
              <a:spcAft>
                <a:spcPts val="0"/>
              </a:spcAft>
              <a:buClr>
                <a:schemeClr val="dk1"/>
              </a:buClr>
              <a:buSzPts val="1800"/>
              <a:buChar char="•"/>
              <a:defRPr/>
            </a:lvl8pPr>
            <a:lvl9pPr marL="4114800" lvl="8" indent="-342900" algn="l">
              <a:lnSpc>
                <a:spcPct val="90000"/>
              </a:lnSpc>
              <a:spcBef>
                <a:spcPts val="375"/>
              </a:spcBef>
              <a:spcAft>
                <a:spcPts val="0"/>
              </a:spcAft>
              <a:buClr>
                <a:schemeClr val="dk1"/>
              </a:buClr>
              <a:buSzPts val="1800"/>
              <a:buChar char="•"/>
              <a:defRPr/>
            </a:lvl9pPr>
          </a:lstStyle>
          <a:p>
            <a:endParaRPr/>
          </a:p>
        </p:txBody>
      </p:sp>
      <p:sp>
        <p:nvSpPr>
          <p:cNvPr id="29" name="Google Shape;29;p57"/>
          <p:cNvSpPr/>
          <p:nvPr/>
        </p:nvSpPr>
        <p:spPr>
          <a:xfrm>
            <a:off x="8522998" y="6486520"/>
            <a:ext cx="262226" cy="262226"/>
          </a:xfrm>
          <a:prstGeom prst="ellipse">
            <a:avLst/>
          </a:prstGeom>
          <a:solidFill>
            <a:schemeClr val="lt1"/>
          </a:solidFill>
          <a:ln w="9525" cap="flat" cmpd="sng">
            <a:solidFill>
              <a:srgbClr val="CCCCCC"/>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Arial"/>
              <a:ea typeface="Arial"/>
              <a:cs typeface="Arial"/>
              <a:sym typeface="Arial"/>
            </a:endParaRPr>
          </a:p>
        </p:txBody>
      </p:sp>
      <p:sp>
        <p:nvSpPr>
          <p:cNvPr id="30" name="Google Shape;30;p57"/>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dirty="0">
              <a:solidFill>
                <a:schemeClr val="dk2"/>
              </a:solidFill>
              <a:latin typeface="Arial"/>
              <a:ea typeface="Arial"/>
              <a:cs typeface="Arial"/>
              <a:sym typeface="Arial"/>
            </a:endParaRPr>
          </a:p>
        </p:txBody>
      </p:sp>
      <p:grpSp>
        <p:nvGrpSpPr>
          <p:cNvPr id="31" name="Google Shape;31;p57"/>
          <p:cNvGrpSpPr/>
          <p:nvPr/>
        </p:nvGrpSpPr>
        <p:grpSpPr>
          <a:xfrm>
            <a:off x="358775" y="6500168"/>
            <a:ext cx="911862" cy="191599"/>
            <a:chOff x="490881" y="763339"/>
            <a:chExt cx="5349690" cy="1354358"/>
          </a:xfrm>
        </p:grpSpPr>
        <p:pic>
          <p:nvPicPr>
            <p:cNvPr id="32" name="Google Shape;32;p57" descr="C:\Users\toshiya.hamaji\Desktop\素材\ウーマンロゴ.gif"/>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94379" y="763339"/>
              <a:ext cx="5346192" cy="1354358"/>
            </a:xfrm>
            <a:prstGeom prst="rect">
              <a:avLst/>
            </a:prstGeom>
            <a:noFill/>
            <a:ln>
              <a:noFill/>
            </a:ln>
          </p:spPr>
        </p:pic>
        <p:sp>
          <p:nvSpPr>
            <p:cNvPr id="33" name="Google Shape;33;p57"/>
            <p:cNvSpPr/>
            <p:nvPr/>
          </p:nvSpPr>
          <p:spPr>
            <a:xfrm>
              <a:off x="490881" y="1478980"/>
              <a:ext cx="138900" cy="159000"/>
            </a:xfrm>
            <a:prstGeom prst="ellipse">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cxnSp>
        <p:nvCxnSpPr>
          <p:cNvPr id="34" name="Google Shape;34;p57"/>
          <p:cNvCxnSpPr/>
          <p:nvPr/>
        </p:nvCxnSpPr>
        <p:spPr>
          <a:xfrm>
            <a:off x="1318004" y="6617633"/>
            <a:ext cx="7204994"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5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36195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4pPr>
            <a:lvl5pPr marL="2286000" marR="0" lvl="4"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5pPr>
            <a:lvl6pPr marL="2743200" marR="0" lvl="5"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3200400" marR="0" lvl="6"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3657600" marR="0" lvl="7"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4114800" marR="0" lvl="8" indent="-314325" algn="l" rtl="0">
              <a:lnSpc>
                <a:spcPct val="90000"/>
              </a:lnSpc>
              <a:spcBef>
                <a:spcPts val="375"/>
              </a:spcBef>
              <a:spcAft>
                <a:spcPts val="0"/>
              </a:spcAft>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
        <p:nvSpPr>
          <p:cNvPr id="12" name="Google Shape;12;p5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3" name="Google Shape;13;p5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9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dirty="0"/>
          </a:p>
        </p:txBody>
      </p:sp>
      <p:sp>
        <p:nvSpPr>
          <p:cNvPr id="14" name="Google Shape;14;p5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image.excite.co.jp/jp/ad/ex/pdf/adpolicy/adpolicy_201908.pdf"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info.excite.co.jp/top/protection/privacy.html"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hyperlink" Target="https://ad.excite.co.jp/regulation/" TargetMode="External"/><Relationship Id="rId4" Type="http://schemas.openxmlformats.org/officeDocument/2006/relationships/hyperlink" Target="https://info.excite.co.jp/top/protection/privacy/cookie.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jpeg"/><Relationship Id="rId18" Type="http://schemas.openxmlformats.org/officeDocument/2006/relationships/image" Target="../media/image21.gif"/><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jpe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tiff"/><Relationship Id="rId4" Type="http://schemas.openxmlformats.org/officeDocument/2006/relationships/image" Target="../media/image7.png"/><Relationship Id="rId9" Type="http://schemas.openxmlformats.org/officeDocument/2006/relationships/image" Target="../media/image12.tiff"/><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4.jpe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pic>
        <p:nvPicPr>
          <p:cNvPr id="8" name="図 7" descr="カレンダー&#10;&#10;AI 生成コンテンツは誤りを含む可能性があります。">
            <a:extLst>
              <a:ext uri="{FF2B5EF4-FFF2-40B4-BE49-F238E27FC236}">
                <a16:creationId xmlns:a16="http://schemas.microsoft.com/office/drawing/2014/main" id="{1207FC79-2BC8-508F-EE6B-A8A68FD4EB48}"/>
              </a:ext>
            </a:extLst>
          </p:cNvPr>
          <p:cNvPicPr>
            <a:picLocks noChangeAspect="1"/>
          </p:cNvPicPr>
          <p:nvPr/>
        </p:nvPicPr>
        <p:blipFill>
          <a:blip r:embed="rId3"/>
          <a:stretch>
            <a:fillRect/>
          </a:stretch>
        </p:blipFill>
        <p:spPr>
          <a:xfrm>
            <a:off x="0" y="0"/>
            <a:ext cx="9498660" cy="7139514"/>
          </a:xfrm>
          <a:prstGeom prst="rect">
            <a:avLst/>
          </a:prstGeom>
        </p:spPr>
      </p:pic>
      <p:sp>
        <p:nvSpPr>
          <p:cNvPr id="40" name="Google Shape;40;g5ce4612981_5_43"/>
          <p:cNvSpPr txBox="1"/>
          <p:nvPr/>
        </p:nvSpPr>
        <p:spPr>
          <a:xfrm>
            <a:off x="3866363" y="6757972"/>
            <a:ext cx="2242922" cy="20005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700"/>
              <a:buFont typeface="Arial"/>
              <a:buNone/>
            </a:pPr>
            <a:r>
              <a:rPr lang="ja-JP" sz="700" b="0" i="0" u="none" strike="noStrike" cap="none" dirty="0">
                <a:solidFill>
                  <a:schemeClr val="tx1"/>
                </a:solidFill>
                <a:latin typeface="+mj-lt"/>
                <a:ea typeface="Arial"/>
                <a:cs typeface="Arial"/>
                <a:sym typeface="Arial"/>
              </a:rPr>
              <a:t> © 202</a:t>
            </a:r>
            <a:r>
              <a:rPr lang="en-US" altLang="ja-JP" sz="700" b="0" i="0" u="none" strike="noStrike" cap="none" dirty="0">
                <a:solidFill>
                  <a:schemeClr val="tx1"/>
                </a:solidFill>
                <a:latin typeface="+mj-lt"/>
                <a:ea typeface="Arial"/>
                <a:cs typeface="Arial"/>
                <a:sym typeface="Arial"/>
              </a:rPr>
              <a:t>5</a:t>
            </a:r>
            <a:r>
              <a:rPr lang="ja-JP" sz="700" b="0" i="0" u="none" strike="noStrike" cap="none" dirty="0">
                <a:solidFill>
                  <a:schemeClr val="tx1"/>
                </a:solidFill>
                <a:latin typeface="+mj-lt"/>
                <a:ea typeface="Arial"/>
                <a:cs typeface="Arial"/>
                <a:sym typeface="Arial"/>
              </a:rPr>
              <a:t> Excite Japan Co.,Ltd. All Rights Reserved. </a:t>
            </a:r>
            <a:endParaRPr sz="1400" b="0" i="0" u="none" strike="noStrike" cap="none" dirty="0">
              <a:solidFill>
                <a:schemeClr val="tx1"/>
              </a:solidFill>
              <a:latin typeface="+mj-lt"/>
              <a:ea typeface="Arial"/>
              <a:cs typeface="Arial"/>
              <a:sym typeface="Arial"/>
            </a:endParaRPr>
          </a:p>
        </p:txBody>
      </p:sp>
      <p:sp>
        <p:nvSpPr>
          <p:cNvPr id="41" name="Google Shape;41;g5ce4612981_5_43"/>
          <p:cNvSpPr txBox="1"/>
          <p:nvPr/>
        </p:nvSpPr>
        <p:spPr>
          <a:xfrm>
            <a:off x="323671" y="4115584"/>
            <a:ext cx="3575255" cy="40011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mo"/>
              <a:buNone/>
            </a:pP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202</a:t>
            </a:r>
            <a:r>
              <a:rPr lang="en-US" altLang="ja-JP" sz="2000" b="1" i="0" u="none" strike="noStrike" cap="none" dirty="0">
                <a:solidFill>
                  <a:srgbClr val="000000"/>
                </a:solidFill>
                <a:latin typeface="Yu Gothic" panose="020B0400000000000000" pitchFamily="34" charset="-128"/>
                <a:ea typeface="Yu Gothic" panose="020B0400000000000000" pitchFamily="34" charset="-128"/>
                <a:sym typeface="Arial"/>
              </a:rPr>
              <a:t>5</a:t>
            </a: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2000" b="1" i="0" u="none" strike="noStrike" cap="none" dirty="0">
                <a:solidFill>
                  <a:srgbClr val="000000"/>
                </a:solidFill>
                <a:latin typeface="Yu Gothic" panose="020B0400000000000000" pitchFamily="34" charset="-128"/>
                <a:ea typeface="Yu Gothic" panose="020B0400000000000000" pitchFamily="34" charset="-128"/>
                <a:sym typeface="Arial"/>
              </a:rPr>
              <a:t>10</a:t>
            </a:r>
            <a:r>
              <a:rPr lang="ja-JP" sz="20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2000" b="1" i="0" u="none" strike="noStrike" cap="none" dirty="0">
                <a:solidFill>
                  <a:srgbClr val="000000"/>
                </a:solidFill>
                <a:latin typeface="Yu Gothic" panose="020B0400000000000000" pitchFamily="34" charset="-128"/>
                <a:ea typeface="Yu Gothic" panose="020B0400000000000000" pitchFamily="34" charset="-128"/>
                <a:sym typeface="Arial"/>
              </a:rPr>
              <a:t>2026.03</a:t>
            </a:r>
            <a:endParaRPr sz="20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42" name="Google Shape;42;g5ce4612981_5_43"/>
          <p:cNvSpPr txBox="1"/>
          <p:nvPr/>
        </p:nvSpPr>
        <p:spPr>
          <a:xfrm>
            <a:off x="331562" y="3604239"/>
            <a:ext cx="3520905" cy="5232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ja-JP" sz="2800" b="1" i="0" u="none" strike="noStrike" cap="none" dirty="0">
                <a:solidFill>
                  <a:schemeClr val="dk1"/>
                </a:solidFill>
                <a:latin typeface="Yu Gothic" panose="020B0400000000000000" pitchFamily="34" charset="-128"/>
                <a:ea typeface="Yu Gothic" panose="020B0400000000000000" pitchFamily="34" charset="-128"/>
                <a:cs typeface="Arimo"/>
                <a:sym typeface="Arimo"/>
              </a:rPr>
              <a:t>AD Program</a:t>
            </a:r>
            <a:r>
              <a:rPr lang="ja-JP" sz="2800" b="1" i="0" u="none" strike="noStrike" cap="none" dirty="0">
                <a:solidFill>
                  <a:srgbClr val="000000"/>
                </a:solidFill>
                <a:latin typeface="Yu Gothic" panose="020B0400000000000000" pitchFamily="34" charset="-128"/>
                <a:ea typeface="Yu Gothic" panose="020B0400000000000000" pitchFamily="34" charset="-128"/>
                <a:cs typeface="Arimo"/>
                <a:sym typeface="Arimo"/>
              </a:rPr>
              <a:t> Guide</a:t>
            </a:r>
            <a:endParaRPr sz="2800" b="1" i="0" u="none" strike="noStrike" cap="none" dirty="0">
              <a:solidFill>
                <a:srgbClr val="000000"/>
              </a:solidFill>
              <a:latin typeface="Yu Gothic" panose="020B0400000000000000" pitchFamily="34" charset="-128"/>
              <a:ea typeface="Yu Gothic" panose="020B0400000000000000" pitchFamily="34" charset="-128"/>
              <a:cs typeface="Arimo"/>
              <a:sym typeface="Arimo"/>
            </a:endParaRPr>
          </a:p>
        </p:txBody>
      </p:sp>
      <p:sp>
        <p:nvSpPr>
          <p:cNvPr id="43" name="Google Shape;43;g5ce4612981_5_43"/>
          <p:cNvSpPr txBox="1"/>
          <p:nvPr/>
        </p:nvSpPr>
        <p:spPr>
          <a:xfrm>
            <a:off x="2461570" y="4001603"/>
            <a:ext cx="2185649"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mo"/>
              <a:buNone/>
            </a:pP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(202</a:t>
            </a:r>
            <a:r>
              <a:rPr lang="en-US" altLang="ja-JP" sz="1400" b="1" i="0" u="none" strike="noStrike" cap="none" dirty="0">
                <a:solidFill>
                  <a:srgbClr val="000000"/>
                </a:solidFill>
                <a:latin typeface="Yu Gothic" panose="020B0400000000000000" pitchFamily="34" charset="-128"/>
                <a:ea typeface="Yu Gothic" panose="020B0400000000000000" pitchFamily="34" charset="-128"/>
                <a:sym typeface="Arial"/>
              </a:rPr>
              <a:t>5</a:t>
            </a: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a:t>
            </a:r>
            <a:r>
              <a:rPr lang="en-US" altLang="ja-JP" sz="1400" b="1" i="0" u="none" strike="noStrike" cap="none" dirty="0">
                <a:solidFill>
                  <a:srgbClr val="000000"/>
                </a:solidFill>
                <a:latin typeface="Yu Gothic" panose="020B0400000000000000" pitchFamily="34" charset="-128"/>
                <a:ea typeface="Yu Gothic" panose="020B0400000000000000" pitchFamily="34" charset="-128"/>
                <a:sym typeface="Arial"/>
              </a:rPr>
              <a:t>08</a:t>
            </a:r>
            <a:r>
              <a:rPr lang="en-US" altLang="ja-JP" b="1" dirty="0">
                <a:latin typeface="Yu Gothic" panose="020B0400000000000000" pitchFamily="34" charset="-128"/>
                <a:ea typeface="Yu Gothic" panose="020B0400000000000000" pitchFamily="34" charset="-128"/>
              </a:rPr>
              <a:t> </a:t>
            </a:r>
            <a:r>
              <a:rPr lang="ja-JP" sz="1400" b="1" i="0" u="none" strike="noStrike" cap="none" dirty="0">
                <a:solidFill>
                  <a:srgbClr val="000000"/>
                </a:solidFill>
                <a:latin typeface="Yu Gothic" panose="020B0400000000000000" pitchFamily="34" charset="-128"/>
                <a:ea typeface="Yu Gothic" panose="020B0400000000000000" pitchFamily="34" charset="-128"/>
                <a:sym typeface="Arial"/>
              </a:rPr>
              <a:t>発行)</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pic>
        <p:nvPicPr>
          <p:cNvPr id="10" name="図 9" descr="テキスト&#10;&#10;AI 生成コンテンツは誤りを含む可能性があります。">
            <a:extLst>
              <a:ext uri="{FF2B5EF4-FFF2-40B4-BE49-F238E27FC236}">
                <a16:creationId xmlns:a16="http://schemas.microsoft.com/office/drawing/2014/main" id="{9DE64DDE-078E-EC5E-0E89-3A2F551415D3}"/>
              </a:ext>
            </a:extLst>
          </p:cNvPr>
          <p:cNvPicPr>
            <a:picLocks noChangeAspect="1"/>
          </p:cNvPicPr>
          <p:nvPr/>
        </p:nvPicPr>
        <p:blipFill>
          <a:blip r:embed="rId4"/>
          <a:stretch>
            <a:fillRect/>
          </a:stretch>
        </p:blipFill>
        <p:spPr>
          <a:xfrm>
            <a:off x="365036" y="2704301"/>
            <a:ext cx="4193068" cy="86545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graphicFrame>
        <p:nvGraphicFramePr>
          <p:cNvPr id="642" name="Google Shape;642;p22"/>
          <p:cNvGraphicFramePr/>
          <p:nvPr/>
        </p:nvGraphicFramePr>
        <p:xfrm>
          <a:off x="358775" y="1119024"/>
          <a:ext cx="8426475" cy="2426800"/>
        </p:xfrm>
        <a:graphic>
          <a:graphicData uri="http://schemas.openxmlformats.org/drawingml/2006/table">
            <a:tbl>
              <a:tblPr>
                <a:noFill/>
                <a:tableStyleId>{C1A2F0C5-79EA-44DB-8B3C-392F46CA1DA0}</a:tableStyleId>
              </a:tblPr>
              <a:tblGrid>
                <a:gridCol w="1147075">
                  <a:extLst>
                    <a:ext uri="{9D8B030D-6E8A-4147-A177-3AD203B41FA5}">
                      <a16:colId xmlns:a16="http://schemas.microsoft.com/office/drawing/2014/main" val="20000"/>
                    </a:ext>
                  </a:extLst>
                </a:gridCol>
                <a:gridCol w="802350">
                  <a:extLst>
                    <a:ext uri="{9D8B030D-6E8A-4147-A177-3AD203B41FA5}">
                      <a16:colId xmlns:a16="http://schemas.microsoft.com/office/drawing/2014/main" val="20001"/>
                    </a:ext>
                  </a:extLst>
                </a:gridCol>
                <a:gridCol w="2445175">
                  <a:extLst>
                    <a:ext uri="{9D8B030D-6E8A-4147-A177-3AD203B41FA5}">
                      <a16:colId xmlns:a16="http://schemas.microsoft.com/office/drawing/2014/main" val="20002"/>
                    </a:ext>
                  </a:extLst>
                </a:gridCol>
                <a:gridCol w="1692275">
                  <a:extLst>
                    <a:ext uri="{9D8B030D-6E8A-4147-A177-3AD203B41FA5}">
                      <a16:colId xmlns:a16="http://schemas.microsoft.com/office/drawing/2014/main" val="20003"/>
                    </a:ext>
                  </a:extLst>
                </a:gridCol>
                <a:gridCol w="1515075">
                  <a:extLst>
                    <a:ext uri="{9D8B030D-6E8A-4147-A177-3AD203B41FA5}">
                      <a16:colId xmlns:a16="http://schemas.microsoft.com/office/drawing/2014/main" val="20004"/>
                    </a:ext>
                  </a:extLst>
                </a:gridCol>
                <a:gridCol w="824525">
                  <a:extLst>
                    <a:ext uri="{9D8B030D-6E8A-4147-A177-3AD203B41FA5}">
                      <a16:colId xmlns:a16="http://schemas.microsoft.com/office/drawing/2014/main" val="20005"/>
                    </a:ext>
                  </a:extLst>
                </a:gridCol>
              </a:tblGrid>
              <a:tr h="380875">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sz="1050" b="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2045925">
                <a:tc>
                  <a:txBody>
                    <a:bodyPr/>
                    <a:lstStyle/>
                    <a:p>
                      <a:pPr marL="0" marR="0" lvl="0" indent="0" algn="ctr" rtl="0">
                        <a:spcBef>
                          <a:spcPts val="0"/>
                        </a:spcBef>
                        <a:spcAft>
                          <a:spcPts val="0"/>
                        </a:spcAft>
                        <a:buClr>
                          <a:schemeClr val="dk1"/>
                        </a:buClr>
                        <a:buSzPts val="1350"/>
                        <a:buFont typeface="Arial"/>
                        <a:buNone/>
                      </a:pPr>
                      <a:endParaRPr sz="1350"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アプリ</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フィード内</a:t>
                      </a:r>
                      <a:endParaRPr dirty="0">
                        <a:solidFill>
                          <a:srgbClr val="3F3F3F"/>
                        </a:solidFill>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Clr>
                          <a:schemeClr val="dk1"/>
                        </a:buClr>
                        <a:buSzPts val="800"/>
                        <a:buFont typeface="Arial"/>
                        <a:buNone/>
                      </a:pP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・国内MAU</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9</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2</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00万人と高いアクティブユーザー数</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・年齢層が10代から60代まで幅広く、</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FacebookやTwitterでリーチできない層へ</a:t>
                      </a:r>
                      <a:endParaRPr sz="8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リーチが可能</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・男女比   47% ： 53%</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 </a:t>
                      </a:r>
                      <a:r>
                        <a:rPr lang="ja-JP" sz="800" dirty="0">
                          <a:solidFill>
                            <a:srgbClr val="3F3F3F"/>
                          </a:solidFill>
                          <a:latin typeface="Yu Gothic" panose="020B0400000000000000" pitchFamily="34" charset="-128"/>
                          <a:ea typeface="Yu Gothic" panose="020B0400000000000000" pitchFamily="34" charset="-128"/>
                          <a:cs typeface="Arial"/>
                          <a:sym typeface="Arial"/>
                        </a:rPr>
                        <a:t>・LINE NEWS、LINEアプリのタイムライン</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　LINEマンガ、LINE BLOG、LINEポイント</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　LINEショッピング、Smart Channel</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dirty="0">
                          <a:solidFill>
                            <a:srgbClr val="3F3F3F"/>
                          </a:solidFill>
                          <a:latin typeface="Yu Gothic" panose="020B0400000000000000" pitchFamily="34" charset="-128"/>
                          <a:ea typeface="Yu Gothic" panose="020B0400000000000000" pitchFamily="34" charset="-128"/>
                          <a:cs typeface="Arial"/>
                          <a:sym typeface="Arial"/>
                        </a:rPr>
                        <a:t>（掲載面の指定不可）</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a:t>
                      </a:r>
                      <a:r>
                        <a:rPr lang="ja-JP" sz="800">
                          <a:solidFill>
                            <a:srgbClr val="3F3F3F"/>
                          </a:solidFill>
                          <a:latin typeface="Yu Gothic" panose="020B0400000000000000" pitchFamily="34" charset="-128"/>
                          <a:ea typeface="Yu Gothic" panose="020B0400000000000000" pitchFamily="34" charset="-128"/>
                          <a:cs typeface="Arial"/>
                          <a:sym typeface="Arial"/>
                        </a:rPr>
                        <a:t>・性別</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・年齢（-14/15-19/20-24/25-29</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30-34/35-39/40-44/45-49</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50以上）</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・OS</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・興味関心</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・エリア（市区町村）</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・携帯キャリア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a:solidFill>
                            <a:srgbClr val="3F3F3F"/>
                          </a:solidFill>
                          <a:latin typeface="Yu Gothic" panose="020B0400000000000000" pitchFamily="34" charset="-128"/>
                          <a:ea typeface="Yu Gothic" panose="020B0400000000000000" pitchFamily="34" charset="-128"/>
                          <a:cs typeface="Arial"/>
                          <a:sym typeface="Arial"/>
                        </a:rPr>
                        <a:t> ・テレビ視聴頻度（高/中/小）</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・クリック課金</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・最低出稿金額</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u="none" strike="noStrike" cap="none">
                          <a:solidFill>
                            <a:srgbClr val="3F3F3F"/>
                          </a:solidFill>
                          <a:latin typeface="Yu Gothic" panose="020B0400000000000000" pitchFamily="34" charset="-128"/>
                          <a:ea typeface="Yu Gothic" panose="020B0400000000000000" pitchFamily="34" charset="-128"/>
                          <a:cs typeface="Arial"/>
                          <a:sym typeface="Arial"/>
                        </a:rPr>
                        <a:t> 　300,000円～</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@20円～</a:t>
                      </a:r>
                      <a:r>
                        <a:rPr lang="ja-JP" sz="800" dirty="0">
                          <a:solidFill>
                            <a:srgbClr val="3F3F3F"/>
                          </a:solidFill>
                          <a:latin typeface="Yu Gothic" panose="020B0400000000000000" pitchFamily="34" charset="-128"/>
                          <a:ea typeface="Yu Gothic" panose="020B0400000000000000" pitchFamily="34" charset="-128"/>
                        </a:rPr>
                        <a:t>45</a:t>
                      </a: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円</a:t>
                      </a:r>
                      <a:endParaRPr sz="800"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u="none" strike="noStrike" cap="none" dirty="0">
                          <a:solidFill>
                            <a:srgbClr val="3F3F3F"/>
                          </a:solidFill>
                          <a:latin typeface="Yu Gothic" panose="020B0400000000000000" pitchFamily="34" charset="-128"/>
                          <a:ea typeface="Yu Gothic" panose="020B0400000000000000" pitchFamily="34" charset="-128"/>
                          <a:cs typeface="Arial"/>
                          <a:sym typeface="Arial"/>
                        </a:rPr>
                        <a:t>程度（ネット）</a:t>
                      </a:r>
                      <a:endParaRPr sz="800"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43" name="Google Shape;643;p22" descr="ãLINEãã®ç»åæ¤ç´¢çµæ"/>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56154" y="2030449"/>
            <a:ext cx="778599" cy="778599"/>
          </a:xfrm>
          <a:prstGeom prst="rect">
            <a:avLst/>
          </a:prstGeom>
          <a:noFill/>
          <a:ln>
            <a:noFill/>
          </a:ln>
        </p:spPr>
      </p:pic>
      <p:sp>
        <p:nvSpPr>
          <p:cNvPr id="645" name="Google Shape;645;p22"/>
          <p:cNvSpPr/>
          <p:nvPr/>
        </p:nvSpPr>
        <p:spPr>
          <a:xfrm>
            <a:off x="310302" y="3806511"/>
            <a:ext cx="7585689" cy="215401"/>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Yu Gothic" panose="020B0400000000000000" pitchFamily="34" charset="-128"/>
              <a:ea typeface="Yu Gothic" panose="020B0400000000000000" pitchFamily="34" charset="-128"/>
            </a:endParaRPr>
          </a:p>
        </p:txBody>
      </p:sp>
      <p:sp>
        <p:nvSpPr>
          <p:cNvPr id="646" name="Google Shape;646;p2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メディアブースト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47" name="Google Shape;647;p22"/>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48" name="Google Shape;648;p22"/>
          <p:cNvGrpSpPr/>
          <p:nvPr/>
        </p:nvGrpSpPr>
        <p:grpSpPr>
          <a:xfrm>
            <a:off x="6879948" y="-11189"/>
            <a:ext cx="1905276" cy="340065"/>
            <a:chOff x="6879948" y="-11189"/>
            <a:chExt cx="1905276" cy="340065"/>
          </a:xfrm>
        </p:grpSpPr>
        <p:sp>
          <p:nvSpPr>
            <p:cNvPr id="649" name="Google Shape;649;p22"/>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50" name="Google Shape;650;p22"/>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51" name="Google Shape;651;p22"/>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52" name="Google Shape;652;p22"/>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99C61CC9-000A-7989-2D6B-A2C43CD508C9}"/>
              </a:ext>
            </a:extLst>
          </p:cNvPr>
          <p:cNvGrpSpPr/>
          <p:nvPr/>
        </p:nvGrpSpPr>
        <p:grpSpPr>
          <a:xfrm>
            <a:off x="3160519" y="5409075"/>
            <a:ext cx="1178400" cy="952800"/>
            <a:chOff x="2998334" y="4413076"/>
            <a:chExt cx="1178400" cy="952800"/>
          </a:xfrm>
        </p:grpSpPr>
        <p:sp>
          <p:nvSpPr>
            <p:cNvPr id="694" name="Google Shape;694;p20"/>
            <p:cNvSpPr/>
            <p:nvPr/>
          </p:nvSpPr>
          <p:spPr>
            <a:xfrm>
              <a:off x="2998334"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697" name="Google Shape;697;p20"/>
            <p:cNvSpPr txBox="1"/>
            <p:nvPr/>
          </p:nvSpPr>
          <p:spPr>
            <a:xfrm>
              <a:off x="3060309"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699" name="Google Shape;699;p20"/>
          <p:cNvSpPr/>
          <p:nvPr/>
        </p:nvSpPr>
        <p:spPr>
          <a:xfrm>
            <a:off x="1399739" y="1134659"/>
            <a:ext cx="2016000" cy="202817"/>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altLang="en-US" sz="1050" b="1" i="0" u="none" strike="noStrike" cap="none">
                <a:solidFill>
                  <a:schemeClr val="lt1"/>
                </a:solidFill>
                <a:latin typeface="Yu Gothic" panose="020B0400000000000000" pitchFamily="34" charset="-128"/>
                <a:ea typeface="Yu Gothic" panose="020B0400000000000000" pitchFamily="34" charset="-128"/>
                <a:cs typeface="Kosugi Maru"/>
                <a:sym typeface="Kosugi Maru"/>
              </a:rPr>
              <a:t>二次利用</a:t>
            </a:r>
            <a:endParaRPr lang="ja-JP" altLang="en-US"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sp>
        <p:nvSpPr>
          <p:cNvPr id="706" name="Google Shape;706;p20"/>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その他オプション</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07" name="Google Shape;707;p20"/>
          <p:cNvCxnSpPr/>
          <p:nvPr/>
        </p:nvCxnSpPr>
        <p:spPr>
          <a:xfrm>
            <a:off x="2595752" y="434659"/>
            <a:ext cx="6189473" cy="0"/>
          </a:xfrm>
          <a:prstGeom prst="straightConnector1">
            <a:avLst/>
          </a:prstGeom>
          <a:noFill/>
          <a:ln w="9525" cap="rnd" cmpd="sng">
            <a:solidFill>
              <a:srgbClr val="CCCCCC"/>
            </a:solidFill>
            <a:prstDash val="solid"/>
            <a:miter lim="800000"/>
            <a:headEnd type="none" w="sm" len="sm"/>
            <a:tailEnd type="none" w="sm" len="sm"/>
          </a:ln>
        </p:spPr>
      </p:cxnSp>
      <p:cxnSp>
        <p:nvCxnSpPr>
          <p:cNvPr id="708" name="Google Shape;708;p20"/>
          <p:cNvCxnSpPr/>
          <p:nvPr/>
        </p:nvCxnSpPr>
        <p:spPr>
          <a:xfrm>
            <a:off x="4574793" y="1209873"/>
            <a:ext cx="0" cy="4792894"/>
          </a:xfrm>
          <a:prstGeom prst="straightConnector1">
            <a:avLst/>
          </a:prstGeom>
          <a:noFill/>
          <a:ln w="12700" cap="flat" cmpd="sng">
            <a:solidFill>
              <a:srgbClr val="F89D8F"/>
            </a:solidFill>
            <a:prstDash val="dot"/>
            <a:miter lim="800000"/>
            <a:headEnd type="none" w="sm" len="sm"/>
            <a:tailEnd type="none" w="sm" len="sm"/>
          </a:ln>
        </p:spPr>
      </p:cxnSp>
      <p:grpSp>
        <p:nvGrpSpPr>
          <p:cNvPr id="714" name="Google Shape;714;p20"/>
          <p:cNvGrpSpPr/>
          <p:nvPr/>
        </p:nvGrpSpPr>
        <p:grpSpPr>
          <a:xfrm>
            <a:off x="6879948" y="-11189"/>
            <a:ext cx="1905276" cy="340065"/>
            <a:chOff x="6879948" y="-11189"/>
            <a:chExt cx="1905276" cy="340065"/>
          </a:xfrm>
        </p:grpSpPr>
        <p:sp>
          <p:nvSpPr>
            <p:cNvPr id="715" name="Google Shape;715;p20"/>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716" name="Google Shape;716;p20"/>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717" name="Google Shape;717;p20"/>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718" name="Google Shape;718;p20"/>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26" name="Google Shape;696;p20">
            <a:extLst>
              <a:ext uri="{FF2B5EF4-FFF2-40B4-BE49-F238E27FC236}">
                <a16:creationId xmlns:a16="http://schemas.microsoft.com/office/drawing/2014/main" id="{25EE221E-B796-0AFD-310F-1783822DC602}"/>
              </a:ext>
            </a:extLst>
          </p:cNvPr>
          <p:cNvSpPr/>
          <p:nvPr/>
        </p:nvSpPr>
        <p:spPr>
          <a:xfrm>
            <a:off x="4927919" y="1618539"/>
            <a:ext cx="4061975" cy="549341"/>
          </a:xfrm>
          <a:prstGeom prst="rect">
            <a:avLst/>
          </a:prstGeom>
          <a:noFill/>
          <a:ln>
            <a:noFill/>
          </a:ln>
        </p:spPr>
        <p:txBody>
          <a:bodyPr spcFirstLastPara="1" wrap="square" lIns="91425" tIns="45700" rIns="91425" bIns="45700" anchor="t" anchorCtr="0">
            <a:spAutoFit/>
          </a:bodyPr>
          <a:lstStyle/>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記事下に、アンケート項目(最大10問)＋フリーコメント欄(最大255文字)</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を設定することができます。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10000"/>
              </a:lnSpc>
              <a:spcBef>
                <a:spcPts val="0"/>
              </a:spcBef>
              <a:spcAft>
                <a:spcPts val="0"/>
              </a:spcAft>
              <a:buClr>
                <a:srgbClr val="000000"/>
              </a:buClr>
              <a:buSzPts val="900"/>
              <a:buFont typeface="Arial"/>
              <a:buNone/>
            </a:pPr>
            <a:r>
              <a:rPr lang="ja-JP" sz="900" b="0" i="0" u="none" strike="noStrike" cap="none" dirty="0">
                <a:solidFill>
                  <a:srgbClr val="3F3F3F"/>
                </a:solidFill>
                <a:latin typeface="Yu Gothic" panose="020B0400000000000000" pitchFamily="34" charset="-128"/>
                <a:ea typeface="Yu Gothic" panose="020B0400000000000000" pitchFamily="34" charset="-128"/>
                <a:sym typeface="Arial"/>
              </a:rPr>
              <a:t>レポートではユーザーの態度変容をみることができます。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 name="グループ化 3">
            <a:extLst>
              <a:ext uri="{FF2B5EF4-FFF2-40B4-BE49-F238E27FC236}">
                <a16:creationId xmlns:a16="http://schemas.microsoft.com/office/drawing/2014/main" id="{DC4B9704-219A-F47C-2BE2-D659CAAE8FCD}"/>
              </a:ext>
            </a:extLst>
          </p:cNvPr>
          <p:cNvGrpSpPr/>
          <p:nvPr/>
        </p:nvGrpSpPr>
        <p:grpSpPr>
          <a:xfrm>
            <a:off x="7429413" y="5409075"/>
            <a:ext cx="1178400" cy="952800"/>
            <a:chOff x="7499202" y="4413076"/>
            <a:chExt cx="1178400" cy="952800"/>
          </a:xfrm>
        </p:grpSpPr>
        <p:sp>
          <p:nvSpPr>
            <p:cNvPr id="711" name="Google Shape;711;p20"/>
            <p:cNvSpPr/>
            <p:nvPr/>
          </p:nvSpPr>
          <p:spPr>
            <a:xfrm>
              <a:off x="7499202" y="4413076"/>
              <a:ext cx="1178400" cy="952800"/>
            </a:xfrm>
            <a:prstGeom prst="ellipse">
              <a:avLst/>
            </a:prstGeom>
            <a:solidFill>
              <a:srgbClr val="F89D8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27" name="Google Shape;697;p20">
              <a:extLst>
                <a:ext uri="{FF2B5EF4-FFF2-40B4-BE49-F238E27FC236}">
                  <a16:creationId xmlns:a16="http://schemas.microsoft.com/office/drawing/2014/main" id="{5D9A99BB-9104-A0C7-A898-631D243B49BB}"/>
                </a:ext>
              </a:extLst>
            </p:cNvPr>
            <p:cNvSpPr txBox="1"/>
            <p:nvPr/>
          </p:nvSpPr>
          <p:spPr>
            <a:xfrm>
              <a:off x="7571288" y="4689376"/>
              <a:ext cx="105445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200,000円</a:t>
              </a:r>
              <a:endParaRPr sz="10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dirty="0">
                  <a:solidFill>
                    <a:schemeClr val="lt1"/>
                  </a:solidFill>
                  <a:latin typeface="Yu Gothic" panose="020B0400000000000000" pitchFamily="34" charset="-128"/>
                  <a:ea typeface="Yu Gothic" panose="020B0400000000000000" pitchFamily="34" charset="-128"/>
                  <a:sym typeface="Arial"/>
                </a:rPr>
                <a:t>(ネット)</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pSp>
      <p:sp>
        <p:nvSpPr>
          <p:cNvPr id="29" name="Google Shape;699;p20">
            <a:extLst>
              <a:ext uri="{FF2B5EF4-FFF2-40B4-BE49-F238E27FC236}">
                <a16:creationId xmlns:a16="http://schemas.microsoft.com/office/drawing/2014/main" id="{667B0EA5-D7C1-9378-B695-2DB59DD4EA4A}"/>
              </a:ext>
            </a:extLst>
          </p:cNvPr>
          <p:cNvSpPr/>
          <p:nvPr/>
        </p:nvSpPr>
        <p:spPr>
          <a:xfrm>
            <a:off x="5871948" y="1134659"/>
            <a:ext cx="2016000" cy="216000"/>
          </a:xfrm>
          <a:prstGeom prst="roundRect">
            <a:avLst>
              <a:gd name="adj" fmla="val 0"/>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1050" b="1" i="0" u="none" strike="noStrike" cap="none" dirty="0">
                <a:solidFill>
                  <a:schemeClr val="lt1"/>
                </a:solidFill>
                <a:latin typeface="Yu Gothic" panose="020B0400000000000000" pitchFamily="34" charset="-128"/>
                <a:ea typeface="Yu Gothic" panose="020B0400000000000000" pitchFamily="34" charset="-128"/>
                <a:sym typeface="Arial"/>
              </a:rPr>
              <a:t>記事下アンケート</a:t>
            </a:r>
            <a:endParaRPr sz="1050" b="1" i="0" u="none" strike="noStrike" cap="none" dirty="0">
              <a:solidFill>
                <a:schemeClr val="lt1"/>
              </a:solidFill>
              <a:latin typeface="Yu Gothic" panose="020B0400000000000000" pitchFamily="34" charset="-128"/>
              <a:ea typeface="Yu Gothic" panose="020B0400000000000000" pitchFamily="34" charset="-128"/>
              <a:cs typeface="Kosugi Maru"/>
              <a:sym typeface="Kosugi Maru"/>
            </a:endParaRPr>
          </a:p>
        </p:txBody>
      </p:sp>
      <p:pic>
        <p:nvPicPr>
          <p:cNvPr id="30" name="Google Shape;701;p20">
            <a:extLst>
              <a:ext uri="{FF2B5EF4-FFF2-40B4-BE49-F238E27FC236}">
                <a16:creationId xmlns:a16="http://schemas.microsoft.com/office/drawing/2014/main" id="{2F9E1CC5-453E-58CE-32BD-FB58BDD7078D}"/>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046542" y="2347423"/>
            <a:ext cx="2162223" cy="3061652"/>
          </a:xfrm>
          <a:prstGeom prst="rect">
            <a:avLst/>
          </a:prstGeom>
          <a:noFill/>
          <a:ln w="9525" cap="flat" cmpd="sng">
            <a:solidFill>
              <a:srgbClr val="D0CECE"/>
            </a:solidFill>
            <a:prstDash val="solid"/>
            <a:round/>
            <a:headEnd type="none" w="sm" len="sm"/>
            <a:tailEnd type="none" w="sm" len="sm"/>
          </a:ln>
        </p:spPr>
      </p:pic>
      <p:grpSp>
        <p:nvGrpSpPr>
          <p:cNvPr id="5" name="グループ化 4">
            <a:extLst>
              <a:ext uri="{FF2B5EF4-FFF2-40B4-BE49-F238E27FC236}">
                <a16:creationId xmlns:a16="http://schemas.microsoft.com/office/drawing/2014/main" id="{3606FA7C-B42E-74B4-3421-BDB68D42551C}"/>
              </a:ext>
            </a:extLst>
          </p:cNvPr>
          <p:cNvGrpSpPr/>
          <p:nvPr/>
        </p:nvGrpSpPr>
        <p:grpSpPr>
          <a:xfrm>
            <a:off x="7109597" y="3741982"/>
            <a:ext cx="1818032" cy="911498"/>
            <a:chOff x="7145768" y="2930712"/>
            <a:chExt cx="1818032" cy="911498"/>
          </a:xfrm>
        </p:grpSpPr>
        <p:sp>
          <p:nvSpPr>
            <p:cNvPr id="28" name="Google Shape;698;p20">
              <a:extLst>
                <a:ext uri="{FF2B5EF4-FFF2-40B4-BE49-F238E27FC236}">
                  <a16:creationId xmlns:a16="http://schemas.microsoft.com/office/drawing/2014/main" id="{0A49011B-1D8F-27C1-977B-DD121182ECE8}"/>
                </a:ext>
              </a:extLst>
            </p:cNvPr>
            <p:cNvSpPr txBox="1"/>
            <p:nvPr/>
          </p:nvSpPr>
          <p:spPr>
            <a:xfrm>
              <a:off x="7287100" y="3626810"/>
              <a:ext cx="1676700" cy="215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1" i="0" u="none" strike="noStrike" cap="none" dirty="0">
                  <a:solidFill>
                    <a:srgbClr val="595959"/>
                  </a:solidFill>
                  <a:latin typeface="Yu Gothic" panose="020B0400000000000000" pitchFamily="34" charset="-128"/>
                  <a:ea typeface="Yu Gothic" panose="020B0400000000000000" pitchFamily="34" charset="-128"/>
                  <a:sym typeface="Arial"/>
                </a:rPr>
                <a:t>※回答率は0.3〜1%(実績)</a:t>
              </a:r>
              <a:endParaRPr sz="800" b="0" i="0" u="none" strike="noStrike" cap="none" dirty="0">
                <a:solidFill>
                  <a:srgbClr val="595959"/>
                </a:solidFill>
                <a:latin typeface="Yu Gothic" panose="020B0400000000000000" pitchFamily="34" charset="-128"/>
                <a:ea typeface="Yu Gothic" panose="020B0400000000000000" pitchFamily="34" charset="-128"/>
                <a:sym typeface="Arial"/>
              </a:endParaRPr>
            </a:p>
          </p:txBody>
        </p:sp>
        <p:grpSp>
          <p:nvGrpSpPr>
            <p:cNvPr id="31" name="Google Shape;702;p20">
              <a:extLst>
                <a:ext uri="{FF2B5EF4-FFF2-40B4-BE49-F238E27FC236}">
                  <a16:creationId xmlns:a16="http://schemas.microsoft.com/office/drawing/2014/main" id="{25D7F9DD-15BB-DACD-3D7F-F8EF5602A639}"/>
                </a:ext>
              </a:extLst>
            </p:cNvPr>
            <p:cNvGrpSpPr/>
            <p:nvPr/>
          </p:nvGrpSpPr>
          <p:grpSpPr>
            <a:xfrm>
              <a:off x="7145768" y="2930712"/>
              <a:ext cx="1818032" cy="624514"/>
              <a:chOff x="2849794" y="2475653"/>
              <a:chExt cx="1818032" cy="624514"/>
            </a:xfrm>
          </p:grpSpPr>
          <p:pic>
            <p:nvPicPr>
              <p:cNvPr id="32" name="Google Shape;703;p20">
                <a:extLst>
                  <a:ext uri="{FF2B5EF4-FFF2-40B4-BE49-F238E27FC236}">
                    <a16:creationId xmlns:a16="http://schemas.microsoft.com/office/drawing/2014/main" id="{FA240896-F9B8-518D-4DB1-29507FBB8AA4}"/>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2849794" y="2475653"/>
                <a:ext cx="1818032" cy="624514"/>
              </a:xfrm>
              <a:prstGeom prst="rect">
                <a:avLst/>
              </a:prstGeom>
              <a:noFill/>
              <a:ln>
                <a:noFill/>
              </a:ln>
            </p:spPr>
          </p:pic>
          <p:sp>
            <p:nvSpPr>
              <p:cNvPr id="33" name="Google Shape;704;p20">
                <a:extLst>
                  <a:ext uri="{FF2B5EF4-FFF2-40B4-BE49-F238E27FC236}">
                    <a16:creationId xmlns:a16="http://schemas.microsoft.com/office/drawing/2014/main" id="{7711BD20-A75D-0514-5841-37A3043E393F}"/>
                  </a:ext>
                </a:extLst>
              </p:cNvPr>
              <p:cNvSpPr txBox="1"/>
              <p:nvPr/>
            </p:nvSpPr>
            <p:spPr>
              <a:xfrm>
                <a:off x="2930571" y="2562131"/>
                <a:ext cx="167670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a:solidFill>
                      <a:srgbClr val="595959"/>
                    </a:solidFill>
                    <a:latin typeface="Yu Gothic" panose="020B0400000000000000" pitchFamily="34" charset="-128"/>
                    <a:ea typeface="Yu Gothic" panose="020B0400000000000000" pitchFamily="34" charset="-128"/>
                    <a:sym typeface="Arial"/>
                  </a:rPr>
                  <a:t>タッチボタン式だから</a:t>
                </a:r>
                <a:endParaRPr sz="1000" b="1" i="0" u="none" strike="noStrike" cap="none" dirty="0">
                  <a:solidFill>
                    <a:srgbClr val="595959"/>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1" i="0" u="none" strike="noStrike" cap="none">
                    <a:solidFill>
                      <a:srgbClr val="595959"/>
                    </a:solidFill>
                    <a:latin typeface="Yu Gothic" panose="020B0400000000000000" pitchFamily="34" charset="-128"/>
                    <a:ea typeface="Yu Gothic" panose="020B0400000000000000" pitchFamily="34" charset="-128"/>
                    <a:sym typeface="Arial"/>
                  </a:rPr>
                  <a:t>回答しやすい！</a:t>
                </a:r>
                <a:endParaRPr sz="1000" b="1" i="0" u="none" strike="noStrike" cap="none" dirty="0">
                  <a:solidFill>
                    <a:srgbClr val="595959"/>
                  </a:solidFill>
                  <a:latin typeface="Yu Gothic" panose="020B0400000000000000" pitchFamily="34" charset="-128"/>
                  <a:ea typeface="Yu Gothic" panose="020B0400000000000000" pitchFamily="34" charset="-128"/>
                  <a:sym typeface="Arial"/>
                </a:endParaRPr>
              </a:p>
            </p:txBody>
          </p:sp>
        </p:grpSp>
      </p:grpSp>
      <p:grpSp>
        <p:nvGrpSpPr>
          <p:cNvPr id="2" name="グループ化 1">
            <a:extLst>
              <a:ext uri="{FF2B5EF4-FFF2-40B4-BE49-F238E27FC236}">
                <a16:creationId xmlns:a16="http://schemas.microsoft.com/office/drawing/2014/main" id="{172B985F-B67A-DB6E-9124-8B66350A4A46}"/>
              </a:ext>
            </a:extLst>
          </p:cNvPr>
          <p:cNvGrpSpPr>
            <a:grpSpLocks noChangeAspect="1"/>
          </p:cNvGrpSpPr>
          <p:nvPr/>
        </p:nvGrpSpPr>
        <p:grpSpPr>
          <a:xfrm>
            <a:off x="526263" y="1618538"/>
            <a:ext cx="1810853" cy="4347685"/>
            <a:chOff x="533720" y="1335946"/>
            <a:chExt cx="1928556" cy="4630278"/>
          </a:xfrm>
        </p:grpSpPr>
        <p:pic>
          <p:nvPicPr>
            <p:cNvPr id="34" name="Google Shape;678;p51">
              <a:extLst>
                <a:ext uri="{FF2B5EF4-FFF2-40B4-BE49-F238E27FC236}">
                  <a16:creationId xmlns:a16="http://schemas.microsoft.com/office/drawing/2014/main" id="{5875BC34-6260-9E89-04AE-D637834D0E66}"/>
                </a:ext>
              </a:extLst>
            </p:cNvPr>
            <p:cNvPicPr preferRelativeResize="0"/>
            <p:nvPr/>
          </p:nvPicPr>
          <p:blipFill rotWithShape="1">
            <a:blip r:embed="rId5">
              <a:alphaModFix/>
            </a:blip>
            <a:srcRect/>
            <a:stretch/>
          </p:blipFill>
          <p:spPr>
            <a:xfrm>
              <a:off x="709787" y="5159029"/>
              <a:ext cx="947741" cy="807195"/>
            </a:xfrm>
            <a:prstGeom prst="rect">
              <a:avLst/>
            </a:prstGeom>
            <a:noFill/>
            <a:ln>
              <a:noFill/>
            </a:ln>
          </p:spPr>
        </p:pic>
        <p:pic>
          <p:nvPicPr>
            <p:cNvPr id="35" name="Google Shape;679;p51">
              <a:extLst>
                <a:ext uri="{FF2B5EF4-FFF2-40B4-BE49-F238E27FC236}">
                  <a16:creationId xmlns:a16="http://schemas.microsoft.com/office/drawing/2014/main" id="{53A589CA-AA9E-E5BF-A9F3-80C289D51BA0}"/>
                </a:ext>
              </a:extLst>
            </p:cNvPr>
            <p:cNvPicPr preferRelativeResize="0"/>
            <p:nvPr/>
          </p:nvPicPr>
          <p:blipFill rotWithShape="1">
            <a:blip r:embed="rId6">
              <a:alphaModFix/>
            </a:blip>
            <a:srcRect/>
            <a:stretch/>
          </p:blipFill>
          <p:spPr>
            <a:xfrm>
              <a:off x="798261" y="1836376"/>
              <a:ext cx="1510038" cy="2188672"/>
            </a:xfrm>
            <a:prstGeom prst="rect">
              <a:avLst/>
            </a:prstGeom>
            <a:noFill/>
            <a:ln w="9525" cap="flat" cmpd="sng">
              <a:solidFill>
                <a:srgbClr val="7F7F7F"/>
              </a:solidFill>
              <a:prstDash val="solid"/>
              <a:round/>
              <a:headEnd type="none" w="sm" len="sm"/>
              <a:tailEnd type="none" w="sm" len="sm"/>
            </a:ln>
          </p:spPr>
        </p:pic>
        <p:sp>
          <p:nvSpPr>
            <p:cNvPr id="36" name="Google Shape;680;p51">
              <a:extLst>
                <a:ext uri="{FF2B5EF4-FFF2-40B4-BE49-F238E27FC236}">
                  <a16:creationId xmlns:a16="http://schemas.microsoft.com/office/drawing/2014/main" id="{4D627E42-FA8F-F6E6-1B40-559A6D1C009F}"/>
                </a:ext>
              </a:extLst>
            </p:cNvPr>
            <p:cNvSpPr/>
            <p:nvPr/>
          </p:nvSpPr>
          <p:spPr>
            <a:xfrm>
              <a:off x="709787" y="3853035"/>
              <a:ext cx="1663839" cy="293035"/>
            </a:xfrm>
            <a:prstGeom prst="wave">
              <a:avLst>
                <a:gd name="adj1" fmla="val 20000"/>
                <a:gd name="adj2" fmla="val 402"/>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37" name="Google Shape;681;p51">
              <a:extLst>
                <a:ext uri="{FF2B5EF4-FFF2-40B4-BE49-F238E27FC236}">
                  <a16:creationId xmlns:a16="http://schemas.microsoft.com/office/drawing/2014/main" id="{2884A53F-6913-C977-48F4-7B2D6AD17DBD}"/>
                </a:ext>
              </a:extLst>
            </p:cNvPr>
            <p:cNvPicPr preferRelativeResize="0"/>
            <p:nvPr/>
          </p:nvPicPr>
          <p:blipFill rotWithShape="1">
            <a:blip r:embed="rId7">
              <a:alphaModFix/>
            </a:blip>
            <a:srcRect/>
            <a:stretch/>
          </p:blipFill>
          <p:spPr>
            <a:xfrm rot="5400000">
              <a:off x="1324336" y="4078883"/>
              <a:ext cx="407062" cy="638787"/>
            </a:xfrm>
            <a:prstGeom prst="rect">
              <a:avLst/>
            </a:prstGeom>
            <a:noFill/>
            <a:ln>
              <a:noFill/>
            </a:ln>
          </p:spPr>
        </p:pic>
        <p:pic>
          <p:nvPicPr>
            <p:cNvPr id="38" name="Google Shape;682;p51">
              <a:extLst>
                <a:ext uri="{FF2B5EF4-FFF2-40B4-BE49-F238E27FC236}">
                  <a16:creationId xmlns:a16="http://schemas.microsoft.com/office/drawing/2014/main" id="{D9A01859-EECA-C087-4FFD-BF1468CE3CCA}"/>
                </a:ext>
              </a:extLst>
            </p:cNvPr>
            <p:cNvPicPr preferRelativeResize="0"/>
            <p:nvPr/>
          </p:nvPicPr>
          <p:blipFill rotWithShape="1">
            <a:blip r:embed="rId8">
              <a:alphaModFix/>
            </a:blip>
            <a:srcRect/>
            <a:stretch/>
          </p:blipFill>
          <p:spPr>
            <a:xfrm>
              <a:off x="1816362" y="5159029"/>
              <a:ext cx="557264" cy="807195"/>
            </a:xfrm>
            <a:prstGeom prst="rect">
              <a:avLst/>
            </a:prstGeom>
            <a:noFill/>
            <a:ln>
              <a:noFill/>
            </a:ln>
          </p:spPr>
        </p:pic>
        <p:sp>
          <p:nvSpPr>
            <p:cNvPr id="39" name="Google Shape;683;p51">
              <a:extLst>
                <a:ext uri="{FF2B5EF4-FFF2-40B4-BE49-F238E27FC236}">
                  <a16:creationId xmlns:a16="http://schemas.microsoft.com/office/drawing/2014/main" id="{910C9269-D981-9D13-86F2-0A90624E2FE8}"/>
                </a:ext>
              </a:extLst>
            </p:cNvPr>
            <p:cNvSpPr/>
            <p:nvPr/>
          </p:nvSpPr>
          <p:spPr>
            <a:xfrm>
              <a:off x="533720" y="4722830"/>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a:solidFill>
                    <a:schemeClr val="tx1">
                      <a:lumMod val="50000"/>
                      <a:lumOff val="50000"/>
                    </a:schemeClr>
                  </a:solidFill>
                  <a:latin typeface="Yu Gothic" panose="020B0400000000000000" pitchFamily="34" charset="-128"/>
                  <a:ea typeface="Yu Gothic" panose="020B0400000000000000" pitchFamily="34" charset="-128"/>
                  <a:sym typeface="Arial"/>
                </a:rPr>
                <a:t>クライアント様ページ</a:t>
              </a:r>
              <a:endParaRPr dirty="0">
                <a:solidFill>
                  <a:schemeClr val="tx1">
                    <a:lumMod val="50000"/>
                    <a:lumOff val="50000"/>
                  </a:schemeClr>
                </a:solidFill>
                <a:latin typeface="Yu Gothic" panose="020B0400000000000000" pitchFamily="34" charset="-128"/>
                <a:ea typeface="Yu Gothic" panose="020B0400000000000000" pitchFamily="34" charset="-128"/>
              </a:endParaRPr>
            </a:p>
          </p:txBody>
        </p:sp>
        <p:sp>
          <p:nvSpPr>
            <p:cNvPr id="40" name="Google Shape;684;p51">
              <a:extLst>
                <a:ext uri="{FF2B5EF4-FFF2-40B4-BE49-F238E27FC236}">
                  <a16:creationId xmlns:a16="http://schemas.microsoft.com/office/drawing/2014/main" id="{2F870952-0A11-457D-9739-4D7AAF0494D3}"/>
                </a:ext>
              </a:extLst>
            </p:cNvPr>
            <p:cNvSpPr/>
            <p:nvPr/>
          </p:nvSpPr>
          <p:spPr>
            <a:xfrm>
              <a:off x="545279" y="1335946"/>
              <a:ext cx="1916997" cy="216000"/>
            </a:xfrm>
            <a:prstGeom prst="roundRect">
              <a:avLst>
                <a:gd name="adj" fmla="val 0"/>
              </a:avLst>
            </a:prstGeom>
            <a:solidFill>
              <a:srgbClr val="F89D8F">
                <a:alpha val="60000"/>
              </a:srgbClr>
            </a:solid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ja-JP" sz="900" b="0" i="0" u="none" strike="noStrike" cap="none" dirty="0">
                  <a:solidFill>
                    <a:schemeClr val="tx1">
                      <a:lumMod val="50000"/>
                      <a:lumOff val="50000"/>
                    </a:schemeClr>
                  </a:solidFill>
                  <a:latin typeface="Yu Gothic" panose="020B0400000000000000" pitchFamily="34" charset="-128"/>
                  <a:ea typeface="Yu Gothic" panose="020B0400000000000000" pitchFamily="34" charset="-128"/>
                  <a:sym typeface="Arial"/>
                </a:rPr>
                <a:t>ウーマンエキサイト記事</a:t>
              </a:r>
              <a:endParaRPr dirty="0">
                <a:solidFill>
                  <a:schemeClr val="tx1">
                    <a:lumMod val="50000"/>
                    <a:lumOff val="50000"/>
                  </a:schemeClr>
                </a:solidFill>
                <a:latin typeface="Yu Gothic" panose="020B0400000000000000" pitchFamily="34" charset="-128"/>
                <a:ea typeface="Yu Gothic" panose="020B0400000000000000" pitchFamily="34" charset="-128"/>
              </a:endParaRPr>
            </a:p>
          </p:txBody>
        </p:sp>
      </p:grpSp>
      <p:sp>
        <p:nvSpPr>
          <p:cNvPr id="44" name="Google Shape;696;p20">
            <a:extLst>
              <a:ext uri="{FF2B5EF4-FFF2-40B4-BE49-F238E27FC236}">
                <a16:creationId xmlns:a16="http://schemas.microsoft.com/office/drawing/2014/main" id="{C6E75141-E240-DAD4-F2A7-959AF9C9756E}"/>
              </a:ext>
            </a:extLst>
          </p:cNvPr>
          <p:cNvSpPr/>
          <p:nvPr/>
        </p:nvSpPr>
        <p:spPr>
          <a:xfrm>
            <a:off x="2407739" y="1988598"/>
            <a:ext cx="2015993" cy="1615787"/>
          </a:xfrm>
          <a:prstGeom prst="rect">
            <a:avLst/>
          </a:prstGeom>
          <a:noFill/>
          <a:ln>
            <a:noFill/>
          </a:ln>
        </p:spPr>
        <p:txBody>
          <a:bodyPr spcFirstLastPara="1" wrap="square" lIns="91425" tIns="45700" rIns="91425" bIns="45700" anchor="t" anchorCtr="0">
            <a:spAutoFit/>
          </a:bodyPr>
          <a:lstStyle/>
          <a:p>
            <a:pPr>
              <a:buClr>
                <a:schemeClr val="dk1"/>
              </a:buClr>
              <a:buSzPts val="800"/>
            </a:pP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提供素材　テキスト、写真、</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buClr>
                <a:schemeClr val="dk1"/>
              </a:buClr>
              <a:buSzPts val="800"/>
            </a:pPr>
            <a:r>
              <a:rPr lang="ja-JP" altLang="en-US" sz="900" dirty="0">
                <a:solidFill>
                  <a:srgbClr val="3F3F3F"/>
                </a:solidFill>
                <a:latin typeface="Yu Gothic" panose="020B0400000000000000" pitchFamily="34" charset="-128"/>
                <a:ea typeface="Yu Gothic" panose="020B0400000000000000" pitchFamily="34" charset="-128"/>
              </a:rPr>
              <a:t>　　　　　</a:t>
            </a:r>
            <a:r>
              <a:rPr lang="ja-JP" altLang="en-US"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イラスト、ロゴデータ</a:t>
            </a: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a:buClr>
                <a:schemeClr val="dk1"/>
              </a:buClr>
              <a:buSzPts val="800"/>
            </a:pPr>
            <a:endParaRPr lang="en-US" alt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使用範囲</a:t>
            </a:r>
            <a:r>
              <a:rPr lang="ja-JP" altLang="en-US" sz="900" b="0" i="0" u="none" strike="noStrike" dirty="0">
                <a:effectLst/>
                <a:latin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ブランドサイト、企業の</a:t>
            </a:r>
            <a:endParaRPr lang="en-US"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endParaRPr>
          </a:p>
          <a:p>
            <a:pPr marL="0" marR="0" indent="0" rtl="0" fontAlgn="ctr">
              <a:spcBef>
                <a:spcPts val="0"/>
              </a:spcBef>
              <a:spcAft>
                <a:spcPts val="0"/>
              </a:spcAft>
            </a:pPr>
            <a:r>
              <a:rPr lang="ja-JP" altLang="en-US" sz="900" dirty="0">
                <a:solidFill>
                  <a:srgbClr val="3F3F3F"/>
                </a:solidFill>
                <a:latin typeface="Yu Gothic" panose="020B0400000000000000" pitchFamily="50" charset="-128"/>
                <a:ea typeface="Yu Gothic" panose="020B0400000000000000" pitchFamily="50" charset="-128"/>
                <a:cs typeface="Arial" panose="020B0604020202020204" pitchFamily="34" charset="0"/>
              </a:rPr>
              <a:t>　　</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オウンドメディア等</a:t>
            </a:r>
            <a:endParaRPr lang="ja-JP" altLang="ja-JP" sz="900" b="0" i="0" u="none" strike="noStrike" dirty="0">
              <a:effectLst/>
              <a:latin typeface="Arial" panose="020B0604020202020204" pitchFamily="34" charset="0"/>
            </a:endParaRPr>
          </a:p>
          <a:p>
            <a:pPr marL="0" marR="0" indent="0" rtl="0" fontAlgn="ctr">
              <a:spcBef>
                <a:spcPts val="0"/>
              </a:spcBef>
              <a:spcAft>
                <a:spcPts val="0"/>
              </a:spcAft>
            </a:pPr>
            <a:endParaRPr lang="en-US"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料</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金</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200,000円～ （ネット）</a:t>
            </a:r>
            <a:endParaRPr lang="ja-JP" altLang="ja-JP" sz="900" b="0" i="0" u="none" strike="noStrike" dirty="0">
              <a:effectLst/>
              <a:latin typeface="Arial" panose="020B0604020202020204" pitchFamily="34" charset="0"/>
            </a:endParaRPr>
          </a:p>
          <a:p>
            <a:pPr>
              <a:buClr>
                <a:schemeClr val="dk1"/>
              </a:buClr>
              <a:buSzPts val="800"/>
            </a:pPr>
            <a:endParaRPr lang="en-US" altLang="ja-JP" sz="900" dirty="0">
              <a:latin typeface="Yu Gothic" panose="020B0400000000000000" pitchFamily="34" charset="-128"/>
              <a:ea typeface="Yu Gothic" panose="020B0400000000000000" pitchFamily="34" charset="-128"/>
            </a:endParaRPr>
          </a:p>
          <a:p>
            <a:pPr marL="0" marR="0" indent="0" rtl="0" fontAlgn="ctr">
              <a:spcBef>
                <a:spcPts val="0"/>
              </a:spcBef>
              <a:spcAft>
                <a:spcPts val="0"/>
              </a:spcAft>
            </a:pP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期</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間</a:t>
            </a:r>
            <a:r>
              <a:rPr lang="ja-JP" altLang="en-US"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　　</a:t>
            </a:r>
            <a:r>
              <a:rPr lang="ja-JP" altLang="ja-JP" sz="900" b="0" i="0" u="none" strike="noStrike" dirty="0">
                <a:solidFill>
                  <a:srgbClr val="3F3F3F"/>
                </a:solidFill>
                <a:effectLst/>
                <a:latin typeface="Yu Gothic" panose="020B0400000000000000" pitchFamily="50" charset="-128"/>
                <a:ea typeface="Yu Gothic" panose="020B0400000000000000" pitchFamily="50" charset="-128"/>
                <a:cs typeface="Arial" panose="020B0604020202020204" pitchFamily="34" charset="0"/>
              </a:rPr>
              <a:t>1年間　</a:t>
            </a:r>
            <a:endParaRPr lang="ja-JP" altLang="ja-JP" sz="900" b="0" i="0" u="none" strike="noStrike" dirty="0">
              <a:effectLst/>
              <a:latin typeface="Arial" panose="020B0604020202020204" pitchFamily="34" charset="0"/>
            </a:endParaRPr>
          </a:p>
          <a:p>
            <a:pPr>
              <a:buClr>
                <a:schemeClr val="dk1"/>
              </a:buClr>
              <a:buSzPts val="800"/>
            </a:pPr>
            <a:endParaRPr lang="ja-JP" altLang="en-US" sz="900" dirty="0">
              <a:latin typeface="Yu Gothic" panose="020B0400000000000000" pitchFamily="34" charset="-128"/>
              <a:ea typeface="Yu Gothic" panose="020B0400000000000000" pitchFamily="34" charset="-128"/>
            </a:endParaRPr>
          </a:p>
          <a:p>
            <a:pPr marL="0" marR="0" lvl="0" indent="0" algn="ctr" rtl="0">
              <a:lnSpc>
                <a:spcPct val="100000"/>
              </a:lnSpc>
              <a:spcBef>
                <a:spcPts val="0"/>
              </a:spcBef>
              <a:spcAft>
                <a:spcPts val="0"/>
              </a:spcAft>
              <a:buClr>
                <a:schemeClr val="dk1"/>
              </a:buClr>
              <a:buSzPts val="800"/>
              <a:buFont typeface="Meiryo"/>
              <a:buNone/>
            </a:pPr>
            <a:endParaRPr lang="ja-JP" altLang="en-US" sz="900" dirty="0">
              <a:solidFill>
                <a:srgbClr val="3F3F3F"/>
              </a:solidFill>
              <a:latin typeface="Yu Gothic" panose="020B0400000000000000" pitchFamily="34" charset="-128"/>
              <a:ea typeface="Yu Gothic" panose="020B0400000000000000" pitchFamily="34" charset="-128"/>
              <a:cs typeface="Arial"/>
              <a:sym typeface="Arial"/>
            </a:endParaRPr>
          </a:p>
        </p:txBody>
      </p:sp>
      <p:sp>
        <p:nvSpPr>
          <p:cNvPr id="41" name="Google Shape;677;p51">
            <a:extLst>
              <a:ext uri="{FF2B5EF4-FFF2-40B4-BE49-F238E27FC236}">
                <a16:creationId xmlns:a16="http://schemas.microsoft.com/office/drawing/2014/main" id="{6D188480-0490-6911-231A-1D98C83A5F92}"/>
              </a:ext>
            </a:extLst>
          </p:cNvPr>
          <p:cNvSpPr/>
          <p:nvPr/>
        </p:nvSpPr>
        <p:spPr>
          <a:xfrm>
            <a:off x="2403016" y="3562805"/>
            <a:ext cx="2037025" cy="17081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・使用目的・使用イメージ等は必ず事前に、弊社に確認を通してください</a:t>
            </a:r>
            <a:b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・素材によっては</a:t>
            </a:r>
            <a:r>
              <a:rPr lang="ja-JP" altLang="en-US" sz="700" b="0" i="0" u="none" strike="noStrike" cap="none" dirty="0">
                <a:solidFill>
                  <a:srgbClr val="FF0000"/>
                </a:solidFill>
                <a:latin typeface="Yu Gothic" panose="020B0400000000000000" pitchFamily="34" charset="-128"/>
                <a:ea typeface="Yu Gothic" panose="020B0400000000000000" pitchFamily="34" charset="-128"/>
                <a:sym typeface="Arial"/>
              </a:rPr>
              <a:t>二</a:t>
            </a:r>
            <a:r>
              <a:rPr lang="ja-JP" sz="700" b="0" i="0" u="none" strike="noStrike" cap="none" dirty="0">
                <a:solidFill>
                  <a:srgbClr val="FF0000"/>
                </a:solidFill>
                <a:latin typeface="Yu Gothic" panose="020B0400000000000000" pitchFamily="34" charset="-128"/>
                <a:ea typeface="Yu Gothic" panose="020B0400000000000000" pitchFamily="34" charset="-128"/>
                <a:sym typeface="Arial"/>
              </a:rPr>
              <a:t>次利用に制限がある為、事前にお問い合わせください</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・「ウーマンエキサイト」のクレジット表記が必要となります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・納品した素材(画像やテキストなど）の改訂(一部改訂含む)はご遠慮いただいております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・単体での発注は不可となります。記事タイアップお申し込み時に同時にお申し込みください</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・記事の著作権はエキサイト株式会社に帰属いたします</a:t>
            </a:r>
            <a:b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b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・競合排除は行いません</a:t>
            </a:r>
            <a:endParaRPr sz="7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58"/>
        <p:cNvGrpSpPr/>
        <p:nvPr/>
      </p:nvGrpSpPr>
      <p:grpSpPr>
        <a:xfrm>
          <a:off x="0" y="0"/>
          <a:ext cx="0" cy="0"/>
          <a:chOff x="0" y="0"/>
          <a:chExt cx="0" cy="0"/>
        </a:xfrm>
      </p:grpSpPr>
      <p:sp>
        <p:nvSpPr>
          <p:cNvPr id="960" name="Google Shape;960;p52"/>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dirty="0">
                <a:solidFill>
                  <a:srgbClr val="7F7F7F"/>
                </a:solidFill>
                <a:latin typeface="Yu Gothic" panose="020B0400000000000000" pitchFamily="34" charset="-128"/>
                <a:ea typeface="Yu Gothic" panose="020B0400000000000000" pitchFamily="34" charset="-128"/>
              </a:rPr>
              <a:t>フォーマット記事広告の想定</a:t>
            </a: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スケジュール</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61" name="Google Shape;961;p52"/>
          <p:cNvCxnSpPr/>
          <p:nvPr/>
        </p:nvCxnSpPr>
        <p:spPr>
          <a:xfrm>
            <a:off x="3937299" y="434660"/>
            <a:ext cx="4847926" cy="0"/>
          </a:xfrm>
          <a:prstGeom prst="straightConnector1">
            <a:avLst/>
          </a:prstGeom>
          <a:noFill/>
          <a:ln w="9525" cap="rnd" cmpd="sng">
            <a:solidFill>
              <a:srgbClr val="CCCCCC"/>
            </a:solidFill>
            <a:prstDash val="solid"/>
            <a:miter lim="800000"/>
            <a:headEnd type="none" w="sm" len="sm"/>
            <a:tailEnd type="none" w="sm" len="sm"/>
          </a:ln>
        </p:spPr>
      </p:cxnSp>
      <p:graphicFrame>
        <p:nvGraphicFramePr>
          <p:cNvPr id="962" name="Google Shape;962;p52"/>
          <p:cNvGraphicFramePr/>
          <p:nvPr/>
        </p:nvGraphicFramePr>
        <p:xfrm>
          <a:off x="859573" y="766013"/>
          <a:ext cx="7231131" cy="4625915"/>
        </p:xfrm>
        <a:graphic>
          <a:graphicData uri="http://schemas.openxmlformats.org/drawingml/2006/table">
            <a:tbl>
              <a:tblPr firstRow="1" bandRow="1">
                <a:noFill/>
                <a:tableStyleId>{30D0C624-50DE-4AA6-9413-F771C2750FC4}</a:tableStyleId>
              </a:tblPr>
              <a:tblGrid>
                <a:gridCol w="3609460">
                  <a:extLst>
                    <a:ext uri="{9D8B030D-6E8A-4147-A177-3AD203B41FA5}">
                      <a16:colId xmlns:a16="http://schemas.microsoft.com/office/drawing/2014/main" val="20000"/>
                    </a:ext>
                  </a:extLst>
                </a:gridCol>
                <a:gridCol w="3621671">
                  <a:extLst>
                    <a:ext uri="{9D8B030D-6E8A-4147-A177-3AD203B41FA5}">
                      <a16:colId xmlns:a16="http://schemas.microsoft.com/office/drawing/2014/main" val="20001"/>
                    </a:ext>
                  </a:extLst>
                </a:gridCol>
              </a:tblGrid>
              <a:tr h="350925">
                <a:tc>
                  <a:txBody>
                    <a:bodyPr/>
                    <a:lstStyle/>
                    <a:p>
                      <a:pPr marL="0" marR="0" lvl="0" indent="0" algn="ctr" rtl="0">
                        <a:spcBef>
                          <a:spcPts val="0"/>
                        </a:spcBef>
                        <a:spcAft>
                          <a:spcPts val="0"/>
                        </a:spcAft>
                        <a:buNone/>
                      </a:pPr>
                      <a:r>
                        <a:rPr lang="ja-JP" sz="1200" dirty="0">
                          <a:latin typeface="Yu Gothic" panose="020B0400000000000000" pitchFamily="34" charset="-128"/>
                          <a:ea typeface="Yu Gothic" panose="020B0400000000000000" pitchFamily="34" charset="-128"/>
                          <a:cs typeface="Arial"/>
                          <a:sym typeface="Arial"/>
                        </a:rPr>
                        <a:t>広告主様</a:t>
                      </a:r>
                      <a:endParaRPr sz="2000" dirty="0">
                        <a:latin typeface="Yu Gothic" panose="020B0400000000000000" pitchFamily="34" charset="-128"/>
                        <a:ea typeface="Yu Gothic" panose="020B0400000000000000" pitchFamily="34" charset="-128"/>
                      </a:endParaRPr>
                    </a:p>
                  </a:txBody>
                  <a:tcPr marL="91450" marR="91450" marT="45725" marB="45725" anchor="ctr">
                    <a:solidFill>
                      <a:srgbClr val="F89D8F"/>
                    </a:solidFill>
                  </a:tcPr>
                </a:tc>
                <a:tc>
                  <a:txBody>
                    <a:bodyPr/>
                    <a:lstStyle/>
                    <a:p>
                      <a:pPr marL="0" marR="0" lvl="0" indent="0" algn="ctr" rtl="0">
                        <a:spcBef>
                          <a:spcPts val="0"/>
                        </a:spcBef>
                        <a:spcAft>
                          <a:spcPts val="0"/>
                        </a:spcAft>
                        <a:buNone/>
                      </a:pPr>
                      <a:r>
                        <a:rPr lang="ja-JP" sz="1200" dirty="0">
                          <a:latin typeface="Yu Gothic" panose="020B0400000000000000" pitchFamily="34" charset="-128"/>
                          <a:ea typeface="Yu Gothic" panose="020B0400000000000000" pitchFamily="34" charset="-128"/>
                          <a:cs typeface="Arial"/>
                          <a:sym typeface="Arial"/>
                        </a:rPr>
                        <a:t>エキサイト</a:t>
                      </a:r>
                      <a:endParaRPr sz="2000" dirty="0">
                        <a:latin typeface="Yu Gothic" panose="020B0400000000000000" pitchFamily="34" charset="-128"/>
                        <a:ea typeface="Yu Gothic" panose="020B0400000000000000" pitchFamily="34" charset="-128"/>
                      </a:endParaRPr>
                    </a:p>
                  </a:txBody>
                  <a:tcPr marL="91450" marR="91450" marT="45725" marB="45725" anchor="ctr">
                    <a:solidFill>
                      <a:srgbClr val="F89D8F"/>
                    </a:solidFill>
                  </a:tcPr>
                </a:tc>
                <a:extLst>
                  <a:ext uri="{0D108BD9-81ED-4DB2-BD59-A6C34878D82A}">
                    <a16:rowId xmlns:a16="http://schemas.microsoft.com/office/drawing/2014/main" val="10000"/>
                  </a:ext>
                </a:extLst>
              </a:tr>
              <a:tr h="2094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i="0" u="none" strike="noStrike" kern="0" cap="none" spc="0" normalizeH="0" baseline="0" noProof="0" dirty="0">
                          <a:ln>
                            <a:noFill/>
                          </a:ln>
                          <a:solidFill>
                            <a:srgbClr val="3F3F3F"/>
                          </a:solidFill>
                          <a:effectLst/>
                          <a:uLnTx/>
                          <a:uFillTx/>
                          <a:latin typeface="Yu Gothic" panose="020B0400000000000000" pitchFamily="34" charset="-128"/>
                          <a:ea typeface="Yu Gothic" panose="020B0400000000000000" pitchFamily="34" charset="-128"/>
                          <a:cs typeface="Arial"/>
                          <a:sym typeface="Arial"/>
                        </a:rPr>
                        <a:t>お申込み</a:t>
                      </a: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3"/>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i="0" u="none" strike="noStrike" kern="0" cap="none" spc="0" normalizeH="0" baseline="0" noProof="0" dirty="0">
                          <a:ln>
                            <a:noFill/>
                          </a:ln>
                          <a:solidFill>
                            <a:srgbClr val="3F3F3F"/>
                          </a:solidFill>
                          <a:effectLst/>
                          <a:uLnTx/>
                          <a:uFillTx/>
                          <a:latin typeface="Yu Gothic" panose="020B0400000000000000" pitchFamily="34" charset="-128"/>
                          <a:ea typeface="Yu Gothic" panose="020B0400000000000000" pitchFamily="34" charset="-128"/>
                          <a:cs typeface="Arial"/>
                          <a:sym typeface="Arial"/>
                        </a:rPr>
                        <a:t>お申込み受領</a:t>
                      </a:r>
                      <a:endParaRPr kumimoji="0" lang="ja-JP" altLang="en-US" sz="1050" b="0" i="0" u="none" strike="noStrike" kern="0" cap="none" spc="0" normalizeH="0" baseline="0" noProof="0" dirty="0">
                        <a:ln>
                          <a:noFill/>
                        </a:ln>
                        <a:solidFill>
                          <a:srgbClr val="000000"/>
                        </a:solidFill>
                        <a:effectLst/>
                        <a:uLnTx/>
                        <a:uFillTx/>
                        <a:latin typeface="Yu Gothic" panose="020B0400000000000000" pitchFamily="34" charset="-128"/>
                        <a:ea typeface="Yu Gothic" panose="020B0400000000000000" pitchFamily="34" charset="-128"/>
                        <a:cs typeface="Calibri"/>
                        <a:sym typeface="Arial"/>
                      </a:endParaRPr>
                    </a:p>
                  </a:txBody>
                  <a:tcPr marL="91450" marR="91450" marT="45725" marB="45725" anchor="ctr"/>
                </a:tc>
                <a:extLst>
                  <a:ext uri="{0D108BD9-81ED-4DB2-BD59-A6C34878D82A}">
                    <a16:rowId xmlns:a16="http://schemas.microsoft.com/office/drawing/2014/main" val="10004"/>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5"/>
                  </a:ext>
                </a:extLst>
              </a:tr>
              <a:tr h="2094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i="0" u="none" strike="noStrike" kern="0" cap="none" spc="0" normalizeH="0" baseline="0" noProof="0" dirty="0">
                          <a:ln>
                            <a:noFill/>
                          </a:ln>
                          <a:solidFill>
                            <a:srgbClr val="3F3F3F"/>
                          </a:solidFill>
                          <a:effectLst/>
                          <a:uLnTx/>
                          <a:uFillTx/>
                          <a:latin typeface="Yu Gothic" panose="020B0400000000000000" pitchFamily="34" charset="-128"/>
                          <a:ea typeface="Yu Gothic" panose="020B0400000000000000" pitchFamily="34" charset="-128"/>
                          <a:cs typeface="Arial"/>
                          <a:sym typeface="Arial"/>
                        </a:rPr>
                        <a:t>リリース素材・画像素材のご入稿</a:t>
                      </a: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6"/>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i="0" u="none" strike="noStrike" kern="0" cap="none" spc="0" normalizeH="0" baseline="0" noProof="0" dirty="0">
                          <a:ln>
                            <a:noFill/>
                          </a:ln>
                          <a:solidFill>
                            <a:srgbClr val="3F3F3F"/>
                          </a:solidFill>
                          <a:effectLst/>
                          <a:uLnTx/>
                          <a:uFillTx/>
                          <a:latin typeface="Yu Gothic" panose="020B0400000000000000" pitchFamily="34" charset="-128"/>
                          <a:ea typeface="Yu Gothic" panose="020B0400000000000000" pitchFamily="34" charset="-128"/>
                          <a:cs typeface="Arial"/>
                          <a:sym typeface="Arial"/>
                        </a:rPr>
                        <a:t>記事制作開始</a:t>
                      </a:r>
                      <a:endParaRPr kumimoji="0" lang="ja-JP" altLang="en-US" sz="1050" b="0" i="0" u="none" strike="noStrike" kern="0" cap="none" spc="0" normalizeH="0" baseline="0" noProof="0" dirty="0">
                        <a:ln>
                          <a:noFill/>
                        </a:ln>
                        <a:solidFill>
                          <a:srgbClr val="000000"/>
                        </a:solidFill>
                        <a:effectLst/>
                        <a:uLnTx/>
                        <a:uFillTx/>
                        <a:latin typeface="Yu Gothic" panose="020B0400000000000000" pitchFamily="34" charset="-128"/>
                        <a:ea typeface="Yu Gothic" panose="020B0400000000000000" pitchFamily="34" charset="-128"/>
                        <a:cs typeface="Calibri"/>
                        <a:sym typeface="Arial"/>
                      </a:endParaRPr>
                    </a:p>
                  </a:txBody>
                  <a:tcPr marL="91450" marR="91450" marT="45725" marB="45725" anchor="ctr"/>
                </a:tc>
                <a:extLst>
                  <a:ext uri="{0D108BD9-81ED-4DB2-BD59-A6C34878D82A}">
                    <a16:rowId xmlns:a16="http://schemas.microsoft.com/office/drawing/2014/main" val="10007"/>
                  </a:ext>
                </a:extLst>
              </a:tr>
              <a:tr h="209400">
                <a:tc>
                  <a:txBody>
                    <a:bodyPr/>
                    <a:lstStyle/>
                    <a:p>
                      <a:pPr marL="0" marR="0" lvl="0" indent="0" algn="ctr" rtl="0">
                        <a:spcBef>
                          <a:spcPts val="0"/>
                        </a:spcBef>
                        <a:spcAft>
                          <a:spcPts val="0"/>
                        </a:spcAft>
                        <a:buNone/>
                      </a:pPr>
                      <a:endParaRPr sz="1050" b="1" dirty="0">
                        <a:solidFill>
                          <a:srgbClr val="3F3F3F"/>
                        </a:solidFill>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8"/>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09"/>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0"/>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1"/>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12"/>
                  </a:ext>
                </a:extLst>
              </a:tr>
              <a:tr h="209400">
                <a:tc>
                  <a:txBody>
                    <a:bodyPr/>
                    <a:lstStyle/>
                    <a:p>
                      <a:pPr marL="0" marR="0" lvl="0" indent="0" algn="ctr" rtl="0">
                        <a:spcBef>
                          <a:spcPts val="0"/>
                        </a:spcBef>
                        <a:spcAft>
                          <a:spcPts val="0"/>
                        </a:spcAft>
                        <a:buNone/>
                      </a:pPr>
                      <a:r>
                        <a:rPr kumimoji="0" lang="ja-JP" altLang="en-US" sz="1050" b="1" i="0" u="none" strike="noStrike" kern="0" cap="none" spc="0" normalizeH="0" baseline="0" noProof="0" dirty="0">
                          <a:ln>
                            <a:noFill/>
                          </a:ln>
                          <a:solidFill>
                            <a:srgbClr val="3F3F3F"/>
                          </a:solidFill>
                          <a:effectLst/>
                          <a:uLnTx/>
                          <a:uFillTx/>
                          <a:latin typeface="Yu Gothic" panose="020B0400000000000000" pitchFamily="34" charset="-128"/>
                          <a:ea typeface="Yu Gothic" panose="020B0400000000000000" pitchFamily="34" charset="-128"/>
                          <a:cs typeface="Arial"/>
                          <a:sym typeface="Arial"/>
                        </a:rPr>
                        <a:t>記事プレビューご確認</a:t>
                      </a: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i="0" u="none" strike="noStrike" kern="0" cap="none" spc="0" normalizeH="0" baseline="0" noProof="0" dirty="0">
                          <a:ln>
                            <a:noFill/>
                          </a:ln>
                          <a:solidFill>
                            <a:srgbClr val="3F3F3F"/>
                          </a:solidFill>
                          <a:effectLst/>
                          <a:uLnTx/>
                          <a:uFillTx/>
                          <a:latin typeface="Yu Gothic" panose="020B0400000000000000" pitchFamily="34" charset="-128"/>
                          <a:ea typeface="Yu Gothic" panose="020B0400000000000000" pitchFamily="34" charset="-128"/>
                          <a:cs typeface="Arial"/>
                          <a:sym typeface="Arial"/>
                        </a:rPr>
                        <a:t>記事プレビューご提出</a:t>
                      </a:r>
                      <a:endParaRPr kumimoji="0" lang="ja-JP" altLang="en-US" sz="1050" b="0" i="0" u="none" strike="noStrike" kern="0" cap="none" spc="0" normalizeH="0" baseline="0" noProof="0" dirty="0">
                        <a:ln>
                          <a:noFill/>
                        </a:ln>
                        <a:solidFill>
                          <a:srgbClr val="000000"/>
                        </a:solidFill>
                        <a:effectLst/>
                        <a:uLnTx/>
                        <a:uFillTx/>
                        <a:latin typeface="Yu Gothic" panose="020B0400000000000000" pitchFamily="34" charset="-128"/>
                        <a:ea typeface="Yu Gothic" panose="020B0400000000000000" pitchFamily="34" charset="-128"/>
                        <a:cs typeface="Calibri"/>
                        <a:sym typeface="Arial"/>
                      </a:endParaRPr>
                    </a:p>
                  </a:txBody>
                  <a:tcPr marL="91450" marR="91450" marT="45725" marB="45725" anchor="ctr"/>
                </a:tc>
                <a:extLst>
                  <a:ext uri="{0D108BD9-81ED-4DB2-BD59-A6C34878D82A}">
                    <a16:rowId xmlns:a16="http://schemas.microsoft.com/office/drawing/2014/main" val="10013"/>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4"/>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5"/>
                  </a:ext>
                </a:extLst>
              </a:tr>
              <a:tr h="2094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1050" b="1" i="0" u="none" strike="noStrike" kern="0" cap="none" spc="0" normalizeH="0" baseline="0" noProof="0" dirty="0">
                          <a:ln>
                            <a:noFill/>
                          </a:ln>
                          <a:solidFill>
                            <a:srgbClr val="3F3F3F"/>
                          </a:solidFill>
                          <a:effectLst/>
                          <a:uLnTx/>
                          <a:uFillTx/>
                          <a:latin typeface="Yu Gothic" panose="020B0400000000000000" pitchFamily="34" charset="-128"/>
                          <a:ea typeface="Yu Gothic" panose="020B0400000000000000" pitchFamily="34" charset="-128"/>
                          <a:cs typeface="Arial"/>
                          <a:sym typeface="Arial"/>
                        </a:rPr>
                        <a:t>記事プレビューお戻し</a:t>
                      </a:r>
                      <a:endParaRPr lang="ja-JP" altLang="en-US"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extLst>
                  <a:ext uri="{0D108BD9-81ED-4DB2-BD59-A6C34878D82A}">
                    <a16:rowId xmlns:a16="http://schemas.microsoft.com/office/drawing/2014/main" val="10016"/>
                  </a:ext>
                </a:extLst>
              </a:tr>
              <a:tr h="209400">
                <a:tc>
                  <a:txBody>
                    <a:bodyPr/>
                    <a:lstStyle/>
                    <a:p>
                      <a:pPr marL="0" marR="0" lvl="0" indent="0" algn="ctr" rtl="0">
                        <a:spcBef>
                          <a:spcPts val="0"/>
                        </a:spcBef>
                        <a:spcAft>
                          <a:spcPts val="0"/>
                        </a:spcAft>
                        <a:buNone/>
                      </a:pPr>
                      <a:endParaRPr sz="1050" dirty="0">
                        <a:latin typeface="Yu Gothic" panose="020B0400000000000000" pitchFamily="34" charset="-128"/>
                        <a:ea typeface="Yu Gothic" panose="020B0400000000000000" pitchFamily="34" charset="-128"/>
                        <a:cs typeface="Arial"/>
                        <a:sym typeface="Arial"/>
                      </a:endParaRPr>
                    </a:p>
                  </a:txBody>
                  <a:tcPr marL="91450" marR="91450" marT="45725" marB="45725"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1050" b="1" dirty="0">
                          <a:solidFill>
                            <a:srgbClr val="3F3F3F"/>
                          </a:solidFill>
                          <a:latin typeface="Yu Gothic" panose="020B0400000000000000" pitchFamily="34" charset="-128"/>
                          <a:ea typeface="Yu Gothic" panose="020B0400000000000000" pitchFamily="34" charset="-128"/>
                          <a:cs typeface="Arial"/>
                          <a:sym typeface="Arial"/>
                        </a:rPr>
                        <a:t>最終調整</a:t>
                      </a:r>
                      <a:endParaRPr lang="ja-JP" altLang="en-US" sz="1050" dirty="0">
                        <a:latin typeface="Yu Gothic" panose="020B0400000000000000" pitchFamily="34" charset="-128"/>
                        <a:ea typeface="Yu Gothic" panose="020B0400000000000000" pitchFamily="34" charset="-128"/>
                      </a:endParaRPr>
                    </a:p>
                  </a:txBody>
                  <a:tcPr marL="91450" marR="91450" marT="45725" marB="45725" anchor="ctr"/>
                </a:tc>
                <a:extLst>
                  <a:ext uri="{0D108BD9-81ED-4DB2-BD59-A6C34878D82A}">
                    <a16:rowId xmlns:a16="http://schemas.microsoft.com/office/drawing/2014/main" val="10017"/>
                  </a:ext>
                </a:extLst>
              </a:tr>
              <a:tr h="209400">
                <a:tc gridSpan="2">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ja-JP" altLang="en-US" sz="1050" b="1" dirty="0">
                          <a:solidFill>
                            <a:srgbClr val="3F3F3F"/>
                          </a:solidFill>
                          <a:latin typeface="Yu Gothic" panose="020B0400000000000000" pitchFamily="34" charset="-128"/>
                          <a:ea typeface="Yu Gothic" panose="020B0400000000000000" pitchFamily="34" charset="-128"/>
                          <a:cs typeface="Arial"/>
                          <a:sym typeface="Arial"/>
                        </a:rPr>
                        <a:t>校了</a:t>
                      </a:r>
                    </a:p>
                  </a:txBody>
                  <a:tcPr marL="91450" marR="91450" marT="45725" marB="45725" anchor="ctr"/>
                </a:tc>
                <a:tc hMerge="1">
                  <a:txBody>
                    <a:bodyPr/>
                    <a:lstStyle/>
                    <a:p>
                      <a:endParaRPr dirty="0"/>
                    </a:p>
                  </a:txBody>
                  <a:tcPr marL="91450" marR="91450" marT="45725" marB="45725" anchor="ctr"/>
                </a:tc>
                <a:extLst>
                  <a:ext uri="{0D108BD9-81ED-4DB2-BD59-A6C34878D82A}">
                    <a16:rowId xmlns:a16="http://schemas.microsoft.com/office/drawing/2014/main" val="10018"/>
                  </a:ext>
                </a:extLst>
              </a:tr>
              <a:tr h="209400">
                <a:tc gridSpan="2">
                  <a:txBody>
                    <a:bodyPr/>
                    <a:lstStyle/>
                    <a:p>
                      <a:pPr marL="0" marR="0" lvl="0" indent="0" algn="ctr" rtl="0">
                        <a:spcBef>
                          <a:spcPts val="0"/>
                        </a:spcBef>
                        <a:spcAft>
                          <a:spcPts val="0"/>
                        </a:spcAft>
                        <a:buNone/>
                      </a:pPr>
                      <a:r>
                        <a:rPr lang="ja-JP" sz="1050" b="1" dirty="0">
                          <a:solidFill>
                            <a:srgbClr val="3F3F3F"/>
                          </a:solidFill>
                          <a:latin typeface="Yu Gothic" panose="020B0400000000000000" pitchFamily="34" charset="-128"/>
                          <a:ea typeface="Yu Gothic" panose="020B0400000000000000" pitchFamily="34" charset="-128"/>
                          <a:cs typeface="Arial"/>
                          <a:sym typeface="Arial"/>
                        </a:rPr>
                        <a:t>記事公開</a:t>
                      </a:r>
                      <a:endParaRPr sz="1050" dirty="0">
                        <a:latin typeface="Yu Gothic" panose="020B0400000000000000" pitchFamily="34" charset="-128"/>
                        <a:ea typeface="Yu Gothic" panose="020B0400000000000000" pitchFamily="34" charset="-128"/>
                      </a:endParaRPr>
                    </a:p>
                  </a:txBody>
                  <a:tcPr marL="91450" marR="91450" marT="45725" marB="45725" anchor="ctr"/>
                </a:tc>
                <a:tc hMerge="1">
                  <a:txBody>
                    <a:bodyPr/>
                    <a:lstStyle/>
                    <a:p>
                      <a:endParaRPr lang="ja-JP"/>
                    </a:p>
                  </a:txBody>
                  <a:tcPr/>
                </a:tc>
                <a:extLst>
                  <a:ext uri="{0D108BD9-81ED-4DB2-BD59-A6C34878D82A}">
                    <a16:rowId xmlns:a16="http://schemas.microsoft.com/office/drawing/2014/main" val="10019"/>
                  </a:ext>
                </a:extLst>
              </a:tr>
            </a:tbl>
          </a:graphicData>
        </a:graphic>
      </p:graphicFrame>
      <p:sp>
        <p:nvSpPr>
          <p:cNvPr id="963" name="Google Shape;963;p52"/>
          <p:cNvSpPr/>
          <p:nvPr/>
        </p:nvSpPr>
        <p:spPr>
          <a:xfrm>
            <a:off x="6065291" y="2391599"/>
            <a:ext cx="217747" cy="1161830"/>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
        <p:nvSpPr>
          <p:cNvPr id="966" name="Google Shape;966;p52"/>
          <p:cNvSpPr txBox="1"/>
          <p:nvPr/>
        </p:nvSpPr>
        <p:spPr>
          <a:xfrm>
            <a:off x="436279" y="5734136"/>
            <a:ext cx="6316228" cy="57704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F3F3F"/>
              </a:buClr>
              <a:buSzPts val="800"/>
              <a:buFont typeface="Arial"/>
              <a:buNone/>
            </a:pPr>
            <a:r>
              <a:rPr lang="ja-JP" altLang="en-US" sz="1050" b="0"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お申込み受領後、担当営業よりスケジュールをご連絡いたします。</a:t>
            </a:r>
            <a:endParaRPr sz="105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altLang="en-US" sz="1050" b="0"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案件によりスケジュールは変更いたします。</a:t>
            </a:r>
            <a:endParaRPr sz="105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3F3F3F"/>
              </a:buClr>
              <a:buSzPts val="800"/>
              <a:buFont typeface="Arial"/>
              <a:buNone/>
            </a:pPr>
            <a:r>
              <a:rPr lang="ja-JP" altLang="en-US" sz="1050" b="0"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掲載開始の</a:t>
            </a:r>
            <a:r>
              <a:rPr lang="en-US" altLang="ja-JP" sz="1050" dirty="0">
                <a:solidFill>
                  <a:srgbClr val="3F3F3F"/>
                </a:solidFill>
                <a:latin typeface="Yu Gothic" panose="020B0400000000000000" pitchFamily="34" charset="-128"/>
                <a:ea typeface="Yu Gothic" panose="020B0400000000000000" pitchFamily="34" charset="-128"/>
              </a:rPr>
              <a:t>15</a:t>
            </a:r>
            <a:r>
              <a:rPr lang="ja-JP" sz="1050" b="0" i="0" u="none" strike="noStrike" cap="none" dirty="0">
                <a:solidFill>
                  <a:srgbClr val="3F3F3F"/>
                </a:solidFill>
                <a:latin typeface="Yu Gothic" panose="020B0400000000000000" pitchFamily="34" charset="-128"/>
                <a:ea typeface="Yu Gothic" panose="020B0400000000000000" pitchFamily="34" charset="-128"/>
                <a:sym typeface="Arial"/>
              </a:rPr>
              <a:t>営業日前までに商品・リリース等の情報提供にご協力をお願いいたします</a:t>
            </a:r>
            <a:r>
              <a:rPr lang="ja-JP" altLang="en-US" sz="1050" dirty="0">
                <a:solidFill>
                  <a:srgbClr val="3F3F3F"/>
                </a:solidFill>
                <a:latin typeface="Yu Gothic" panose="020B0400000000000000" pitchFamily="34" charset="-128"/>
                <a:ea typeface="Yu Gothic" panose="020B0400000000000000" pitchFamily="34" charset="-128"/>
              </a:rPr>
              <a:t>。</a:t>
            </a:r>
            <a:endParaRPr sz="105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969" name="Google Shape;969;p52"/>
          <p:cNvSpPr/>
          <p:nvPr/>
        </p:nvSpPr>
        <p:spPr>
          <a:xfrm>
            <a:off x="6344554" y="2767024"/>
            <a:ext cx="1478035" cy="577041"/>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71" name="Google Shape;971;p52"/>
          <p:cNvSpPr txBox="1"/>
          <p:nvPr/>
        </p:nvSpPr>
        <p:spPr>
          <a:xfrm>
            <a:off x="6487165" y="2855509"/>
            <a:ext cx="1131297" cy="41545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ja-JP" sz="1050" b="1" i="0" u="none" strike="noStrike" cap="none" dirty="0">
                <a:solidFill>
                  <a:srgbClr val="F89D8F"/>
                </a:solidFill>
                <a:latin typeface="Yu Gothic" panose="020B0400000000000000" pitchFamily="34" charset="-128"/>
                <a:ea typeface="Yu Gothic" panose="020B0400000000000000" pitchFamily="34" charset="-128"/>
                <a:sym typeface="Arial"/>
              </a:rPr>
              <a:t>案件ごとに調整</a:t>
            </a:r>
            <a:endParaRPr lang="en-US" altLang="ja-JP" sz="1050" b="1" i="0" u="none" strike="noStrike" cap="none" dirty="0">
              <a:solidFill>
                <a:srgbClr val="F89D8F"/>
              </a:solidFill>
              <a:latin typeface="Yu Gothic" panose="020B0400000000000000" pitchFamily="34" charset="-128"/>
              <a:ea typeface="Yu Gothic" panose="020B0400000000000000" pitchFamily="34" charset="-128"/>
              <a:sym typeface="Arial"/>
            </a:endParaRPr>
          </a:p>
          <a:p>
            <a:pPr marL="0" marR="0" lvl="0" indent="0" algn="ctr" rtl="0">
              <a:lnSpc>
                <a:spcPct val="100000"/>
              </a:lnSpc>
              <a:spcBef>
                <a:spcPts val="0"/>
              </a:spcBef>
              <a:spcAft>
                <a:spcPts val="0"/>
              </a:spcAft>
              <a:buNone/>
            </a:pPr>
            <a:r>
              <a:rPr lang="en-US" altLang="ja-JP" sz="1050" b="1" dirty="0">
                <a:solidFill>
                  <a:srgbClr val="F89D8F"/>
                </a:solidFill>
                <a:latin typeface="Yu Gothic" panose="020B0400000000000000" pitchFamily="34" charset="-128"/>
                <a:ea typeface="Yu Gothic" panose="020B0400000000000000" pitchFamily="34" charset="-128"/>
              </a:rPr>
              <a:t>10</a:t>
            </a:r>
            <a:r>
              <a:rPr lang="ja-JP" altLang="en-US" sz="1050" b="1" dirty="0">
                <a:solidFill>
                  <a:srgbClr val="F89D8F"/>
                </a:solidFill>
                <a:latin typeface="Yu Gothic" panose="020B0400000000000000" pitchFamily="34" charset="-128"/>
                <a:ea typeface="Yu Gothic" panose="020B0400000000000000" pitchFamily="34" charset="-128"/>
              </a:rPr>
              <a:t>営業日前後</a:t>
            </a:r>
            <a:endParaRPr sz="1600" dirty="0">
              <a:latin typeface="Yu Gothic" panose="020B0400000000000000" pitchFamily="34" charset="-128"/>
              <a:ea typeface="Yu Gothic" panose="020B0400000000000000" pitchFamily="34" charset="-128"/>
            </a:endParaRPr>
          </a:p>
        </p:txBody>
      </p:sp>
      <p:sp>
        <p:nvSpPr>
          <p:cNvPr id="2" name="Google Shape;963;p52">
            <a:extLst>
              <a:ext uri="{FF2B5EF4-FFF2-40B4-BE49-F238E27FC236}">
                <a16:creationId xmlns:a16="http://schemas.microsoft.com/office/drawing/2014/main" id="{ED1B94C9-3C75-48CF-9E97-2EC893CB829A}"/>
              </a:ext>
            </a:extLst>
          </p:cNvPr>
          <p:cNvSpPr/>
          <p:nvPr/>
        </p:nvSpPr>
        <p:spPr>
          <a:xfrm>
            <a:off x="2490642" y="3898237"/>
            <a:ext cx="217834" cy="442270"/>
          </a:xfrm>
          <a:prstGeom prst="upDownArrow">
            <a:avLst>
              <a:gd name="adj1" fmla="val 50000"/>
              <a:gd name="adj2" fmla="val 50000"/>
            </a:avLst>
          </a:prstGeom>
          <a:solidFill>
            <a:srgbClr val="F89D9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8F"/>
              </a:solidFill>
              <a:latin typeface="Yu Gothic" panose="020B0400000000000000" pitchFamily="34" charset="-128"/>
              <a:ea typeface="Yu Gothic" panose="020B0400000000000000" pitchFamily="34" charset="-128"/>
              <a:cs typeface="Kosugi Maru"/>
              <a:sym typeface="Kosugi Maru"/>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sp>
        <p:nvSpPr>
          <p:cNvPr id="989" name="Google Shape;989;p32"/>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990" name="Google Shape;990;p32"/>
          <p:cNvSpPr txBox="1"/>
          <p:nvPr/>
        </p:nvSpPr>
        <p:spPr>
          <a:xfrm>
            <a:off x="2904941" y="3084513"/>
            <a:ext cx="32880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Yu Gothic" panose="020B0400000000000000" pitchFamily="34" charset="-128"/>
                <a:ea typeface="Yu Gothic" panose="020B0400000000000000" pitchFamily="34" charset="-128"/>
                <a:sym typeface="Arial"/>
              </a:rPr>
              <a:t>広告ガイドライン・規約</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94"/>
        <p:cNvGrpSpPr/>
        <p:nvPr/>
      </p:nvGrpSpPr>
      <p:grpSpPr>
        <a:xfrm>
          <a:off x="0" y="0"/>
          <a:ext cx="0" cy="0"/>
          <a:chOff x="0" y="0"/>
          <a:chExt cx="0" cy="0"/>
        </a:xfrm>
      </p:grpSpPr>
      <p:sp>
        <p:nvSpPr>
          <p:cNvPr id="996" name="Google Shape;996;p33"/>
          <p:cNvSpPr/>
          <p:nvPr/>
        </p:nvSpPr>
        <p:spPr>
          <a:xfrm>
            <a:off x="358775" y="658697"/>
            <a:ext cx="8426450" cy="594004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Yu Gothic" panose="020B0400000000000000" pitchFamily="34" charset="-128"/>
                <a:ea typeface="Yu Gothic" panose="020B0400000000000000" pitchFamily="34" charset="-128"/>
                <a:sym typeface="Arial"/>
              </a:rPr>
              <a:t>1. 広告掲載に関する免責事項</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広告掲載に関する免責事項は、弊社が提供するすべてのサービス、および提携パートナー上に掲載される広告に適用される免責事項です。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1. エキサイト株式会社（以下、当社と言います）は停電・通信回線の事故・天災等の不可抗力、通信事業者の不履行、インターネットインフラその他サーバー等のシステム上の不具合、緊急メンテナンスの発生など、当社の責に帰すべき事由以外の原因により広告掲載契約に基づく債務の全部または一部を履行できなかった場合、当社はその責を問われないものとし、当該履行については、当該原因の影響とみなされる範囲まで義務を免除されるものとします。但し、当社の故意または重過失による場合はこの限りではありません。この場合に限り、当社が配信を行わなかった部分については広告主の支払債務も生じ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2. 広告掲載初日及び広告内容の変更の掲載開始時間から12時間は広告掲載調整時間とし、当該調整時間内の不具合について、当社は免責されるものとします。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3. タイアップ広告、および当社委託制作広告に於いて、掲載前々営業日までに掲載内容が校了しない場合、掲載開始日を延期させていただく場合がございます。また、本延期に伴う掲載終了日の延長は無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4. 広告の配信中において、当該広告からのリンク自体が無効であったりリンク先のサイトに不具合が発生した場合、当社は当該広告の配信を停止することができるものとし、この場合、当社は広告不掲載の責を負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5. 当社は、広告主がユーザーまたは第三者に対して損害を与えた場合、その一切の責任を負わないものとします。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6. 当社は、ユーザーが広告主を通じて得る情報などについて、その完全性・正確性・確実性・有用性など、いかなる保証も行わないものとします。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7. 当社は、ユーザーが使用するいかなる機器、ソフトウェアについても、その動作保証を一切行わないものとします。</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r" rtl="0">
              <a:lnSpc>
                <a:spcPct val="100000"/>
              </a:lnSpc>
              <a:spcBef>
                <a:spcPts val="0"/>
              </a:spcBef>
              <a:spcAft>
                <a:spcPts val="0"/>
              </a:spcAft>
              <a:buClr>
                <a:srgbClr val="000000"/>
              </a:buClr>
              <a:buSzPts val="600"/>
              <a:buFont typeface="Meiryo"/>
              <a:buNone/>
            </a:pPr>
            <a:r>
              <a:rPr lang="ja-JP" sz="600" b="0" i="0" u="none" strike="noStrike" cap="none" dirty="0">
                <a:solidFill>
                  <a:srgbClr val="000000"/>
                </a:solidFill>
                <a:latin typeface="Yu Gothic" panose="020B0400000000000000" pitchFamily="34" charset="-128"/>
                <a:ea typeface="Yu Gothic" panose="020B0400000000000000" pitchFamily="34" charset="-128"/>
                <a:sym typeface="Arial"/>
              </a:rPr>
              <a:t>平成20年4月1日制定</a:t>
            </a:r>
            <a:endParaRPr sz="6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キャンセルポリシー（広告掲載申込み解除、掲載中止に伴う違約金）: 広告掲載申込み後、広告主、申込者の都合で広告掲載を中止する場合、申込み金額全額の料率で違約金をいただきます。また広告主、申込者は申込み金額全額を支払って、広告掲載を中止することができるものと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Yu Gothic" panose="020B0400000000000000" pitchFamily="34" charset="-128"/>
                <a:ea typeface="Yu Gothic" panose="020B0400000000000000" pitchFamily="34" charset="-128"/>
                <a:sym typeface="Arial"/>
              </a:rPr>
              <a:t>2. 広告掲載基準</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エキサイト広告掲載基準は、弊社が提供するすべてのサービス、および提携パートナー上に掲載される広告に適用される基準です。掲載できないサービスや商品、掲載にあたって基準を設けているサイトや業種の基準、クリエイティブ（タイトル・説明文・画像）を作成するにあたっての表現規制など、広告掲載を申し込む広告主はその広告について、この基準を順守する必要があ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※広告掲載基準：</a:t>
            </a:r>
            <a:r>
              <a:rPr lang="ja-JP" sz="700" b="0" i="0" u="sng" strike="noStrike" cap="none" dirty="0">
                <a:solidFill>
                  <a:srgbClr val="F89D8F"/>
                </a:solidFill>
                <a:latin typeface="Yu Gothic" panose="020B0400000000000000" pitchFamily="34" charset="-128"/>
                <a:ea typeface="Yu Gothic" panose="020B0400000000000000" pitchFamily="34" charset="-128"/>
                <a:cs typeface="Meiryo"/>
                <a:sym typeface="Meiryo"/>
                <a:hlinkClick r:id="rId3"/>
              </a:rPr>
              <a:t>https://image.excite.co.jp/jp/ad/ex/pdf/adpolicy/adpolicy_201908.pdf</a:t>
            </a:r>
            <a:endParaRPr sz="600" b="0" i="0" u="none" strike="noStrike" cap="none" dirty="0">
              <a:solidFill>
                <a:srgbClr val="F89D8F"/>
              </a:solidFill>
              <a:latin typeface="Yu Gothic" panose="020B0400000000000000" pitchFamily="34" charset="-128"/>
              <a:ea typeface="Yu Gothic" panose="020B0400000000000000" pitchFamily="34" charset="-128"/>
              <a:cs typeface="Meiryo"/>
              <a:sym typeface="Meiryo"/>
            </a:endParaRPr>
          </a:p>
          <a:p>
            <a:pPr marL="0" marR="0" lvl="0" indent="0" algn="l" rtl="0">
              <a:lnSpc>
                <a:spcPct val="100000"/>
              </a:lnSpc>
              <a:spcBef>
                <a:spcPts val="0"/>
              </a:spcBef>
              <a:spcAft>
                <a:spcPts val="0"/>
              </a:spcAft>
              <a:buNone/>
            </a:pP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Yu Gothic" panose="020B0400000000000000" pitchFamily="34" charset="-128"/>
                <a:ea typeface="Yu Gothic" panose="020B0400000000000000" pitchFamily="34" charset="-128"/>
                <a:sym typeface="Arial"/>
              </a:rPr>
              <a:t>3. 広告配信ガイドライン</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一部の広告の掲載において個別の規定を設けております。該当する広告掲載を申し込む広告主はその広告について、この規定を遵守する必要がございます。ご承諾いただいたことの証明としてお申込書内へ該当規定遵守の旨の記載が必要で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dirty="0">
                <a:solidFill>
                  <a:srgbClr val="000000"/>
                </a:solidFill>
                <a:latin typeface="Yu Gothic" panose="020B0400000000000000" pitchFamily="34" charset="-128"/>
                <a:ea typeface="Yu Gothic" panose="020B0400000000000000" pitchFamily="34" charset="-128"/>
                <a:sym typeface="Arial"/>
              </a:rPr>
              <a:t>– 第三者配信規定</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1. 申込前に、第三者配信を行う目的、取得する情報、広告仕様（インフォメーションアイコン含む）、 第三者配信会社のプライバシーポリシーページURLおよび「情報収集の無効化（オプトアウト）」ページURLを申告してください。審査受領の判断材料として必要になります。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2. 本配信の際に取得したユーザー情報を、本配信以外で使用しないでください。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3. 個人を特定できる情報を用いてターゲティングすることを禁止します。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4. 第三者配信のタグを事前に確認させていただきます。内容によって、弊社判断で第三者配信をお断りする場合がございます。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5. 掲載期間中に弊社に不利益をもたらす事象が発覚した場合、弊社判断で第三者配信を停止させていただく場合がございます。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6. 別途設けている第三者配信向け制作・入稿規定に従ってください。詳しくは「スペックガイド」をご参照ください。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none" strike="noStrike" cap="none" dirty="0">
                <a:solidFill>
                  <a:srgbClr val="000000"/>
                </a:solidFill>
                <a:latin typeface="Yu Gothic" panose="020B0400000000000000" pitchFamily="34" charset="-128"/>
                <a:ea typeface="Yu Gothic" panose="020B0400000000000000" pitchFamily="34" charset="-128"/>
                <a:sym typeface="Arial"/>
              </a:rPr>
              <a:t>– 第三者タグ設置規定</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1. 申込前に、ご希望のタグ設置を行う目的、取得する情報、タグ発行会社のプライバシーポリシーページURLおよびオプトアウトページURLを申告してください。審査受領の判断材料として必要になります。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2. 本タグ設置の際に取得したユーザー情報を、申告した目的以外（取得データの転売含む）での使用・公表をしないでください。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3. 申告した目的の範囲であっても、エキサイトのユーザーデータであることがわかるような形での使用・公表をしないでください。また、対外的なリリースなどを行う場合には別途審査を行う必要があります。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4. 個人を特定できる情報（個体・アプリケーションを識別する情報 / 位置情報（GPS））の取得および利用を禁止します。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5. 申告されたタグを設置するページ内すべてに、申告された内容をユーザーに明示するページへのリンクを設置し、そのページからタグ発行会社の「情報収集の無効化（オプトアウト）」ページへのリンクを設置いたし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6. 設置ご希望のタグは事前に確認させていただきます。内容によって、弊社判断でタグ設置をお断りする場合がございます。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7. 掲載期間中に弊社に不利益をもたらす事象が発覚した場合、弊社判断で設置ページより第三者タグを削除させていただく場合がございます。</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※掲載面（エキサイト側の）ドメインのcookieの操作は禁止とします。※セキュリティ面で脆弱性のあるスクリプト(XSSなど)はお受けできません。</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997" name="Google Shape;997;p33"/>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広告ガイドライン・規約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998" name="Google Shape;998;p33"/>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1004" name="Google Shape;1004;p34"/>
          <p:cNvSpPr/>
          <p:nvPr/>
        </p:nvSpPr>
        <p:spPr>
          <a:xfrm>
            <a:off x="389100" y="795953"/>
            <a:ext cx="8469150" cy="44781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00"/>
              <a:buFont typeface="Meiryo"/>
              <a:buNone/>
            </a:pPr>
            <a:r>
              <a:rPr lang="ja-JP" sz="900" b="0" i="0" u="none" strike="noStrike" cap="none" dirty="0">
                <a:solidFill>
                  <a:srgbClr val="000000"/>
                </a:solidFill>
                <a:latin typeface="Yu Gothic" panose="020B0400000000000000" pitchFamily="34" charset="-128"/>
                <a:ea typeface="Yu Gothic" panose="020B0400000000000000" pitchFamily="34" charset="-128"/>
                <a:sym typeface="Arial"/>
              </a:rPr>
              <a:t>– 動画広告・音声付広告の掲載条件</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1. インターネット上で掲載許可が得られているクリエイティブである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2. 動画配信方式が埋め込み動画配信であることの許諾が動画、音楽の権利者（音楽事務所、レーベルなど）より得られている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　※埋め込み動画配信(セキュアスクリプト有)</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　広告掲載面でのみ動画を再生することが可能な形式です。通常のウェブサーバーを用いて動画を配信するためユーザーがファイルを保存することが可能ですが、動画ファイルにセキュアスクリプトと呼ば</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　れる特殊なコードを実装することで動画をユーザーのパソコンに保存すると再生できなくなります。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3. 著作権管理事業者(JASRAC、ジャパン・ライツ・クリアランスなど)との必要な手続き（費用は貴社負担となります）が完了している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　※留意点：使用する楽曲の著作権管理を著作権管理事業者に委託している場合、自社で制作された楽曲であっても手続きが必要になることがございます。詳細は、著作権管理事業者にお問い合わせください。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4. 別途設けている動画広告・音声付広告の掲載条件向け制作・入稿規定に従ってください。詳しくは「スペックガイド」をご参照ください。</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sng"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Yu Gothic" panose="020B0400000000000000" pitchFamily="34" charset="-128"/>
                <a:ea typeface="Yu Gothic" panose="020B0400000000000000" pitchFamily="34" charset="-128"/>
                <a:sym typeface="Arial"/>
              </a:rPr>
              <a:t>４．行動ターゲティング広告について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エキサイトでは、お客様により有益な広告を表示する手法の一つとして、お客様の興味関心に関連した広告を表示する「行動ターゲティング広告」を配信しています。</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行動ターゲティング広告で利用する閲覧履歴情報等については、「プライバシー情報等」（「個人情報」及び「閲覧履歴情報等」を総称）として、適切に取り扱い、保護することが重要な責務であると考えており、プライバシーポリシーを定めております。詳細は以下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プライバシーポリシー：</a:t>
            </a:r>
            <a:r>
              <a:rPr lang="ja-JP" sz="700" b="0" i="0" u="sng" strike="noStrike" cap="none" dirty="0">
                <a:solidFill>
                  <a:srgbClr val="F89D90"/>
                </a:solidFill>
                <a:latin typeface="Yu Gothic" panose="020B0400000000000000" pitchFamily="34" charset="-128"/>
                <a:ea typeface="Yu Gothic" panose="020B0400000000000000" pitchFamily="34" charset="-128"/>
                <a:sym typeface="Arial"/>
                <a:hlinkClick r:id="rId3"/>
              </a:rPr>
              <a:t>https://info.excite.co.jp/top/protection/privacy.html</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また、行動ターゲティング広告や利用動向の分析についての概要および無効化の方法は以下よりご確認ください。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行動ターゲティング広告におけるインフォマティブデータの取り扱い：</a:t>
            </a:r>
            <a:r>
              <a:rPr lang="ja-JP" sz="700" b="0" i="0" u="sng" strike="noStrike" cap="none" dirty="0">
                <a:solidFill>
                  <a:srgbClr val="F89D90"/>
                </a:solidFill>
                <a:latin typeface="Yu Gothic" panose="020B0400000000000000" pitchFamily="34" charset="-128"/>
                <a:ea typeface="Yu Gothic" panose="020B0400000000000000" pitchFamily="34" charset="-128"/>
                <a:sym typeface="Arial"/>
                <a:hlinkClick r:id="rId4"/>
              </a:rPr>
              <a:t>https://info.excite.co.jp/top/protection/privacy/cookie.html</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※一般社団法人インターネット広告推進協議会（JIAA）の会員であるエキサイトは2017年8月1日にJIAAのインフォメーションアイコンプログラムの承認を受けました。</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　主な対応事項は以下のページよりご確認ください。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dirty="0">
                <a:solidFill>
                  <a:srgbClr val="F89D90"/>
                </a:solidFill>
                <a:latin typeface="Yu Gothic" panose="020B0400000000000000" pitchFamily="34" charset="-128"/>
                <a:ea typeface="Yu Gothic" panose="020B0400000000000000" pitchFamily="34" charset="-128"/>
                <a:sym typeface="Arial"/>
                <a:hlinkClick r:id="rId5"/>
              </a:rPr>
              <a:t>https://ad.excite.co.jp/regulation/</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900"/>
              <a:buFont typeface="Calibri"/>
              <a:buNone/>
            </a:pPr>
            <a:endParaRPr sz="9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Meiryo"/>
              <a:buNone/>
            </a:pPr>
            <a:r>
              <a:rPr lang="ja-JP" sz="900" b="0" i="0" u="sng" strike="noStrike" cap="none" dirty="0">
                <a:solidFill>
                  <a:srgbClr val="000000"/>
                </a:solidFill>
                <a:latin typeface="Yu Gothic" panose="020B0400000000000000" pitchFamily="34" charset="-128"/>
                <a:ea typeface="Yu Gothic" panose="020B0400000000000000" pitchFamily="34" charset="-128"/>
                <a:sym typeface="Arial"/>
              </a:rPr>
              <a:t>5. ガイドライン・規約の改定について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当ガイドラインに変更がある場合には、以下のページ上で告知しますので、お客様ご自身が変更点に関しての最新の情報を、当ページ上で随時確認されることを推奨します。確認をされていなかったことに起因するトラブルに関しては、当社は一切責任を負いかねますので予めご了承下さい。</a:t>
            </a:r>
            <a:endParaRPr sz="7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chemeClr val="dk1"/>
              </a:buClr>
              <a:buSzPts val="700"/>
              <a:buFont typeface="Calibri"/>
              <a:buNone/>
            </a:pPr>
            <a:endParaRPr sz="700" b="0" i="0" u="sng" strike="noStrike" cap="none" dirty="0">
              <a:solidFill>
                <a:srgbClr val="000000"/>
              </a:solidFill>
              <a:latin typeface="Yu Gothic" panose="020B0400000000000000" pitchFamily="34" charset="-128"/>
              <a:ea typeface="Yu Gothic" panose="020B0400000000000000" pitchFamily="34" charset="-128"/>
              <a:sym typeface="Arial"/>
              <a:hlinkClick r:id="rId5"/>
            </a:endParaRPr>
          </a:p>
          <a:p>
            <a:pPr marL="0" marR="0" lvl="0" indent="0" algn="l" rtl="0">
              <a:lnSpc>
                <a:spcPct val="100000"/>
              </a:lnSpc>
              <a:spcBef>
                <a:spcPts val="0"/>
              </a:spcBef>
              <a:spcAft>
                <a:spcPts val="0"/>
              </a:spcAft>
              <a:buClr>
                <a:srgbClr val="000000"/>
              </a:buClr>
              <a:buSzPts val="700"/>
              <a:buFont typeface="Meiryo"/>
              <a:buNone/>
            </a:pPr>
            <a:r>
              <a:rPr lang="ja-JP" sz="700" b="0" i="0" u="sng" strike="noStrike" cap="none" dirty="0">
                <a:solidFill>
                  <a:srgbClr val="F89D90"/>
                </a:solidFill>
                <a:latin typeface="Yu Gothic" panose="020B0400000000000000" pitchFamily="34" charset="-128"/>
                <a:ea typeface="Yu Gothic" panose="020B0400000000000000" pitchFamily="34" charset="-128"/>
                <a:sym typeface="Arial"/>
                <a:hlinkClick r:id="rId5"/>
              </a:rPr>
              <a:t>https://ad.excite.co.jp/regulation/</a:t>
            </a:r>
            <a:endParaRPr sz="7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1005" name="Google Shape;1005;p34"/>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広告ガイドライン・規約</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1006" name="Google Shape;1006;p34"/>
          <p:cNvCxnSpPr/>
          <p:nvPr/>
        </p:nvCxnSpPr>
        <p:spPr>
          <a:xfrm>
            <a:off x="3437792" y="434659"/>
            <a:ext cx="534743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02"/>
        <p:cNvGrpSpPr/>
        <p:nvPr/>
      </p:nvGrpSpPr>
      <p:grpSpPr>
        <a:xfrm>
          <a:off x="0" y="0"/>
          <a:ext cx="0" cy="0"/>
          <a:chOff x="0" y="0"/>
          <a:chExt cx="0" cy="0"/>
        </a:xfrm>
      </p:grpSpPr>
      <p:sp>
        <p:nvSpPr>
          <p:cNvPr id="5" name="Google Shape;1011;p53">
            <a:extLst>
              <a:ext uri="{FF2B5EF4-FFF2-40B4-BE49-F238E27FC236}">
                <a16:creationId xmlns:a16="http://schemas.microsoft.com/office/drawing/2014/main" id="{7065A597-D7A8-4E1D-BD2E-52DBCCAEBBC5}"/>
              </a:ext>
            </a:extLst>
          </p:cNvPr>
          <p:cNvSpPr txBox="1"/>
          <p:nvPr/>
        </p:nvSpPr>
        <p:spPr>
          <a:xfrm>
            <a:off x="206075" y="3452737"/>
            <a:ext cx="8731800" cy="738623"/>
          </a:xfrm>
          <a:prstGeom prst="rect">
            <a:avLst/>
          </a:prstGeom>
          <a:noFill/>
          <a:ln>
            <a:noFill/>
          </a:ln>
        </p:spPr>
        <p:txBody>
          <a:bodyPr spcFirstLastPara="1" wrap="square" lIns="91425" tIns="45700" rIns="91425" bIns="45700" anchor="ctr" anchorCtr="0">
            <a:spAutoFit/>
          </a:bodyPr>
          <a:lstStyle/>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dirty="0">
                <a:solidFill>
                  <a:srgbClr val="3F3F3F"/>
                </a:solidFill>
                <a:latin typeface="Yu Gothic" panose="020B0400000000000000" pitchFamily="34" charset="-128"/>
                <a:ea typeface="Yu Gothic" panose="020B0400000000000000" pitchFamily="34" charset="-128"/>
                <a:sym typeface="Arial"/>
              </a:rPr>
              <a:t>エキサイト株式会社　広告担当</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400"/>
              <a:buFont typeface="Arial"/>
              <a:buNone/>
            </a:pPr>
            <a:r>
              <a:rPr lang="ja-JP" sz="1400" b="1" i="0" u="none" strike="noStrike" cap="none" dirty="0">
                <a:solidFill>
                  <a:srgbClr val="3F3F3F"/>
                </a:solidFill>
                <a:latin typeface="Yu Gothic" panose="020B0400000000000000" pitchFamily="34" charset="-128"/>
                <a:ea typeface="Yu Gothic" panose="020B0400000000000000" pitchFamily="34" charset="-128"/>
                <a:sym typeface="Arial"/>
              </a:rPr>
              <a:t>Mail： japan_advertising@excite.jp</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6" name="Google Shape;1012;p53">
            <a:extLst>
              <a:ext uri="{FF2B5EF4-FFF2-40B4-BE49-F238E27FC236}">
                <a16:creationId xmlns:a16="http://schemas.microsoft.com/office/drawing/2014/main" id="{59E774DB-4B16-4D6C-B5B7-433863654B78}"/>
              </a:ext>
            </a:extLst>
          </p:cNvPr>
          <p:cNvPicPr preferRelativeResize="0"/>
          <p:nvPr/>
        </p:nvPicPr>
        <p:blipFill rotWithShape="1">
          <a:blip r:embed="rId3">
            <a:alphaModFix/>
          </a:blip>
          <a:srcRect/>
          <a:stretch/>
        </p:blipFill>
        <p:spPr>
          <a:xfrm>
            <a:off x="5188388" y="2271203"/>
            <a:ext cx="928121" cy="928121"/>
          </a:xfrm>
          <a:prstGeom prst="rect">
            <a:avLst/>
          </a:prstGeom>
          <a:noFill/>
          <a:ln>
            <a:noFill/>
          </a:ln>
        </p:spPr>
      </p:pic>
      <p:sp>
        <p:nvSpPr>
          <p:cNvPr id="7" name="Google Shape;1013;p53">
            <a:extLst>
              <a:ext uri="{FF2B5EF4-FFF2-40B4-BE49-F238E27FC236}">
                <a16:creationId xmlns:a16="http://schemas.microsoft.com/office/drawing/2014/main" id="{A427D46B-8FDE-4BA5-8B4D-9F559F7B6F6C}"/>
              </a:ext>
            </a:extLst>
          </p:cNvPr>
          <p:cNvSpPr/>
          <p:nvPr/>
        </p:nvSpPr>
        <p:spPr>
          <a:xfrm>
            <a:off x="3008376" y="1933951"/>
            <a:ext cx="2088472" cy="928121"/>
          </a:xfrm>
          <a:custGeom>
            <a:avLst/>
            <a:gdLst/>
            <a:ahLst/>
            <a:cxnLst/>
            <a:rect l="l" t="t" r="r" b="b"/>
            <a:pathLst>
              <a:path w="2282471" h="850267" extrusionOk="0">
                <a:moveTo>
                  <a:pt x="1154245" y="0"/>
                </a:moveTo>
                <a:cubicBezTo>
                  <a:pt x="1279235" y="0"/>
                  <a:pt x="1386475" y="25175"/>
                  <a:pt x="1432284" y="61054"/>
                </a:cubicBezTo>
                <a:lnTo>
                  <a:pt x="1434033" y="63925"/>
                </a:lnTo>
                <a:lnTo>
                  <a:pt x="1497878" y="52216"/>
                </a:lnTo>
                <a:cubicBezTo>
                  <a:pt x="1525621" y="49592"/>
                  <a:pt x="1556290" y="48885"/>
                  <a:pt x="1589027" y="50225"/>
                </a:cubicBezTo>
                <a:cubicBezTo>
                  <a:pt x="1632678" y="52011"/>
                  <a:pt x="1680007" y="57437"/>
                  <a:pt x="1728984" y="66809"/>
                </a:cubicBezTo>
                <a:cubicBezTo>
                  <a:pt x="1900402" y="99613"/>
                  <a:pt x="2035209" y="169892"/>
                  <a:pt x="2057370" y="233265"/>
                </a:cubicBezTo>
                <a:lnTo>
                  <a:pt x="2059721" y="259568"/>
                </a:lnTo>
                <a:lnTo>
                  <a:pt x="2098175" y="267205"/>
                </a:lnTo>
                <a:cubicBezTo>
                  <a:pt x="2206478" y="296514"/>
                  <a:pt x="2282471" y="365128"/>
                  <a:pt x="2282471" y="445097"/>
                </a:cubicBezTo>
                <a:cubicBezTo>
                  <a:pt x="2282471" y="525067"/>
                  <a:pt x="2206478" y="593680"/>
                  <a:pt x="2098175" y="622989"/>
                </a:cubicBezTo>
                <a:lnTo>
                  <a:pt x="2053853" y="631792"/>
                </a:lnTo>
                <a:lnTo>
                  <a:pt x="2048662" y="654778"/>
                </a:lnTo>
                <a:lnTo>
                  <a:pt x="2048329" y="655078"/>
                </a:lnTo>
                <a:lnTo>
                  <a:pt x="2217421" y="776868"/>
                </a:lnTo>
                <a:lnTo>
                  <a:pt x="1924346" y="737575"/>
                </a:lnTo>
                <a:lnTo>
                  <a:pt x="1886991" y="755107"/>
                </a:lnTo>
                <a:cubicBezTo>
                  <a:pt x="1802896" y="786531"/>
                  <a:pt x="1693226" y="813973"/>
                  <a:pt x="1571861" y="831547"/>
                </a:cubicBezTo>
                <a:cubicBezTo>
                  <a:pt x="1363808" y="861673"/>
                  <a:pt x="1180481" y="854240"/>
                  <a:pt x="1097363" y="817851"/>
                </a:cubicBezTo>
                <a:lnTo>
                  <a:pt x="1078550" y="806076"/>
                </a:lnTo>
                <a:lnTo>
                  <a:pt x="995311" y="828416"/>
                </a:lnTo>
                <a:cubicBezTo>
                  <a:pt x="902926" y="840873"/>
                  <a:pt x="778591" y="837715"/>
                  <a:pt x="644202" y="815990"/>
                </a:cubicBezTo>
                <a:cubicBezTo>
                  <a:pt x="409020" y="777972"/>
                  <a:pt x="220976" y="695692"/>
                  <a:pt x="186462" y="621141"/>
                </a:cubicBezTo>
                <a:lnTo>
                  <a:pt x="182737" y="598182"/>
                </a:lnTo>
                <a:lnTo>
                  <a:pt x="88381" y="557480"/>
                </a:lnTo>
                <a:cubicBezTo>
                  <a:pt x="33775" y="522542"/>
                  <a:pt x="0" y="474276"/>
                  <a:pt x="0" y="420963"/>
                </a:cubicBezTo>
                <a:cubicBezTo>
                  <a:pt x="0" y="340994"/>
                  <a:pt x="75993" y="272380"/>
                  <a:pt x="184296" y="243071"/>
                </a:cubicBezTo>
                <a:lnTo>
                  <a:pt x="217182" y="236540"/>
                </a:lnTo>
                <a:lnTo>
                  <a:pt x="223495" y="217552"/>
                </a:lnTo>
                <a:cubicBezTo>
                  <a:pt x="273669" y="155300"/>
                  <a:pt x="408425" y="90292"/>
                  <a:pt x="574111" y="54795"/>
                </a:cubicBezTo>
                <a:cubicBezTo>
                  <a:pt x="684569" y="31131"/>
                  <a:pt x="787860" y="25062"/>
                  <a:pt x="865566" y="34382"/>
                </a:cubicBezTo>
                <a:lnTo>
                  <a:pt x="907712" y="45574"/>
                </a:lnTo>
                <a:lnTo>
                  <a:pt x="940874" y="29279"/>
                </a:lnTo>
                <a:cubicBezTo>
                  <a:pt x="995480" y="11189"/>
                  <a:pt x="1070918" y="0"/>
                  <a:pt x="1154245" y="0"/>
                </a:cubicBezTo>
                <a:close/>
              </a:path>
            </a:pathLst>
          </a:custGeom>
          <a:noFill/>
          <a:ln w="19050" cap="flat" cmpd="sng">
            <a:solidFill>
              <a:srgbClr val="F89D9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8" name="Google Shape;1014;p53">
            <a:extLst>
              <a:ext uri="{FF2B5EF4-FFF2-40B4-BE49-F238E27FC236}">
                <a16:creationId xmlns:a16="http://schemas.microsoft.com/office/drawing/2014/main" id="{F4BDA2D1-6CC1-4E4D-AF1C-BB89A96784BC}"/>
              </a:ext>
            </a:extLst>
          </p:cNvPr>
          <p:cNvSpPr txBox="1"/>
          <p:nvPr/>
        </p:nvSpPr>
        <p:spPr>
          <a:xfrm>
            <a:off x="3421670" y="2145545"/>
            <a:ext cx="1261884"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広告に関する</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お問い合わせ</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Tree>
    <p:extLst>
      <p:ext uri="{BB962C8B-B14F-4D97-AF65-F5344CB8AC3E}">
        <p14:creationId xmlns:p14="http://schemas.microsoft.com/office/powerpoint/2010/main" val="741578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cxnSp>
        <p:nvCxnSpPr>
          <p:cNvPr id="51" name="Google Shape;51;p9"/>
          <p:cNvCxnSpPr>
            <a:stCxn id="52" idx="3"/>
          </p:cNvCxnSpPr>
          <p:nvPr/>
        </p:nvCxnSpPr>
        <p:spPr>
          <a:xfrm rot="10800000" flipH="1">
            <a:off x="1963335" y="434727"/>
            <a:ext cx="6822000" cy="2400"/>
          </a:xfrm>
          <a:prstGeom prst="straightConnector1">
            <a:avLst/>
          </a:prstGeom>
          <a:noFill/>
          <a:ln w="9525" cap="rnd" cmpd="sng">
            <a:solidFill>
              <a:srgbClr val="CCCCCC"/>
            </a:solidFill>
            <a:prstDash val="solid"/>
            <a:miter lim="800000"/>
            <a:headEnd type="none" w="sm" len="sm"/>
            <a:tailEnd type="none" w="sm" len="sm"/>
          </a:ln>
        </p:spPr>
      </p:cxnSp>
      <p:grpSp>
        <p:nvGrpSpPr>
          <p:cNvPr id="53" name="Google Shape;53;p9"/>
          <p:cNvGrpSpPr/>
          <p:nvPr/>
        </p:nvGrpSpPr>
        <p:grpSpPr>
          <a:xfrm>
            <a:off x="0" y="1247660"/>
            <a:ext cx="9144000" cy="3007083"/>
            <a:chOff x="0" y="1979180"/>
            <a:chExt cx="9144000" cy="3007083"/>
          </a:xfrm>
        </p:grpSpPr>
        <p:sp>
          <p:nvSpPr>
            <p:cNvPr id="54" name="Google Shape;54;p9"/>
            <p:cNvSpPr/>
            <p:nvPr/>
          </p:nvSpPr>
          <p:spPr>
            <a:xfrm>
              <a:off x="1324828" y="2600063"/>
              <a:ext cx="6496710" cy="200400"/>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5" name="Google Shape;55;p9"/>
            <p:cNvSpPr txBox="1"/>
            <p:nvPr/>
          </p:nvSpPr>
          <p:spPr>
            <a:xfrm>
              <a:off x="1631062" y="2161867"/>
              <a:ext cx="3155058"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rgbClr val="000000"/>
                </a:buClr>
                <a:buSzPts val="3000"/>
                <a:buFont typeface="Arial"/>
                <a:buNone/>
              </a:pPr>
              <a:r>
                <a:rPr lang="ja-JP" sz="3000" b="1" i="0" u="none" strike="noStrike" cap="none">
                  <a:solidFill>
                    <a:srgbClr val="F89D90"/>
                  </a:solidFill>
                  <a:latin typeface="Yu Gothic" panose="020B0400000000000000" pitchFamily="34" charset="-128"/>
                  <a:ea typeface="Yu Gothic" panose="020B0400000000000000" pitchFamily="34" charset="-128"/>
                  <a:sym typeface="Arial"/>
                </a:rPr>
                <a:t>愛あるセレクト</a:t>
              </a:r>
              <a:endParaRPr sz="30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6" name="Google Shape;56;p9"/>
            <p:cNvSpPr txBox="1"/>
            <p:nvPr/>
          </p:nvSpPr>
          <p:spPr>
            <a:xfrm>
              <a:off x="4484350" y="1979180"/>
              <a:ext cx="483900"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rgbClr val="000000"/>
                </a:buClr>
                <a:buSzPts val="4800"/>
                <a:buFont typeface="Arial"/>
                <a:buNone/>
              </a:pPr>
              <a:r>
                <a:rPr lang="ja-JP" sz="4800" b="1" i="0" u="none" strike="noStrike" cap="none">
                  <a:solidFill>
                    <a:srgbClr val="CCCCCC"/>
                  </a:solidFill>
                  <a:latin typeface="Yu Gothic" panose="020B0400000000000000" pitchFamily="34" charset="-128"/>
                  <a:ea typeface="Yu Gothic" panose="020B0400000000000000" pitchFamily="34" charset="-128"/>
                  <a:sym typeface="Arial"/>
                </a:rPr>
                <a:t>”</a:t>
              </a:r>
              <a:endParaRPr sz="4800" b="1" i="0" u="none" strike="noStrike" cap="none" dirty="0">
                <a:solidFill>
                  <a:srgbClr val="CCCCCC"/>
                </a:solidFill>
                <a:latin typeface="Yu Gothic" panose="020B0400000000000000" pitchFamily="34" charset="-128"/>
                <a:ea typeface="Yu Gothic" panose="020B0400000000000000" pitchFamily="34" charset="-128"/>
                <a:sym typeface="Arial"/>
              </a:endParaRPr>
            </a:p>
          </p:txBody>
        </p:sp>
        <p:sp>
          <p:nvSpPr>
            <p:cNvPr id="57" name="Google Shape;57;p9"/>
            <p:cNvSpPr txBox="1"/>
            <p:nvPr/>
          </p:nvSpPr>
          <p:spPr>
            <a:xfrm>
              <a:off x="1047735" y="2002213"/>
              <a:ext cx="915600" cy="516900"/>
            </a:xfrm>
            <a:prstGeom prst="rect">
              <a:avLst/>
            </a:prstGeom>
            <a:noFill/>
            <a:ln>
              <a:noFill/>
            </a:ln>
          </p:spPr>
          <p:txBody>
            <a:bodyPr spcFirstLastPara="1" wrap="square" lIns="91425" tIns="91425" rIns="91425" bIns="91425" anchor="t" anchorCtr="0">
              <a:noAutofit/>
            </a:bodyPr>
            <a:lstStyle/>
            <a:p>
              <a:pPr marL="0" marR="0" lvl="0" indent="0" algn="ctr" rtl="0">
                <a:lnSpc>
                  <a:spcPct val="110000"/>
                </a:lnSpc>
                <a:spcBef>
                  <a:spcPts val="0"/>
                </a:spcBef>
                <a:spcAft>
                  <a:spcPts val="0"/>
                </a:spcAft>
                <a:buClr>
                  <a:schemeClr val="dk1"/>
                </a:buClr>
                <a:buSzPts val="2400"/>
                <a:buFont typeface="Arial"/>
                <a:buNone/>
              </a:pPr>
              <a:r>
                <a:rPr lang="ja-JP" sz="4800" b="1" i="0" u="none" strike="noStrike" cap="none">
                  <a:solidFill>
                    <a:srgbClr val="CCCCCC"/>
                  </a:solidFill>
                  <a:latin typeface="Yu Gothic" panose="020B0400000000000000" pitchFamily="34" charset="-128"/>
                  <a:ea typeface="Yu Gothic" panose="020B0400000000000000" pitchFamily="34" charset="-128"/>
                  <a:sym typeface="Arial"/>
                </a:rPr>
                <a:t>“</a:t>
              </a:r>
              <a:endParaRPr sz="4800" b="1" i="0" u="none" strike="noStrike" cap="none" dirty="0">
                <a:solidFill>
                  <a:srgbClr val="CCCCCC"/>
                </a:solidFill>
                <a:latin typeface="Yu Gothic" panose="020B0400000000000000" pitchFamily="34" charset="-128"/>
                <a:ea typeface="Yu Gothic" panose="020B0400000000000000" pitchFamily="34" charset="-128"/>
                <a:sym typeface="Arial"/>
              </a:endParaRPr>
            </a:p>
          </p:txBody>
        </p:sp>
        <p:sp>
          <p:nvSpPr>
            <p:cNvPr id="58" name="Google Shape;58;p9"/>
            <p:cNvSpPr txBox="1"/>
            <p:nvPr/>
          </p:nvSpPr>
          <p:spPr>
            <a:xfrm>
              <a:off x="4851538" y="2283552"/>
              <a:ext cx="2970000" cy="516900"/>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Clr>
                  <a:srgbClr val="000000"/>
                </a:buClr>
                <a:buSzPts val="1600"/>
                <a:buFont typeface="Arial"/>
                <a:buNone/>
              </a:pPr>
              <a:r>
                <a:rPr lang="ja-JP" sz="1600" b="1" i="0" u="none" strike="noStrike" cap="none">
                  <a:solidFill>
                    <a:srgbClr val="3F3F3F"/>
                  </a:solidFill>
                  <a:latin typeface="Yu Gothic" panose="020B0400000000000000" pitchFamily="34" charset="-128"/>
                  <a:ea typeface="Yu Gothic" panose="020B0400000000000000" pitchFamily="34" charset="-128"/>
                  <a:sym typeface="Arial"/>
                </a:rPr>
                <a:t>を</a:t>
              </a:r>
              <a:r>
                <a:rPr lang="ja-JP" sz="2000" b="1" i="0" u="none" strike="noStrike" cap="none">
                  <a:solidFill>
                    <a:srgbClr val="3F3F3F"/>
                  </a:solidFill>
                  <a:latin typeface="Yu Gothic" panose="020B0400000000000000" pitchFamily="34" charset="-128"/>
                  <a:ea typeface="Yu Gothic" panose="020B0400000000000000" pitchFamily="34" charset="-128"/>
                  <a:sym typeface="Arial"/>
                </a:rPr>
                <a:t>したい女性のみかた</a:t>
              </a:r>
              <a:endParaRPr sz="20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59" name="Google Shape;59;p9"/>
            <p:cNvSpPr txBox="1"/>
            <p:nvPr/>
          </p:nvSpPr>
          <p:spPr>
            <a:xfrm>
              <a:off x="5843763" y="2002213"/>
              <a:ext cx="630600" cy="3288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1000"/>
                </a:spcBef>
                <a:spcAft>
                  <a:spcPts val="0"/>
                </a:spcAft>
                <a:buClr>
                  <a:srgbClr val="000000"/>
                </a:buClr>
                <a:buSzPts val="1050"/>
                <a:buFont typeface="Arial"/>
                <a:buNone/>
              </a:pPr>
              <a:r>
                <a:rPr lang="ja-JP" sz="1050" b="0" i="0" u="none" strike="noStrike" cap="none" dirty="0">
                  <a:solidFill>
                    <a:srgbClr val="7F7F7F"/>
                  </a:solidFill>
                  <a:latin typeface="Yu Gothic" panose="020B0400000000000000" pitchFamily="34" charset="-128"/>
                  <a:ea typeface="Yu Gothic" panose="020B0400000000000000" pitchFamily="34" charset="-128"/>
                  <a:sym typeface="Arial"/>
                </a:rPr>
                <a:t>マ マ</a:t>
              </a:r>
              <a:endParaRPr sz="14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60" name="Google Shape;60;p9"/>
            <p:cNvSpPr txBox="1"/>
            <p:nvPr/>
          </p:nvSpPr>
          <p:spPr>
            <a:xfrm>
              <a:off x="0" y="4036763"/>
              <a:ext cx="9144000" cy="949500"/>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結婚、妊娠、出産、子育て、仕事との両立…。</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女性はライフステージの変化とともに、さまざまなモノ・コトを選ぶようになります。</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忙しい毎日でも、家族と自分の笑顔のためにできれば時短でスマートに、ちゃんとセレクトしたい。</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C0C0C"/>
                </a:buClr>
                <a:buSzPts val="1050"/>
                <a:buFont typeface="Arial"/>
                <a:buNone/>
              </a:pP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ウーマンエキサイトは「</a:t>
              </a:r>
              <a:r>
                <a:rPr lang="ja-JP" sz="1000" b="1" i="0" u="none" strike="noStrike" cap="none">
                  <a:solidFill>
                    <a:srgbClr val="F89D90"/>
                  </a:solidFill>
                  <a:latin typeface="Yu Gothic" panose="020B0400000000000000" pitchFamily="34" charset="-128"/>
                  <a:ea typeface="Yu Gothic" panose="020B0400000000000000" pitchFamily="34" charset="-128"/>
                  <a:sym typeface="Arial"/>
                </a:rPr>
                <a:t>自分と家族に愛情を注ぐ女性たち</a:t>
              </a:r>
              <a:r>
                <a:rPr lang="ja-JP" sz="1000" b="0" i="0" u="none" strike="noStrike" cap="none">
                  <a:solidFill>
                    <a:srgbClr val="3F3F3F"/>
                  </a:solidFill>
                  <a:latin typeface="Yu Gothic" panose="020B0400000000000000" pitchFamily="34" charset="-128"/>
                  <a:ea typeface="Yu Gothic" panose="020B0400000000000000" pitchFamily="34" charset="-128"/>
                  <a:sym typeface="Arial"/>
                </a:rPr>
                <a:t>」に寄り添っていきます。</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1000"/>
                </a:spcBef>
                <a:spcAft>
                  <a:spcPts val="0"/>
                </a:spcAft>
                <a:buClr>
                  <a:schemeClr val="dk1"/>
                </a:buClr>
                <a:buSzPts val="1050"/>
                <a:buFont typeface="Arial"/>
                <a:buNone/>
              </a:pPr>
              <a:endParaRPr sz="900" b="0" i="0" u="none" strike="noStrike" cap="none" dirty="0">
                <a:solidFill>
                  <a:srgbClr val="7F7F7F"/>
                </a:solidFill>
                <a:latin typeface="Yu Gothic" panose="020B0400000000000000" pitchFamily="34" charset="-128"/>
                <a:ea typeface="Yu Gothic" panose="020B0400000000000000" pitchFamily="34" charset="-128"/>
                <a:sym typeface="Arial"/>
              </a:endParaRPr>
            </a:p>
          </p:txBody>
        </p:sp>
        <p:sp>
          <p:nvSpPr>
            <p:cNvPr id="61" name="Google Shape;61;p9"/>
            <p:cNvSpPr/>
            <p:nvPr/>
          </p:nvSpPr>
          <p:spPr>
            <a:xfrm>
              <a:off x="0" y="3110023"/>
              <a:ext cx="9144000" cy="884400"/>
            </a:xfrm>
            <a:prstGeom prst="rect">
              <a:avLst/>
            </a:prstGeom>
            <a:noFill/>
            <a:ln>
              <a:noFill/>
            </a:ln>
          </p:spPr>
          <p:txBody>
            <a:bodyPr spcFirstLastPara="1" wrap="square" lIns="91425" tIns="45700" rIns="91425" bIns="45700" anchor="t" anchorCtr="0">
              <a:noAutofit/>
            </a:bodyPr>
            <a:lstStyle/>
            <a:p>
              <a:pPr marL="0" marR="0" lvl="0" indent="0" algn="ctr" rtl="0">
                <a:lnSpc>
                  <a:spcPct val="150000"/>
                </a:lnSpc>
                <a:spcBef>
                  <a:spcPts val="0"/>
                </a:spcBef>
                <a:spcAft>
                  <a:spcPts val="0"/>
                </a:spcAft>
                <a:buClr>
                  <a:srgbClr val="000000"/>
                </a:buClr>
                <a:buSzPts val="18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自分自身のことも、家族の時間も、「愛情」をベースに。</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800"/>
                <a:buFont typeface="Arial"/>
                <a:buNone/>
              </a:pPr>
              <a:r>
                <a:rPr lang="ja-JP" sz="1400" b="1" i="0" u="none" strike="noStrike" cap="none">
                  <a:solidFill>
                    <a:srgbClr val="3F3F3F"/>
                  </a:solidFill>
                  <a:latin typeface="Yu Gothic" panose="020B0400000000000000" pitchFamily="34" charset="-128"/>
                  <a:ea typeface="Yu Gothic" panose="020B0400000000000000" pitchFamily="34" charset="-128"/>
                  <a:sym typeface="Arial"/>
                </a:rPr>
                <a:t>等身大のままで楽しみたい、働くママのためのサイトです。  </a:t>
              </a:r>
              <a:endParaRPr sz="14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sp>
        <p:nvSpPr>
          <p:cNvPr id="52" name="Google Shape;52;p9"/>
          <p:cNvSpPr txBox="1"/>
          <p:nvPr/>
        </p:nvSpPr>
        <p:spPr>
          <a:xfrm>
            <a:off x="358775" y="271451"/>
            <a:ext cx="1604560"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コンセプト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grpSp>
        <p:nvGrpSpPr>
          <p:cNvPr id="62" name="Google Shape;62;p9"/>
          <p:cNvGrpSpPr/>
          <p:nvPr/>
        </p:nvGrpSpPr>
        <p:grpSpPr>
          <a:xfrm>
            <a:off x="358775" y="4552923"/>
            <a:ext cx="8426448" cy="1628348"/>
            <a:chOff x="358775" y="4781523"/>
            <a:chExt cx="8426448" cy="1628348"/>
          </a:xfrm>
        </p:grpSpPr>
        <p:sp>
          <p:nvSpPr>
            <p:cNvPr id="63" name="Google Shape;63;p9"/>
            <p:cNvSpPr/>
            <p:nvPr/>
          </p:nvSpPr>
          <p:spPr>
            <a:xfrm>
              <a:off x="2166730" y="5195019"/>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64" name="Google Shape;64;p9"/>
            <p:cNvSpPr/>
            <p:nvPr/>
          </p:nvSpPr>
          <p:spPr>
            <a:xfrm>
              <a:off x="2166730" y="5731732"/>
              <a:ext cx="4790662" cy="163688"/>
            </a:xfrm>
            <a:prstGeom prst="roundRect">
              <a:avLst>
                <a:gd name="adj" fmla="val 50000"/>
              </a:avLst>
            </a:prstGeom>
            <a:solidFill>
              <a:srgbClr val="F89D90">
                <a:alpha val="29803"/>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65" name="Google Shape;65;p9"/>
            <p:cNvSpPr txBox="1"/>
            <p:nvPr/>
          </p:nvSpPr>
          <p:spPr>
            <a:xfrm>
              <a:off x="358775" y="4781523"/>
              <a:ext cx="8426448" cy="1127341"/>
            </a:xfrm>
            <a:prstGeom prst="rect">
              <a:avLst/>
            </a:prstGeom>
            <a:noFill/>
            <a:ln>
              <a:noFill/>
            </a:ln>
          </p:spPr>
          <p:txBody>
            <a:bodyPr spcFirstLastPara="1" wrap="square" lIns="91425" tIns="45700" rIns="91425" bIns="45700" anchor="t" anchorCtr="0">
              <a:noAutofit/>
            </a:bodyPr>
            <a:lstStyle/>
            <a:p>
              <a:pPr marL="0" marR="0" lvl="0" indent="0" algn="ctr" rtl="0">
                <a:lnSpc>
                  <a:spcPct val="200000"/>
                </a:lnSpc>
                <a:spcBef>
                  <a:spcPts val="0"/>
                </a:spcBef>
                <a:spcAft>
                  <a:spcPts val="0"/>
                </a:spcAft>
                <a:buClr>
                  <a:srgbClr val="000000"/>
                </a:buClr>
                <a:buSzPts val="1800"/>
                <a:buFont typeface="Arial"/>
                <a:buNone/>
              </a:pP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月間ページビュー数　　　：　約</a:t>
              </a:r>
              <a:r>
                <a:rPr lang="en-US" altLang="ja-JP" sz="1800" b="1" dirty="0">
                  <a:solidFill>
                    <a:srgbClr val="3F3F3F"/>
                  </a:solidFill>
                  <a:latin typeface="Yu Gothic" panose="020B0400000000000000" pitchFamily="34" charset="-128"/>
                  <a:ea typeface="Yu Gothic" panose="020B0400000000000000" pitchFamily="34" charset="-128"/>
                </a:rPr>
                <a:t>2.7</a:t>
              </a:r>
              <a:r>
                <a:rPr lang="ja-JP" altLang="en-US" sz="1800" b="1" i="0" u="none" strike="noStrike" cap="none" dirty="0">
                  <a:solidFill>
                    <a:srgbClr val="3F3F3F"/>
                  </a:solidFill>
                  <a:latin typeface="Yu Gothic" panose="020B0400000000000000" pitchFamily="34" charset="-128"/>
                  <a:ea typeface="Yu Gothic" panose="020B0400000000000000" pitchFamily="34" charset="-128"/>
                  <a:sym typeface="Arial"/>
                </a:rPr>
                <a:t>億 </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PV</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ctr" rtl="0">
                <a:lnSpc>
                  <a:spcPct val="200000"/>
                </a:lnSpc>
                <a:spcBef>
                  <a:spcPts val="0"/>
                </a:spcBef>
                <a:spcAft>
                  <a:spcPts val="0"/>
                </a:spcAft>
                <a:buClr>
                  <a:srgbClr val="E4A89C"/>
                </a:buClr>
                <a:buSzPts val="2400"/>
                <a:buFont typeface="Calibri"/>
                <a:buNone/>
              </a:pP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月間ユニークブラウザ数　：　約</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1</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800</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万</a:t>
              </a:r>
              <a:r>
                <a:rPr lang="en-US" altLang="ja-JP" sz="1800" b="1" i="0" u="none" strike="noStrike" cap="none" dirty="0">
                  <a:solidFill>
                    <a:srgbClr val="3F3F3F"/>
                  </a:solidFill>
                  <a:latin typeface="Yu Gothic" panose="020B0400000000000000" pitchFamily="34" charset="-128"/>
                  <a:ea typeface="Yu Gothic" panose="020B0400000000000000" pitchFamily="34" charset="-128"/>
                  <a:sym typeface="Arial"/>
                </a:rPr>
                <a:t> </a:t>
              </a:r>
              <a:r>
                <a:rPr lang="ja-JP" sz="1800" b="1" i="0" u="none" strike="noStrike" cap="none" dirty="0">
                  <a:solidFill>
                    <a:srgbClr val="3F3F3F"/>
                  </a:solidFill>
                  <a:latin typeface="Yu Gothic" panose="020B0400000000000000" pitchFamily="34" charset="-128"/>
                  <a:ea typeface="Yu Gothic" panose="020B0400000000000000" pitchFamily="34" charset="-128"/>
                  <a:sym typeface="Arial"/>
                </a:rPr>
                <a:t>UB</a:t>
              </a:r>
              <a:endParaRPr sz="18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66" name="Google Shape;66;p9"/>
            <p:cNvSpPr txBox="1"/>
            <p:nvPr/>
          </p:nvSpPr>
          <p:spPr>
            <a:xfrm>
              <a:off x="382854" y="6046084"/>
              <a:ext cx="6641400" cy="36378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Google Analytics 202</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4</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a:t>
              </a:r>
              <a:r>
                <a:rPr lang="en-US" altLang="ja-JP" sz="800" dirty="0">
                  <a:solidFill>
                    <a:srgbClr val="3F3F3F"/>
                  </a:solidFill>
                  <a:latin typeface="Yu Gothic" panose="020B0400000000000000" pitchFamily="34" charset="-128"/>
                  <a:ea typeface="Yu Gothic" panose="020B0400000000000000" pitchFamily="34" charset="-128"/>
                </a:rPr>
                <a:t>6</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月実績</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41"/>
          <p:cNvSpPr txBox="1"/>
          <p:nvPr/>
        </p:nvSpPr>
        <p:spPr>
          <a:xfrm>
            <a:off x="1869905" y="6362138"/>
            <a:ext cx="6641400" cy="338700"/>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 20</a:t>
            </a:r>
            <a:r>
              <a:rPr lang="en-US" altLang="ja-JP" sz="800" b="0" i="0" u="none" strike="noStrike" cap="none" dirty="0">
                <a:solidFill>
                  <a:srgbClr val="3F3F3F"/>
                </a:solidFill>
                <a:latin typeface="Yu Gothic" panose="020B0400000000000000" pitchFamily="34" charset="-128"/>
                <a:ea typeface="Yu Gothic" panose="020B0400000000000000" pitchFamily="34" charset="-128"/>
                <a:sym typeface="Arial"/>
              </a:rPr>
              <a:t>22</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年</a:t>
            </a:r>
            <a:r>
              <a:rPr lang="en-US" altLang="ja-JP" sz="800" dirty="0">
                <a:solidFill>
                  <a:srgbClr val="3F3F3F"/>
                </a:solidFill>
                <a:latin typeface="Yu Gothic" panose="020B0400000000000000" pitchFamily="34" charset="-128"/>
                <a:ea typeface="Yu Gothic" panose="020B0400000000000000" pitchFamily="34" charset="-128"/>
              </a:rPr>
              <a:t>5</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月</a:t>
            </a:r>
            <a:r>
              <a:rPr lang="ja-JP" altLang="en-US" sz="800" dirty="0">
                <a:solidFill>
                  <a:srgbClr val="3F3F3F"/>
                </a:solidFill>
                <a:latin typeface="Yu Gothic" panose="020B0400000000000000" pitchFamily="34" charset="-128"/>
                <a:ea typeface="Yu Gothic" panose="020B0400000000000000" pitchFamily="34" charset="-128"/>
              </a:rPr>
              <a:t> </a:t>
            </a: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自社調査による</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74" name="Google Shape;74;p41"/>
          <p:cNvSpPr txBox="1"/>
          <p:nvPr/>
        </p:nvSpPr>
        <p:spPr>
          <a:xfrm>
            <a:off x="25" y="0"/>
            <a:ext cx="9144000" cy="6516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5" name="Google Shape;75;p41"/>
          <p:cNvSpPr txBox="1"/>
          <p:nvPr/>
        </p:nvSpPr>
        <p:spPr>
          <a:xfrm>
            <a:off x="25" y="0"/>
            <a:ext cx="9144000" cy="7452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画像はイメージ</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コミックをいれてもいいのでは</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ja-JP" sz="1400" b="1" i="0" u="none" strike="noStrike" cap="none">
                <a:solidFill>
                  <a:srgbClr val="FFFFFF"/>
                </a:solidFill>
                <a:latin typeface="Yu Gothic" panose="020B0400000000000000" pitchFamily="34" charset="-128"/>
                <a:ea typeface="Yu Gothic" panose="020B0400000000000000" pitchFamily="34" charset="-128"/>
                <a:cs typeface="Calibri"/>
                <a:sym typeface="Calibri"/>
              </a:rPr>
              <a:t>※要確認</a:t>
            </a: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FFFFFF"/>
              </a:solidFill>
              <a:latin typeface="Yu Gothic" panose="020B0400000000000000" pitchFamily="34" charset="-128"/>
              <a:ea typeface="Yu Gothic" panose="020B0400000000000000" pitchFamily="34" charset="-128"/>
              <a:cs typeface="Calibri"/>
              <a:sym typeface="Calibri"/>
            </a:endParaRPr>
          </a:p>
        </p:txBody>
      </p:sp>
      <p:sp>
        <p:nvSpPr>
          <p:cNvPr id="76" name="Google Shape;76;p4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dirty="0">
                <a:solidFill>
                  <a:srgbClr val="7F7F7F"/>
                </a:solidFill>
                <a:latin typeface="Yu Gothic" panose="020B0400000000000000" pitchFamily="34" charset="-128"/>
                <a:ea typeface="Yu Gothic" panose="020B0400000000000000" pitchFamily="34" charset="-128"/>
                <a:sym typeface="Arial"/>
              </a:rPr>
              <a:t>ユーザー属性</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77" name="Google Shape;77;p41"/>
          <p:cNvCxnSpPr/>
          <p:nvPr/>
        </p:nvCxnSpPr>
        <p:spPr>
          <a:xfrm rot="10800000" flipH="1">
            <a:off x="1990394" y="434654"/>
            <a:ext cx="6794831" cy="35262"/>
          </a:xfrm>
          <a:prstGeom prst="straightConnector1">
            <a:avLst/>
          </a:prstGeom>
          <a:noFill/>
          <a:ln w="9525" cap="rnd" cmpd="sng">
            <a:solidFill>
              <a:srgbClr val="CCCCCC"/>
            </a:solidFill>
            <a:prstDash val="solid"/>
            <a:miter lim="800000"/>
            <a:headEnd type="none" w="sm" len="sm"/>
            <a:tailEnd type="none" w="sm" len="sm"/>
          </a:ln>
        </p:spPr>
      </p:cxnSp>
      <p:sp>
        <p:nvSpPr>
          <p:cNvPr id="78" name="Google Shape;78;p41"/>
          <p:cNvSpPr txBox="1"/>
          <p:nvPr/>
        </p:nvSpPr>
        <p:spPr>
          <a:xfrm>
            <a:off x="0" y="708721"/>
            <a:ext cx="9144000" cy="331353"/>
          </a:xfrm>
          <a:prstGeom prst="rect">
            <a:avLst/>
          </a:prstGeom>
          <a:noFill/>
          <a:ln>
            <a:noFill/>
          </a:ln>
        </p:spPr>
        <p:txBody>
          <a:bodyPr spcFirstLastPara="1" wrap="square" lIns="91425" tIns="91425" rIns="91425" bIns="91425" anchor="ctr" anchorCtr="0">
            <a:noAutofit/>
          </a:bodyPr>
          <a:lstStyle/>
          <a:p>
            <a:pPr marL="0" marR="0" lvl="0" indent="0" algn="ctr" rtl="0">
              <a:lnSpc>
                <a:spcPct val="150000"/>
              </a:lnSpc>
              <a:spcBef>
                <a:spcPts val="0"/>
              </a:spcBef>
              <a:spcAft>
                <a:spcPts val="0"/>
              </a:spcAft>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未就学児</a:t>
            </a: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～小学生</a:t>
            </a:r>
            <a:r>
              <a:rPr lang="ja-JP" altLang="en-US" sz="1200" b="1" i="0" u="none" strike="noStrike" cap="none">
                <a:solidFill>
                  <a:srgbClr val="3F3F3F"/>
                </a:solidFill>
                <a:latin typeface="Yu Gothic" panose="020B0400000000000000" pitchFamily="34" charset="-128"/>
                <a:ea typeface="Yu Gothic" panose="020B0400000000000000" pitchFamily="34" charset="-128"/>
                <a:sym typeface="Arial"/>
              </a:rPr>
              <a:t>高学</a:t>
            </a:r>
            <a:r>
              <a:rPr lang="ja-JP" sz="1200" b="1" i="0" u="none" strike="noStrike" cap="none">
                <a:solidFill>
                  <a:srgbClr val="3F3F3F"/>
                </a:solidFill>
                <a:latin typeface="Yu Gothic" panose="020B0400000000000000" pitchFamily="34" charset="-128"/>
                <a:ea typeface="Yu Gothic" panose="020B0400000000000000" pitchFamily="34" charset="-128"/>
                <a:sym typeface="Arial"/>
              </a:rPr>
              <a:t>年</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までの子を持つ働くママたち</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15" name="グループ化 14">
            <a:extLst>
              <a:ext uri="{FF2B5EF4-FFF2-40B4-BE49-F238E27FC236}">
                <a16:creationId xmlns:a16="http://schemas.microsoft.com/office/drawing/2014/main" id="{117C4C0E-C51D-4FD8-5283-E11ACB5509D9}"/>
              </a:ext>
            </a:extLst>
          </p:cNvPr>
          <p:cNvGrpSpPr/>
          <p:nvPr/>
        </p:nvGrpSpPr>
        <p:grpSpPr>
          <a:xfrm>
            <a:off x="64654" y="1129538"/>
            <a:ext cx="9060873" cy="5130006"/>
            <a:chOff x="64654" y="1129538"/>
            <a:chExt cx="9060873" cy="5130006"/>
          </a:xfrm>
        </p:grpSpPr>
        <p:pic>
          <p:nvPicPr>
            <p:cNvPr id="13" name="図 12" descr="タイムライン&#10;&#10;自動的に生成された説明">
              <a:extLst>
                <a:ext uri="{FF2B5EF4-FFF2-40B4-BE49-F238E27FC236}">
                  <a16:creationId xmlns:a16="http://schemas.microsoft.com/office/drawing/2014/main" id="{B51D0C9B-9F88-6B30-0392-16F798D11AE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64654" y="1129538"/>
              <a:ext cx="9060873" cy="2528053"/>
            </a:xfrm>
            <a:prstGeom prst="rect">
              <a:avLst/>
            </a:prstGeom>
          </p:spPr>
        </p:pic>
        <p:pic>
          <p:nvPicPr>
            <p:cNvPr id="14" name="図 13" descr="タイムライン&#10;&#10;自動的に生成された説明">
              <a:extLst>
                <a:ext uri="{FF2B5EF4-FFF2-40B4-BE49-F238E27FC236}">
                  <a16:creationId xmlns:a16="http://schemas.microsoft.com/office/drawing/2014/main" id="{81D2CA56-68AC-F5B2-B6DE-8539BF124721}"/>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886690" y="3731491"/>
              <a:ext cx="7342909" cy="2528053"/>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2" name="Google Shape;362;p46"/>
          <p:cNvSpPr txBox="1"/>
          <p:nvPr/>
        </p:nvSpPr>
        <p:spPr>
          <a:xfrm>
            <a:off x="289697" y="299679"/>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游ゴシック" panose="020B0400000000000000" pitchFamily="50" charset="-128"/>
                <a:ea typeface="游ゴシック" panose="020B0400000000000000" pitchFamily="50" charset="-128"/>
                <a:sym typeface="Arial"/>
              </a:rPr>
              <a:t>推進プロジェクト</a:t>
            </a:r>
            <a:endParaRPr sz="1500" b="1"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cxnSp>
        <p:nvCxnSpPr>
          <p:cNvPr id="363" name="Google Shape;363;p46"/>
          <p:cNvCxnSpPr/>
          <p:nvPr/>
        </p:nvCxnSpPr>
        <p:spPr>
          <a:xfrm rot="10800000" flipH="1">
            <a:off x="2869096" y="434659"/>
            <a:ext cx="5916129" cy="30696"/>
          </a:xfrm>
          <a:prstGeom prst="straightConnector1">
            <a:avLst/>
          </a:prstGeom>
          <a:noFill/>
          <a:ln w="9525" cap="rnd" cmpd="sng">
            <a:solidFill>
              <a:srgbClr val="CCCCCC"/>
            </a:solidFill>
            <a:prstDash val="solid"/>
            <a:miter lim="800000"/>
            <a:headEnd type="none" w="sm" len="sm"/>
            <a:tailEnd type="none" w="sm" len="sm"/>
          </a:ln>
        </p:spPr>
      </p:cxnSp>
      <p:grpSp>
        <p:nvGrpSpPr>
          <p:cNvPr id="364" name="Google Shape;364;p46"/>
          <p:cNvGrpSpPr/>
          <p:nvPr/>
        </p:nvGrpSpPr>
        <p:grpSpPr>
          <a:xfrm>
            <a:off x="3615124" y="3937451"/>
            <a:ext cx="2196825" cy="659934"/>
            <a:chOff x="6290034" y="4823766"/>
            <a:chExt cx="2856791" cy="659934"/>
          </a:xfrm>
        </p:grpSpPr>
        <p:sp>
          <p:nvSpPr>
            <p:cNvPr id="365" name="Google Shape;365;p46"/>
            <p:cNvSpPr/>
            <p:nvPr/>
          </p:nvSpPr>
          <p:spPr>
            <a:xfrm>
              <a:off x="6290034" y="4823766"/>
              <a:ext cx="2775899" cy="403909"/>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京都府では地下鉄駅構内</a:t>
              </a:r>
              <a:r>
                <a:rPr lang="ja-JP" altLang="en-US" sz="1100" b="1">
                  <a:solidFill>
                    <a:srgbClr val="3F3F3F"/>
                  </a:solidFill>
                  <a:latin typeface="游ゴシック" panose="020B0400000000000000" pitchFamily="50" charset="-128"/>
                  <a:ea typeface="游ゴシック" panose="020B0400000000000000" pitchFamily="50" charset="-128"/>
                </a:rPr>
                <a:t>にて</a:t>
              </a:r>
              <a:endParaRPr lang="en-US" altLang="ja-JP" sz="1100" b="1" dirty="0">
                <a:solidFill>
                  <a:srgbClr val="3F3F3F"/>
                </a:solidFill>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Clr>
                  <a:srgbClr val="7F7F7F"/>
                </a:buClr>
                <a:buSzPts val="1200"/>
                <a:buFont typeface="Meiryo"/>
                <a:buNone/>
              </a:pPr>
              <a:r>
                <a:rPr lang="ja-JP" altLang="en-US" sz="1100" b="1" i="0" u="none" strike="noStrike" cap="none">
                  <a:solidFill>
                    <a:srgbClr val="3F3F3F"/>
                  </a:solidFill>
                  <a:latin typeface="游ゴシック" panose="020B0400000000000000" pitchFamily="50" charset="-128"/>
                  <a:ea typeface="游ゴシック" panose="020B0400000000000000" pitchFamily="50" charset="-128"/>
                  <a:sym typeface="Arial"/>
                </a:rPr>
                <a:t>コラボステッカー配布を</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PR</a:t>
              </a:r>
            </a:p>
          </p:txBody>
        </p:sp>
        <p:sp>
          <p:nvSpPr>
            <p:cNvPr id="366" name="Google Shape;366;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sp>
        <p:nvSpPr>
          <p:cNvPr id="368" name="Google Shape;368;p46"/>
          <p:cNvSpPr txBox="1"/>
          <p:nvPr/>
        </p:nvSpPr>
        <p:spPr>
          <a:xfrm>
            <a:off x="358775" y="896364"/>
            <a:ext cx="8426450" cy="941121"/>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公共の場で泣いている赤ちゃんと、慌てているママパパを優しく見守り</a:t>
            </a:r>
            <a:endParaRPr dirty="0">
              <a:latin typeface="游ゴシック" panose="020B0400000000000000" pitchFamily="50" charset="-128"/>
              <a:ea typeface="游ゴシック" panose="020B0400000000000000"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より子育てしやすい社会を目指すプロジェクト</a:t>
            </a:r>
            <a:endParaRPr dirty="0">
              <a:latin typeface="游ゴシック" panose="020B0400000000000000" pitchFamily="50" charset="-128"/>
              <a:ea typeface="游ゴシック" panose="020B0400000000000000" pitchFamily="50" charset="-128"/>
            </a:endParaRPr>
          </a:p>
          <a:p>
            <a:pPr marL="0" marR="0" lvl="0" indent="0" algn="ctr" rtl="0">
              <a:lnSpc>
                <a:spcPct val="150000"/>
              </a:lnSpc>
              <a:spcBef>
                <a:spcPts val="0"/>
              </a:spcBef>
              <a:spcAft>
                <a:spcPts val="0"/>
              </a:spcAft>
              <a:buNone/>
            </a:pPr>
            <a:r>
              <a:rPr lang="ja-JP" sz="1200" b="1" i="0" u="none" strike="noStrike" cap="none">
                <a:solidFill>
                  <a:srgbClr val="3F3F3F"/>
                </a:solidFill>
                <a:latin typeface="游ゴシック" panose="020B0400000000000000" pitchFamily="50" charset="-128"/>
                <a:ea typeface="游ゴシック" panose="020B0400000000000000" pitchFamily="50" charset="-128"/>
                <a:sym typeface="Arial"/>
              </a:rPr>
              <a:t>自治体・企業・店舗との連携、ステッカーの配布などさまざまな取り組みを行っています</a:t>
            </a: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pSp>
        <p:nvGrpSpPr>
          <p:cNvPr id="369" name="Google Shape;369;p46"/>
          <p:cNvGrpSpPr/>
          <p:nvPr/>
        </p:nvGrpSpPr>
        <p:grpSpPr>
          <a:xfrm>
            <a:off x="1269906" y="1924827"/>
            <a:ext cx="6604188" cy="1215664"/>
            <a:chOff x="1178719" y="1771398"/>
            <a:chExt cx="6769154" cy="1246030"/>
          </a:xfrm>
        </p:grpSpPr>
        <p:pic>
          <p:nvPicPr>
            <p:cNvPr id="370" name="Google Shape;370;p46"/>
            <p:cNvPicPr preferRelativeResize="0"/>
            <p:nvPr/>
          </p:nvPicPr>
          <p:blipFill rotWithShape="1">
            <a:blip r:embed="rId3" cstate="hqprint">
              <a:alphaModFix/>
              <a:extLst>
                <a:ext uri="{28A0092B-C50C-407E-A947-70E740481C1C}">
                  <a14:useLocalDpi xmlns:a14="http://schemas.microsoft.com/office/drawing/2010/main"/>
                </a:ext>
              </a:extLst>
            </a:blip>
            <a:srcRect/>
            <a:stretch/>
          </p:blipFill>
          <p:spPr>
            <a:xfrm>
              <a:off x="6926197" y="1771398"/>
              <a:ext cx="1021676" cy="1246030"/>
            </a:xfrm>
            <a:prstGeom prst="rect">
              <a:avLst/>
            </a:prstGeom>
            <a:noFill/>
            <a:ln>
              <a:noFill/>
            </a:ln>
          </p:spPr>
        </p:pic>
        <p:pic>
          <p:nvPicPr>
            <p:cNvPr id="371" name="Google Shape;371;p46"/>
            <p:cNvPicPr preferRelativeResize="0"/>
            <p:nvPr/>
          </p:nvPicPr>
          <p:blipFill rotWithShape="1">
            <a:blip r:embed="rId4" cstate="hqprint">
              <a:alphaModFix/>
              <a:extLst>
                <a:ext uri="{28A0092B-C50C-407E-A947-70E740481C1C}">
                  <a14:useLocalDpi xmlns:a14="http://schemas.microsoft.com/office/drawing/2010/main"/>
                </a:ext>
              </a:extLst>
            </a:blip>
            <a:srcRect/>
            <a:stretch/>
          </p:blipFill>
          <p:spPr>
            <a:xfrm>
              <a:off x="2708686" y="2165146"/>
              <a:ext cx="4072240" cy="788796"/>
            </a:xfrm>
            <a:prstGeom prst="rect">
              <a:avLst/>
            </a:prstGeom>
            <a:noFill/>
            <a:ln>
              <a:noFill/>
            </a:ln>
          </p:spPr>
        </p:pic>
        <p:pic>
          <p:nvPicPr>
            <p:cNvPr id="372" name="Google Shape;372;p46"/>
            <p:cNvPicPr preferRelativeResize="0"/>
            <p:nvPr/>
          </p:nvPicPr>
          <p:blipFill rotWithShape="1">
            <a:blip r:embed="rId5" cstate="hqprint">
              <a:alphaModFix/>
              <a:extLst>
                <a:ext uri="{28A0092B-C50C-407E-A947-70E740481C1C}">
                  <a14:useLocalDpi xmlns:a14="http://schemas.microsoft.com/office/drawing/2010/main"/>
                </a:ext>
              </a:extLst>
            </a:blip>
            <a:srcRect/>
            <a:stretch/>
          </p:blipFill>
          <p:spPr>
            <a:xfrm>
              <a:off x="1178719" y="2106394"/>
              <a:ext cx="1439401" cy="869536"/>
            </a:xfrm>
            <a:prstGeom prst="rect">
              <a:avLst/>
            </a:prstGeom>
            <a:noFill/>
            <a:ln>
              <a:noFill/>
            </a:ln>
          </p:spPr>
        </p:pic>
      </p:grpSp>
      <p:grpSp>
        <p:nvGrpSpPr>
          <p:cNvPr id="373" name="Google Shape;373;p46"/>
          <p:cNvGrpSpPr/>
          <p:nvPr/>
        </p:nvGrpSpPr>
        <p:grpSpPr>
          <a:xfrm>
            <a:off x="3456519" y="3317958"/>
            <a:ext cx="2230961" cy="338099"/>
            <a:chOff x="355948" y="6095986"/>
            <a:chExt cx="2058640" cy="311984"/>
          </a:xfrm>
        </p:grpSpPr>
        <p:grpSp>
          <p:nvGrpSpPr>
            <p:cNvPr id="374" name="Google Shape;374;p46"/>
            <p:cNvGrpSpPr/>
            <p:nvPr/>
          </p:nvGrpSpPr>
          <p:grpSpPr>
            <a:xfrm>
              <a:off x="355948" y="6095986"/>
              <a:ext cx="2058640" cy="311984"/>
              <a:chOff x="4408674" y="5989046"/>
              <a:chExt cx="3449892" cy="477411"/>
            </a:xfrm>
          </p:grpSpPr>
          <p:sp>
            <p:nvSpPr>
              <p:cNvPr id="375" name="Google Shape;375;p46"/>
              <p:cNvSpPr/>
              <p:nvPr/>
            </p:nvSpPr>
            <p:spPr>
              <a:xfrm>
                <a:off x="4408674" y="5989046"/>
                <a:ext cx="3449892" cy="477411"/>
              </a:xfrm>
              <a:prstGeom prst="roundRect">
                <a:avLst>
                  <a:gd name="adj" fmla="val 50000"/>
                </a:avLst>
              </a:prstGeom>
              <a:solidFill>
                <a:schemeClr val="lt1"/>
              </a:solidFill>
              <a:ln w="15875" cap="flat" cmpd="sng">
                <a:solidFill>
                  <a:srgbClr val="D8D8D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3F3F3F"/>
                  </a:solidFill>
                  <a:latin typeface="Meiryo"/>
                  <a:ea typeface="Meiryo"/>
                  <a:cs typeface="Meiryo"/>
                  <a:sym typeface="Meiryo"/>
                </a:endParaRPr>
              </a:p>
            </p:txBody>
          </p:sp>
          <p:sp>
            <p:nvSpPr>
              <p:cNvPr id="376" name="Google Shape;376;p46"/>
              <p:cNvSpPr txBox="1"/>
              <p:nvPr/>
            </p:nvSpPr>
            <p:spPr>
              <a:xfrm>
                <a:off x="4459572" y="6063602"/>
                <a:ext cx="2877711" cy="30777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ja-JP" sz="1000" b="1" i="0" u="none" strike="noStrike" cap="none" dirty="0">
                    <a:solidFill>
                      <a:srgbClr val="3F3F3F"/>
                    </a:solidFill>
                    <a:latin typeface="Arial"/>
                    <a:ea typeface="Arial"/>
                    <a:cs typeface="Arial"/>
                    <a:sym typeface="Arial"/>
                  </a:rPr>
                  <a:t>WEラブ赤ちゃん</a:t>
                </a:r>
                <a:endParaRPr sz="1000" b="1" i="0" u="none" strike="noStrike" cap="none" dirty="0">
                  <a:solidFill>
                    <a:srgbClr val="3F3F3F"/>
                  </a:solidFill>
                  <a:latin typeface="Arial"/>
                  <a:ea typeface="Arial"/>
                  <a:cs typeface="Arial"/>
                  <a:sym typeface="Arial"/>
                </a:endParaRPr>
              </a:p>
            </p:txBody>
          </p:sp>
        </p:grpSp>
        <p:pic>
          <p:nvPicPr>
            <p:cNvPr id="377" name="Google Shape;377;p46"/>
            <p:cNvPicPr preferRelativeResize="0"/>
            <p:nvPr/>
          </p:nvPicPr>
          <p:blipFill rotWithShape="1">
            <a:blip r:embed="rId6" cstate="hqprint">
              <a:alphaModFix/>
              <a:extLst>
                <a:ext uri="{28A0092B-C50C-407E-A947-70E740481C1C}">
                  <a14:useLocalDpi xmlns:a14="http://schemas.microsoft.com/office/drawing/2010/main"/>
                </a:ext>
              </a:extLst>
            </a:blip>
            <a:srcRect/>
            <a:stretch/>
          </p:blipFill>
          <p:spPr>
            <a:xfrm>
              <a:off x="2133896" y="6172205"/>
              <a:ext cx="164551" cy="164551"/>
            </a:xfrm>
            <a:prstGeom prst="rect">
              <a:avLst/>
            </a:prstGeom>
            <a:noFill/>
            <a:ln>
              <a:noFill/>
            </a:ln>
          </p:spPr>
        </p:pic>
      </p:grpSp>
      <p:grpSp>
        <p:nvGrpSpPr>
          <p:cNvPr id="378" name="Google Shape;378;p46"/>
          <p:cNvGrpSpPr/>
          <p:nvPr/>
        </p:nvGrpSpPr>
        <p:grpSpPr>
          <a:xfrm>
            <a:off x="577484" y="3890015"/>
            <a:ext cx="2164832" cy="694052"/>
            <a:chOff x="6370925" y="4789648"/>
            <a:chExt cx="2815187" cy="694052"/>
          </a:xfrm>
        </p:grpSpPr>
        <p:sp>
          <p:nvSpPr>
            <p:cNvPr id="379" name="Google Shape;379;p46"/>
            <p:cNvSpPr/>
            <p:nvPr/>
          </p:nvSpPr>
          <p:spPr>
            <a:xfrm>
              <a:off x="6410212" y="4789648"/>
              <a:ext cx="2775900" cy="377403"/>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1</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8</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県を</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はじめ</a:t>
              </a:r>
              <a:r>
                <a:rPr lang="en-US" alt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31</a:t>
              </a:r>
              <a:r>
                <a:rPr lang="ja-JP" sz="1100" b="1" i="0" u="none" strike="noStrike" cap="none">
                  <a:solidFill>
                    <a:srgbClr val="3F3F3F"/>
                  </a:solidFill>
                  <a:latin typeface="游ゴシック" panose="020B0400000000000000" pitchFamily="50" charset="-128"/>
                  <a:ea typeface="游ゴシック" panose="020B0400000000000000" pitchFamily="50" charset="-128"/>
                  <a:sym typeface="Arial"/>
                </a:rPr>
                <a:t>の</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自治体が</a:t>
              </a:r>
              <a:endParaRPr sz="11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賛同しています </a:t>
              </a:r>
              <a:endParaRPr dirty="0">
                <a:latin typeface="游ゴシック" panose="020B0400000000000000" pitchFamily="50" charset="-128"/>
                <a:ea typeface="游ゴシック" panose="020B0400000000000000" pitchFamily="50" charset="-128"/>
              </a:endParaRPr>
            </a:p>
          </p:txBody>
        </p:sp>
        <p:sp>
          <p:nvSpPr>
            <p:cNvPr id="380" name="Google Shape;380;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3F3F3F"/>
                </a:solidFill>
                <a:latin typeface="游ゴシック" panose="020B0400000000000000" pitchFamily="50" charset="-128"/>
                <a:ea typeface="游ゴシック" panose="020B0400000000000000" pitchFamily="50" charset="-128"/>
                <a:sym typeface="Arial"/>
              </a:endParaRPr>
            </a:p>
          </p:txBody>
        </p:sp>
      </p:grpSp>
      <p:grpSp>
        <p:nvGrpSpPr>
          <p:cNvPr id="381" name="Google Shape;381;p46"/>
          <p:cNvGrpSpPr/>
          <p:nvPr/>
        </p:nvGrpSpPr>
        <p:grpSpPr>
          <a:xfrm>
            <a:off x="5454717" y="3962087"/>
            <a:ext cx="3330508" cy="941120"/>
            <a:chOff x="6370925" y="4840770"/>
            <a:chExt cx="4186741" cy="642930"/>
          </a:xfrm>
        </p:grpSpPr>
        <p:sp>
          <p:nvSpPr>
            <p:cNvPr id="382" name="Google Shape;382;p46"/>
            <p:cNvSpPr/>
            <p:nvPr/>
          </p:nvSpPr>
          <p:spPr>
            <a:xfrm>
              <a:off x="7345253" y="4840770"/>
              <a:ext cx="3212413" cy="2769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None/>
              </a:pP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 賛同者数 </a:t>
              </a:r>
              <a:r>
                <a:rPr lang="en-US" alt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9</a:t>
              </a:r>
              <a:r>
                <a:rPr lang="ja-JP" sz="1800" b="1" i="0" u="none" strike="noStrike" cap="none" dirty="0">
                  <a:solidFill>
                    <a:srgbClr val="F89D8F"/>
                  </a:solidFill>
                  <a:latin typeface="游ゴシック" panose="020B0400000000000000" pitchFamily="50" charset="-128"/>
                  <a:ea typeface="游ゴシック" panose="020B0400000000000000" pitchFamily="50" charset="-128"/>
                  <a:sym typeface="Arial"/>
                </a:rPr>
                <a:t>万人</a:t>
              </a:r>
              <a:r>
                <a:rPr lang="ja-JP" altLang="en-US"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突破</a:t>
              </a:r>
              <a:r>
                <a:rPr lang="ja-JP" sz="1100" b="1" i="0" u="none" strike="noStrike" cap="none" dirty="0">
                  <a:solidFill>
                    <a:srgbClr val="3F3F3F"/>
                  </a:solidFill>
                  <a:latin typeface="游ゴシック" panose="020B0400000000000000" pitchFamily="50" charset="-128"/>
                  <a:ea typeface="游ゴシック" panose="020B0400000000000000" pitchFamily="50" charset="-128"/>
                  <a:sym typeface="Arial"/>
                </a:rPr>
                <a:t> ／</a:t>
              </a:r>
              <a:endParaRPr dirty="0">
                <a:latin typeface="游ゴシック" panose="020B0400000000000000" pitchFamily="50" charset="-128"/>
                <a:ea typeface="游ゴシック" panose="020B0400000000000000" pitchFamily="50" charset="-128"/>
              </a:endParaRPr>
            </a:p>
            <a:p>
              <a:pPr marL="0" marR="0" lvl="0" indent="0" algn="ctr" rtl="0">
                <a:lnSpc>
                  <a:spcPct val="100000"/>
                </a:lnSpc>
                <a:spcBef>
                  <a:spcPts val="0"/>
                </a:spcBef>
                <a:spcAft>
                  <a:spcPts val="0"/>
                </a:spcAft>
                <a:buNone/>
              </a:pPr>
              <a:endParaRPr sz="11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83" name="Google Shape;383;p46"/>
            <p:cNvSpPr/>
            <p:nvPr/>
          </p:nvSpPr>
          <p:spPr>
            <a:xfrm>
              <a:off x="6370925" y="5145600"/>
              <a:ext cx="2775900" cy="338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E95D9D"/>
                </a:buClr>
                <a:buSzPts val="1400"/>
                <a:buFont typeface="Arial"/>
                <a:buNone/>
              </a:pPr>
              <a:endParaRPr sz="1200" b="1"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grpSp>
      <p:sp>
        <p:nvSpPr>
          <p:cNvPr id="384" name="Google Shape;384;p46"/>
          <p:cNvSpPr txBox="1"/>
          <p:nvPr/>
        </p:nvSpPr>
        <p:spPr>
          <a:xfrm>
            <a:off x="6493546" y="6399246"/>
            <a:ext cx="202791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※202</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5</a:t>
            </a:r>
            <a:r>
              <a:rPr lang="ja-JP" sz="800" b="0" i="0" u="none" strike="noStrike" cap="none">
                <a:solidFill>
                  <a:srgbClr val="3F3F3F"/>
                </a:solidFill>
                <a:latin typeface="游ゴシック" panose="020B0400000000000000" pitchFamily="50" charset="-128"/>
                <a:ea typeface="游ゴシック" panose="020B0400000000000000" pitchFamily="50" charset="-128"/>
                <a:sym typeface="Arial"/>
              </a:rPr>
              <a:t>年</a:t>
            </a:r>
            <a:r>
              <a:rPr lang="en-US" altLang="ja-JP" sz="800" dirty="0">
                <a:solidFill>
                  <a:srgbClr val="3F3F3F"/>
                </a:solidFill>
                <a:latin typeface="游ゴシック" panose="020B0400000000000000" pitchFamily="50" charset="-128"/>
                <a:ea typeface="游ゴシック" panose="020B0400000000000000" pitchFamily="50" charset="-128"/>
              </a:rPr>
              <a:t>8</a:t>
            </a:r>
            <a:r>
              <a:rPr lang="ja-JP" sz="800" b="0" i="0" u="none" strike="noStrike" cap="none">
                <a:solidFill>
                  <a:srgbClr val="3F3F3F"/>
                </a:solidFill>
                <a:latin typeface="游ゴシック" panose="020B0400000000000000" pitchFamily="50" charset="-128"/>
                <a:ea typeface="游ゴシック" panose="020B0400000000000000" pitchFamily="50" charset="-128"/>
                <a:sym typeface="Arial"/>
              </a:rPr>
              <a:t>月</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時点の</a:t>
            </a:r>
            <a:r>
              <a:rPr lang="ja-JP" altLang="en-US" sz="800" dirty="0">
                <a:solidFill>
                  <a:srgbClr val="3F3F3F"/>
                </a:solidFill>
                <a:latin typeface="游ゴシック" panose="020B0400000000000000" pitchFamily="50" charset="-128"/>
                <a:ea typeface="游ゴシック" panose="020B0400000000000000" pitchFamily="50" charset="-128"/>
              </a:rPr>
              <a:t>賛同数</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です。</a:t>
            </a: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cxnSp>
        <p:nvCxnSpPr>
          <p:cNvPr id="385" name="Google Shape;385;p46"/>
          <p:cNvCxnSpPr/>
          <p:nvPr/>
        </p:nvCxnSpPr>
        <p:spPr>
          <a:xfrm rot="10800000">
            <a:off x="688460" y="4083998"/>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6" name="Google Shape;386;p46"/>
          <p:cNvCxnSpPr>
            <a:endCxn id="379" idx="3"/>
          </p:cNvCxnSpPr>
          <p:nvPr/>
        </p:nvCxnSpPr>
        <p:spPr>
          <a:xfrm rot="10800000" flipH="1">
            <a:off x="2616916" y="4078717"/>
            <a:ext cx="125400" cy="164100"/>
          </a:xfrm>
          <a:prstGeom prst="straightConnector1">
            <a:avLst/>
          </a:prstGeom>
          <a:noFill/>
          <a:ln w="9525" cap="flat" cmpd="sng">
            <a:solidFill>
              <a:schemeClr val="dk1"/>
            </a:solidFill>
            <a:prstDash val="solid"/>
            <a:miter lim="800000"/>
            <a:headEnd type="none" w="sm" len="sm"/>
            <a:tailEnd type="none" w="sm" len="sm"/>
          </a:ln>
        </p:spPr>
      </p:cxnSp>
      <p:cxnSp>
        <p:nvCxnSpPr>
          <p:cNvPr id="387" name="Google Shape;387;p46"/>
          <p:cNvCxnSpPr/>
          <p:nvPr/>
        </p:nvCxnSpPr>
        <p:spPr>
          <a:xfrm rot="10800000">
            <a:off x="3515956" y="4066437"/>
            <a:ext cx="117695" cy="145935"/>
          </a:xfrm>
          <a:prstGeom prst="straightConnector1">
            <a:avLst/>
          </a:prstGeom>
          <a:noFill/>
          <a:ln w="9525" cap="flat" cmpd="sng">
            <a:solidFill>
              <a:schemeClr val="dk1"/>
            </a:solidFill>
            <a:prstDash val="solid"/>
            <a:miter lim="800000"/>
            <a:headEnd type="none" w="sm" len="sm"/>
            <a:tailEnd type="none" w="sm" len="sm"/>
          </a:ln>
        </p:spPr>
      </p:cxnSp>
      <p:cxnSp>
        <p:nvCxnSpPr>
          <p:cNvPr id="388" name="Google Shape;388;p46"/>
          <p:cNvCxnSpPr/>
          <p:nvPr/>
        </p:nvCxnSpPr>
        <p:spPr>
          <a:xfrm rot="10800000" flipH="1">
            <a:off x="5718113" y="4036567"/>
            <a:ext cx="125468" cy="164042"/>
          </a:xfrm>
          <a:prstGeom prst="straightConnector1">
            <a:avLst/>
          </a:prstGeom>
          <a:noFill/>
          <a:ln w="9525" cap="flat" cmpd="sng">
            <a:solidFill>
              <a:schemeClr val="dk1"/>
            </a:solidFill>
            <a:prstDash val="solid"/>
            <a:miter lim="800000"/>
            <a:headEnd type="none" w="sm" len="sm"/>
            <a:tailEnd type="none" w="sm" len="sm"/>
          </a:ln>
        </p:spPr>
      </p:cxnSp>
      <p:pic>
        <p:nvPicPr>
          <p:cNvPr id="390" name="Google Shape;390;p46"/>
          <p:cNvPicPr preferRelativeResize="0"/>
          <p:nvPr/>
        </p:nvPicPr>
        <p:blipFill rotWithShape="1">
          <a:blip r:embed="rId7" cstate="hqprint">
            <a:alphaModFix/>
            <a:extLst>
              <a:ext uri="{28A0092B-C50C-407E-A947-70E740481C1C}">
                <a14:useLocalDpi xmlns:a14="http://schemas.microsoft.com/office/drawing/2010/main"/>
              </a:ext>
            </a:extLst>
          </a:blip>
          <a:srcRect/>
          <a:stretch/>
        </p:blipFill>
        <p:spPr>
          <a:xfrm>
            <a:off x="296782" y="5626651"/>
            <a:ext cx="2725223" cy="275666"/>
          </a:xfrm>
          <a:prstGeom prst="rect">
            <a:avLst/>
          </a:prstGeom>
          <a:noFill/>
          <a:ln>
            <a:noFill/>
          </a:ln>
        </p:spPr>
      </p:pic>
      <p:pic>
        <p:nvPicPr>
          <p:cNvPr id="391" name="Google Shape;391;p46"/>
          <p:cNvPicPr preferRelativeResize="0"/>
          <p:nvPr/>
        </p:nvPicPr>
        <p:blipFill rotWithShape="1">
          <a:blip r:embed="rId8" cstate="hqprint">
            <a:alphaModFix/>
            <a:extLst>
              <a:ext uri="{28A0092B-C50C-407E-A947-70E740481C1C}">
                <a14:useLocalDpi xmlns:a14="http://schemas.microsoft.com/office/drawing/2010/main"/>
              </a:ext>
            </a:extLst>
          </a:blip>
          <a:srcRect/>
          <a:stretch/>
        </p:blipFill>
        <p:spPr>
          <a:xfrm>
            <a:off x="289697" y="5839322"/>
            <a:ext cx="2725223" cy="331354"/>
          </a:xfrm>
          <a:prstGeom prst="rect">
            <a:avLst/>
          </a:prstGeom>
          <a:noFill/>
          <a:ln>
            <a:noFill/>
          </a:ln>
        </p:spPr>
      </p:pic>
      <p:pic>
        <p:nvPicPr>
          <p:cNvPr id="4" name="図 3">
            <a:extLst>
              <a:ext uri="{FF2B5EF4-FFF2-40B4-BE49-F238E27FC236}">
                <a16:creationId xmlns:a16="http://schemas.microsoft.com/office/drawing/2014/main" id="{13192366-A0DA-FB45-B07B-A856626AEE79}"/>
              </a:ext>
            </a:extLst>
          </p:cNvPr>
          <p:cNvPicPr>
            <a:picLocks noChangeAspect="1"/>
          </p:cNvPicPr>
          <p:nvPr/>
        </p:nvPicPr>
        <p:blipFill>
          <a:blip r:embed="rId9" cstate="hqprint">
            <a:extLst>
              <a:ext uri="{28A0092B-C50C-407E-A947-70E740481C1C}">
                <a14:useLocalDpi xmlns:a14="http://schemas.microsoft.com/office/drawing/2010/main"/>
              </a:ext>
            </a:extLst>
          </a:blip>
          <a:stretch>
            <a:fillRect/>
          </a:stretch>
        </p:blipFill>
        <p:spPr>
          <a:xfrm>
            <a:off x="363478" y="6127978"/>
            <a:ext cx="507504" cy="252093"/>
          </a:xfrm>
          <a:prstGeom prst="rect">
            <a:avLst/>
          </a:prstGeom>
        </p:spPr>
      </p:pic>
      <p:pic>
        <p:nvPicPr>
          <p:cNvPr id="5" name="図 4">
            <a:extLst>
              <a:ext uri="{FF2B5EF4-FFF2-40B4-BE49-F238E27FC236}">
                <a16:creationId xmlns:a16="http://schemas.microsoft.com/office/drawing/2014/main" id="{24711301-F39C-844D-B9A9-3A3E291C3FFA}"/>
              </a:ext>
            </a:extLst>
          </p:cNvPr>
          <p:cNvPicPr>
            <a:picLocks noChangeAspect="1"/>
          </p:cNvPicPr>
          <p:nvPr/>
        </p:nvPicPr>
        <p:blipFill>
          <a:blip r:embed="rId10" cstate="hqprint">
            <a:extLst>
              <a:ext uri="{28A0092B-C50C-407E-A947-70E740481C1C}">
                <a14:useLocalDpi xmlns:a14="http://schemas.microsoft.com/office/drawing/2010/main"/>
              </a:ext>
            </a:extLst>
          </a:blip>
          <a:stretch>
            <a:fillRect/>
          </a:stretch>
        </p:blipFill>
        <p:spPr>
          <a:xfrm>
            <a:off x="1052787" y="6120391"/>
            <a:ext cx="507503" cy="252093"/>
          </a:xfrm>
          <a:prstGeom prst="rect">
            <a:avLst/>
          </a:prstGeom>
        </p:spPr>
      </p:pic>
      <p:pic>
        <p:nvPicPr>
          <p:cNvPr id="35" name="図 34">
            <a:extLst>
              <a:ext uri="{FF2B5EF4-FFF2-40B4-BE49-F238E27FC236}">
                <a16:creationId xmlns:a16="http://schemas.microsoft.com/office/drawing/2014/main" id="{60ACF3F0-896F-4616-B469-2806A0215CB0}"/>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289697" y="4286182"/>
            <a:ext cx="2853691" cy="1153807"/>
          </a:xfrm>
          <a:prstGeom prst="rect">
            <a:avLst/>
          </a:prstGeom>
        </p:spPr>
      </p:pic>
      <p:pic>
        <p:nvPicPr>
          <p:cNvPr id="6" name="図 5">
            <a:extLst>
              <a:ext uri="{FF2B5EF4-FFF2-40B4-BE49-F238E27FC236}">
                <a16:creationId xmlns:a16="http://schemas.microsoft.com/office/drawing/2014/main" id="{E5C08C40-F890-1EF9-65B0-FBBE75185088}"/>
              </a:ext>
            </a:extLst>
          </p:cNvPr>
          <p:cNvPicPr>
            <a:picLocks noChangeAspect="1"/>
          </p:cNvPicPr>
          <p:nvPr/>
        </p:nvPicPr>
        <p:blipFill>
          <a:blip r:embed="rId12" cstate="hqprint">
            <a:extLst>
              <a:ext uri="{28A0092B-C50C-407E-A947-70E740481C1C}">
                <a14:useLocalDpi xmlns:a14="http://schemas.microsoft.com/office/drawing/2010/main"/>
              </a:ext>
            </a:extLst>
          </a:blip>
          <a:stretch>
            <a:fillRect/>
          </a:stretch>
        </p:blipFill>
        <p:spPr>
          <a:xfrm>
            <a:off x="374624" y="5327034"/>
            <a:ext cx="559807" cy="278074"/>
          </a:xfrm>
          <a:prstGeom prst="rect">
            <a:avLst/>
          </a:prstGeom>
        </p:spPr>
      </p:pic>
      <p:pic>
        <p:nvPicPr>
          <p:cNvPr id="12" name="図 11" descr="カレンダー&#10;&#10;自動的に生成された説明">
            <a:extLst>
              <a:ext uri="{FF2B5EF4-FFF2-40B4-BE49-F238E27FC236}">
                <a16:creationId xmlns:a16="http://schemas.microsoft.com/office/drawing/2014/main" id="{AF1D5805-4202-F4B3-7C9A-DBC9ADD47C6E}"/>
              </a:ext>
            </a:extLst>
          </p:cNvPr>
          <p:cNvPicPr>
            <a:picLocks noChangeAspect="1"/>
          </p:cNvPicPr>
          <p:nvPr/>
        </p:nvPicPr>
        <p:blipFill>
          <a:blip r:embed="rId13" cstate="hqprint">
            <a:extLst>
              <a:ext uri="{28A0092B-C50C-407E-A947-70E740481C1C}">
                <a14:useLocalDpi xmlns:a14="http://schemas.microsoft.com/office/drawing/2010/main"/>
              </a:ext>
            </a:extLst>
          </a:blip>
          <a:stretch>
            <a:fillRect/>
          </a:stretch>
        </p:blipFill>
        <p:spPr>
          <a:xfrm>
            <a:off x="3313718" y="4369204"/>
            <a:ext cx="2808279" cy="1871838"/>
          </a:xfrm>
          <a:prstGeom prst="rect">
            <a:avLst/>
          </a:prstGeom>
        </p:spPr>
      </p:pic>
      <p:sp>
        <p:nvSpPr>
          <p:cNvPr id="43" name="Google Shape;384;p46">
            <a:extLst>
              <a:ext uri="{FF2B5EF4-FFF2-40B4-BE49-F238E27FC236}">
                <a16:creationId xmlns:a16="http://schemas.microsoft.com/office/drawing/2014/main" id="{371ACC47-5081-51BE-C1F1-4E78C8E0F2AC}"/>
              </a:ext>
            </a:extLst>
          </p:cNvPr>
          <p:cNvSpPr txBox="1"/>
          <p:nvPr/>
        </p:nvSpPr>
        <p:spPr>
          <a:xfrm>
            <a:off x="3633651" y="6293359"/>
            <a:ext cx="2690405" cy="46162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撮影：藤田二朗</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(photopicnic)</a:t>
            </a:r>
          </a:p>
          <a:p>
            <a:pPr marL="0" marR="0" lvl="0" indent="0" algn="r" rtl="0">
              <a:lnSpc>
                <a:spcPct val="100000"/>
              </a:lnSpc>
              <a:spcBef>
                <a:spcPts val="0"/>
              </a:spcBef>
              <a:spcAft>
                <a:spcPts val="0"/>
              </a:spcAft>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※202</a:t>
            </a:r>
            <a:r>
              <a:rPr lang="en-US" altLang="ja-JP" sz="800" dirty="0">
                <a:solidFill>
                  <a:srgbClr val="3F3F3F"/>
                </a:solidFill>
                <a:latin typeface="游ゴシック" panose="020B0400000000000000" pitchFamily="50" charset="-128"/>
                <a:ea typeface="游ゴシック" panose="020B0400000000000000" pitchFamily="50" charset="-128"/>
              </a:rPr>
              <a:t>2</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年</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4</a:t>
            </a: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sym typeface="Arial"/>
              </a:rPr>
              <a:t>月まで京都「烏丸御池駅」にて掲示</a:t>
            </a:r>
            <a:r>
              <a:rPr lang="ja-JP" sz="800"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7F7F7F"/>
              </a:buClr>
              <a:buSzPts val="800"/>
              <a:buFont typeface="Meiryo"/>
              <a:buNone/>
            </a:pPr>
            <a:endParaRPr sz="8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pic>
        <p:nvPicPr>
          <p:cNvPr id="9" name="図 8" descr="アイコン&#10;&#10;中程度の精度で自動的に生成された説明">
            <a:extLst>
              <a:ext uri="{FF2B5EF4-FFF2-40B4-BE49-F238E27FC236}">
                <a16:creationId xmlns:a16="http://schemas.microsoft.com/office/drawing/2014/main" id="{80B9F96C-9689-B884-2810-D922ED250A43}"/>
              </a:ext>
            </a:extLst>
          </p:cNvPr>
          <p:cNvPicPr>
            <a:picLocks noChangeAspect="1"/>
          </p:cNvPicPr>
          <p:nvPr/>
        </p:nvPicPr>
        <p:blipFill>
          <a:blip r:embed="rId14" cstate="hqprint">
            <a:extLst>
              <a:ext uri="{28A0092B-C50C-407E-A947-70E740481C1C}">
                <a14:useLocalDpi xmlns:a14="http://schemas.microsoft.com/office/drawing/2010/main"/>
              </a:ext>
            </a:extLst>
          </a:blip>
          <a:stretch>
            <a:fillRect/>
          </a:stretch>
        </p:blipFill>
        <p:spPr>
          <a:xfrm>
            <a:off x="1027574" y="5347065"/>
            <a:ext cx="571500" cy="285751"/>
          </a:xfrm>
          <a:prstGeom prst="rect">
            <a:avLst/>
          </a:prstGeom>
        </p:spPr>
      </p:pic>
      <p:pic>
        <p:nvPicPr>
          <p:cNvPr id="3" name="図 2">
            <a:extLst>
              <a:ext uri="{FF2B5EF4-FFF2-40B4-BE49-F238E27FC236}">
                <a16:creationId xmlns:a16="http://schemas.microsoft.com/office/drawing/2014/main" id="{3C1F5B1E-5C55-6055-2F18-1A301BBACD4D}"/>
              </a:ext>
            </a:extLst>
          </p:cNvPr>
          <p:cNvPicPr>
            <a:picLocks noChangeAspect="1"/>
          </p:cNvPicPr>
          <p:nvPr/>
        </p:nvPicPr>
        <p:blipFill>
          <a:blip r:embed="rId15"/>
          <a:stretch>
            <a:fillRect/>
          </a:stretch>
        </p:blipFill>
        <p:spPr>
          <a:xfrm>
            <a:off x="2380914" y="6137541"/>
            <a:ext cx="554959" cy="275666"/>
          </a:xfrm>
          <a:prstGeom prst="rect">
            <a:avLst/>
          </a:prstGeom>
        </p:spPr>
      </p:pic>
      <p:pic>
        <p:nvPicPr>
          <p:cNvPr id="11" name="図 10" descr="テキスト&#10;&#10;AI 生成コンテンツは誤りを含む可能性があります。">
            <a:extLst>
              <a:ext uri="{FF2B5EF4-FFF2-40B4-BE49-F238E27FC236}">
                <a16:creationId xmlns:a16="http://schemas.microsoft.com/office/drawing/2014/main" id="{0E45B452-1BA6-8BD1-203D-63D6FEA711ED}"/>
              </a:ext>
            </a:extLst>
          </p:cNvPr>
          <p:cNvPicPr>
            <a:picLocks noChangeAspect="1"/>
          </p:cNvPicPr>
          <p:nvPr/>
        </p:nvPicPr>
        <p:blipFill>
          <a:blip r:embed="rId16"/>
          <a:stretch>
            <a:fillRect/>
          </a:stretch>
        </p:blipFill>
        <p:spPr>
          <a:xfrm>
            <a:off x="6485607" y="4259285"/>
            <a:ext cx="2125609" cy="2164057"/>
          </a:xfrm>
          <a:prstGeom prst="rect">
            <a:avLst/>
          </a:prstGeom>
        </p:spPr>
      </p:pic>
      <p:pic>
        <p:nvPicPr>
          <p:cNvPr id="1026" name="Picture 2" descr="筑後市">
            <a:extLst>
              <a:ext uri="{FF2B5EF4-FFF2-40B4-BE49-F238E27FC236}">
                <a16:creationId xmlns:a16="http://schemas.microsoft.com/office/drawing/2014/main" id="{2E23B1AD-7928-C9EF-238A-3D53AFC76DD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22641" y="6130094"/>
            <a:ext cx="520412" cy="26020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京都府子育て環境日本一推進会議">
            <a:extLst>
              <a:ext uri="{FF2B5EF4-FFF2-40B4-BE49-F238E27FC236}">
                <a16:creationId xmlns:a16="http://schemas.microsoft.com/office/drawing/2014/main" id="{02042C57-AFC6-7889-2809-1E8E096377D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811059" y="5378432"/>
            <a:ext cx="431994" cy="2159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9" name="Google Shape;429;p14"/>
          <p:cNvSpPr/>
          <p:nvPr/>
        </p:nvSpPr>
        <p:spPr>
          <a:xfrm>
            <a:off x="0" y="2776538"/>
            <a:ext cx="9144000" cy="914400"/>
          </a:xfrm>
          <a:prstGeom prst="rect">
            <a:avLst/>
          </a:prstGeom>
          <a:solidFill>
            <a:srgbClr val="F89D9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430" name="Google Shape;430;p14"/>
          <p:cNvSpPr txBox="1"/>
          <p:nvPr/>
        </p:nvSpPr>
        <p:spPr>
          <a:xfrm>
            <a:off x="2072183" y="3084513"/>
            <a:ext cx="49536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altLang="en-US" sz="1600" b="1" dirty="0">
                <a:solidFill>
                  <a:schemeClr val="lt1"/>
                </a:solidFill>
                <a:latin typeface="Yu Gothic" panose="020B0400000000000000" pitchFamily="34" charset="-128"/>
                <a:ea typeface="Yu Gothic" panose="020B0400000000000000" pitchFamily="34" charset="-128"/>
              </a:rPr>
              <a:t>広告</a:t>
            </a:r>
            <a:r>
              <a:rPr lang="ja-JP" sz="1600" b="1" i="0" u="none" strike="noStrike" cap="none" dirty="0">
                <a:solidFill>
                  <a:schemeClr val="lt1"/>
                </a:solidFill>
                <a:latin typeface="Yu Gothic" panose="020B0400000000000000" pitchFamily="34" charset="-128"/>
                <a:ea typeface="Yu Gothic" panose="020B0400000000000000" pitchFamily="34" charset="-128"/>
                <a:sym typeface="Arial"/>
              </a:rPr>
              <a:t>商品のご案内</a:t>
            </a:r>
            <a:endParaRPr sz="1400" b="1"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2" name="Google Shape;368;p46">
            <a:extLst>
              <a:ext uri="{FF2B5EF4-FFF2-40B4-BE49-F238E27FC236}">
                <a16:creationId xmlns:a16="http://schemas.microsoft.com/office/drawing/2014/main" id="{047A32FB-573C-5B48-0290-5D178C3B65EB}"/>
              </a:ext>
            </a:extLst>
          </p:cNvPr>
          <p:cNvSpPr txBox="1"/>
          <p:nvPr/>
        </p:nvSpPr>
        <p:spPr>
          <a:xfrm>
            <a:off x="368295" y="3999781"/>
            <a:ext cx="8426450" cy="941121"/>
          </a:xfrm>
          <a:prstGeom prst="rect">
            <a:avLst/>
          </a:prstGeom>
          <a:noFill/>
          <a:ln>
            <a:noFill/>
          </a:ln>
        </p:spPr>
        <p:txBody>
          <a:bodyPr spcFirstLastPara="1" wrap="square" lIns="91425" tIns="91425" rIns="91425" bIns="91425" anchor="t" anchorCtr="0">
            <a:noAutofit/>
          </a:bodyPr>
          <a:lstStyle/>
          <a:p>
            <a:pPr marL="0" marR="0" lvl="0" indent="0" algn="ctr" rtl="0">
              <a:lnSpc>
                <a:spcPct val="150000"/>
              </a:lnSpc>
              <a:spcBef>
                <a:spcPts val="0"/>
              </a:spcBef>
              <a:spcAft>
                <a:spcPts val="0"/>
              </a:spcAft>
              <a:buNone/>
            </a:pPr>
            <a:r>
              <a:rPr lang="ja-JP" altLang="en-US" sz="1200" b="1" i="0" u="none" strike="noStrike" cap="none">
                <a:solidFill>
                  <a:srgbClr val="3F3F3F"/>
                </a:solidFill>
                <a:latin typeface="游ゴシック" panose="020B0400000000000000" pitchFamily="50" charset="-128"/>
                <a:ea typeface="游ゴシック" panose="020B0400000000000000" pitchFamily="50" charset="-128"/>
                <a:sym typeface="Arial"/>
              </a:rPr>
              <a:t>本</a:t>
            </a:r>
            <a:r>
              <a:rPr lang="en"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AD</a:t>
            </a:r>
            <a:r>
              <a:rPr lang="ja-JP" altLang="en-US" sz="1200" b="1" i="0" u="none" strike="noStrike" cap="none">
                <a:solidFill>
                  <a:srgbClr val="3F3F3F"/>
                </a:solidFill>
                <a:latin typeface="游ゴシック" panose="020B0400000000000000" pitchFamily="50" charset="-128"/>
                <a:ea typeface="游ゴシック" panose="020B0400000000000000" pitchFamily="50" charset="-128"/>
                <a:sym typeface="Arial"/>
              </a:rPr>
              <a:t>ガイドでは、メディア運営方針の変更に伴い</a:t>
            </a:r>
            <a:endParaRPr lang="en-US" alt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None/>
            </a:pPr>
            <a:r>
              <a:rPr lang="ja-JP" altLang="en-US" sz="1200" b="1" i="0" u="none" strike="noStrike" cap="none">
                <a:solidFill>
                  <a:srgbClr val="3F3F3F"/>
                </a:solidFill>
                <a:latin typeface="游ゴシック" panose="020B0400000000000000" pitchFamily="50" charset="-128"/>
                <a:ea typeface="游ゴシック" panose="020B0400000000000000" pitchFamily="50" charset="-128"/>
                <a:sym typeface="Arial"/>
              </a:rPr>
              <a:t>広告メニューの削減・変更を実施しております</a:t>
            </a:r>
          </a:p>
          <a:p>
            <a:pPr marL="0" marR="0" lvl="0" indent="0" algn="ctr" rtl="0">
              <a:lnSpc>
                <a:spcPct val="150000"/>
              </a:lnSpc>
              <a:spcBef>
                <a:spcPts val="0"/>
              </a:spcBef>
              <a:spcAft>
                <a:spcPts val="0"/>
              </a:spcAft>
              <a:buNone/>
            </a:pP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62">
          <a:extLst>
            <a:ext uri="{FF2B5EF4-FFF2-40B4-BE49-F238E27FC236}">
              <a16:creationId xmlns:a16="http://schemas.microsoft.com/office/drawing/2014/main" id="{67628866-462F-8FA5-02C9-665ECF0BBA41}"/>
            </a:ext>
          </a:extLst>
        </p:cNvPr>
        <p:cNvGrpSpPr/>
        <p:nvPr/>
      </p:nvGrpSpPr>
      <p:grpSpPr>
        <a:xfrm>
          <a:off x="0" y="0"/>
          <a:ext cx="0" cy="0"/>
          <a:chOff x="0" y="0"/>
          <a:chExt cx="0" cy="0"/>
        </a:xfrm>
      </p:grpSpPr>
      <p:sp>
        <p:nvSpPr>
          <p:cNvPr id="464" name="Google Shape;464;p17">
            <a:extLst>
              <a:ext uri="{FF2B5EF4-FFF2-40B4-BE49-F238E27FC236}">
                <a16:creationId xmlns:a16="http://schemas.microsoft.com/office/drawing/2014/main" id="{340D8266-734C-2FAD-8C9A-F278CE423B19}"/>
              </a:ext>
            </a:extLst>
          </p:cNvPr>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フォーマット記事広告</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65" name="Google Shape;465;p17">
            <a:extLst>
              <a:ext uri="{FF2B5EF4-FFF2-40B4-BE49-F238E27FC236}">
                <a16:creationId xmlns:a16="http://schemas.microsoft.com/office/drawing/2014/main" id="{5C4C84B2-FC22-D880-A411-C5D784BE5538}"/>
              </a:ext>
            </a:extLst>
          </p:cNvPr>
          <p:cNvCxnSpPr>
            <a:cxnSpLocks/>
          </p:cNvCxnSpPr>
          <p:nvPr/>
        </p:nvCxnSpPr>
        <p:spPr>
          <a:xfrm>
            <a:off x="2409568" y="434660"/>
            <a:ext cx="6375656" cy="0"/>
          </a:xfrm>
          <a:prstGeom prst="straightConnector1">
            <a:avLst/>
          </a:prstGeom>
          <a:noFill/>
          <a:ln w="9525" cap="rnd" cmpd="sng">
            <a:solidFill>
              <a:srgbClr val="CCCCCC"/>
            </a:solidFill>
            <a:prstDash val="solid"/>
            <a:miter lim="800000"/>
            <a:headEnd type="none" w="sm" len="sm"/>
            <a:tailEnd type="none" w="sm" len="sm"/>
          </a:ln>
        </p:spPr>
      </p:cxnSp>
      <p:sp>
        <p:nvSpPr>
          <p:cNvPr id="466" name="Google Shape;466;p17">
            <a:extLst>
              <a:ext uri="{FF2B5EF4-FFF2-40B4-BE49-F238E27FC236}">
                <a16:creationId xmlns:a16="http://schemas.microsoft.com/office/drawing/2014/main" id="{B094F7F7-D661-42BD-0352-F79DD2801779}"/>
              </a:ext>
            </a:extLst>
          </p:cNvPr>
          <p:cNvSpPr/>
          <p:nvPr/>
        </p:nvSpPr>
        <p:spPr>
          <a:xfrm rot="-5400000">
            <a:off x="1973001" y="2805078"/>
            <a:ext cx="633659" cy="429715"/>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pic>
        <p:nvPicPr>
          <p:cNvPr id="467" name="Google Shape;467;p17">
            <a:extLst>
              <a:ext uri="{FF2B5EF4-FFF2-40B4-BE49-F238E27FC236}">
                <a16:creationId xmlns:a16="http://schemas.microsoft.com/office/drawing/2014/main" id="{A8A9A2DE-9874-86B4-ED9E-16583CB667C5}"/>
              </a:ext>
            </a:extLst>
          </p:cNvPr>
          <p:cNvPicPr preferRelativeResize="0"/>
          <p:nvPr/>
        </p:nvPicPr>
        <p:blipFill rotWithShape="1">
          <a:blip r:embed="rId3">
            <a:alphaModFix/>
          </a:blip>
          <a:srcRect/>
          <a:stretch/>
        </p:blipFill>
        <p:spPr>
          <a:xfrm rot="10800000">
            <a:off x="548808" y="1522623"/>
            <a:ext cx="1436456" cy="2773840"/>
          </a:xfrm>
          <a:prstGeom prst="rect">
            <a:avLst/>
          </a:prstGeom>
          <a:noFill/>
          <a:ln>
            <a:noFill/>
          </a:ln>
          <a:effectLst>
            <a:outerShdw blurRad="50800" dist="38100" dir="2700000" algn="tl" rotWithShape="0">
              <a:prstClr val="black">
                <a:alpha val="40000"/>
              </a:prstClr>
            </a:outerShdw>
          </a:effectLst>
        </p:spPr>
      </p:pic>
      <p:sp>
        <p:nvSpPr>
          <p:cNvPr id="468" name="Google Shape;468;p17">
            <a:extLst>
              <a:ext uri="{FF2B5EF4-FFF2-40B4-BE49-F238E27FC236}">
                <a16:creationId xmlns:a16="http://schemas.microsoft.com/office/drawing/2014/main" id="{11F3D313-EBE6-99A9-867D-309B21F86BD3}"/>
              </a:ext>
            </a:extLst>
          </p:cNvPr>
          <p:cNvSpPr/>
          <p:nvPr/>
        </p:nvSpPr>
        <p:spPr>
          <a:xfrm>
            <a:off x="548808" y="3019936"/>
            <a:ext cx="1436456" cy="1276777"/>
          </a:xfrm>
          <a:prstGeom prst="rect">
            <a:avLst/>
          </a:prstGeom>
          <a:noFill/>
          <a:ln w="28575" cap="flat" cmpd="sng">
            <a:solidFill>
              <a:srgbClr val="FF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rgbClr val="FFFFFF"/>
              </a:solidFill>
              <a:latin typeface="Yu Gothic" panose="020B0400000000000000" pitchFamily="34" charset="-128"/>
              <a:ea typeface="Yu Gothic" panose="020B0400000000000000" pitchFamily="34" charset="-128"/>
              <a:cs typeface="Meiryo"/>
              <a:sym typeface="Meiryo"/>
            </a:endParaRPr>
          </a:p>
        </p:txBody>
      </p:sp>
      <p:sp>
        <p:nvSpPr>
          <p:cNvPr id="472" name="Google Shape;472;p17">
            <a:extLst>
              <a:ext uri="{FF2B5EF4-FFF2-40B4-BE49-F238E27FC236}">
                <a16:creationId xmlns:a16="http://schemas.microsoft.com/office/drawing/2014/main" id="{81FBE6F0-0C70-AB31-9372-5B49000390D9}"/>
              </a:ext>
            </a:extLst>
          </p:cNvPr>
          <p:cNvSpPr/>
          <p:nvPr/>
        </p:nvSpPr>
        <p:spPr>
          <a:xfrm>
            <a:off x="2914619" y="1128361"/>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73" name="Google Shape;473;p17">
            <a:extLst>
              <a:ext uri="{FF2B5EF4-FFF2-40B4-BE49-F238E27FC236}">
                <a16:creationId xmlns:a16="http://schemas.microsoft.com/office/drawing/2014/main" id="{E772E6F4-55CD-A236-FA6C-B5A5B369DB20}"/>
              </a:ext>
            </a:extLst>
          </p:cNvPr>
          <p:cNvSpPr/>
          <p:nvPr/>
        </p:nvSpPr>
        <p:spPr>
          <a:xfrm>
            <a:off x="725836" y="1128361"/>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記事誘導面</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474" name="Google Shape;474;p17">
            <a:extLst>
              <a:ext uri="{FF2B5EF4-FFF2-40B4-BE49-F238E27FC236}">
                <a16:creationId xmlns:a16="http://schemas.microsoft.com/office/drawing/2014/main" id="{4C5A6740-67D2-2D3C-4535-A42B92FA0A2F}"/>
              </a:ext>
            </a:extLst>
          </p:cNvPr>
          <p:cNvSpPr/>
          <p:nvPr/>
        </p:nvSpPr>
        <p:spPr>
          <a:xfrm>
            <a:off x="342281" y="5889656"/>
            <a:ext cx="4218125"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※掲載期間等は保証いたしません</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pSp>
        <p:nvGrpSpPr>
          <p:cNvPr id="475" name="Google Shape;475;p17">
            <a:extLst>
              <a:ext uri="{FF2B5EF4-FFF2-40B4-BE49-F238E27FC236}">
                <a16:creationId xmlns:a16="http://schemas.microsoft.com/office/drawing/2014/main" id="{72F76D14-42F1-6522-E3AF-37F2749A2160}"/>
              </a:ext>
            </a:extLst>
          </p:cNvPr>
          <p:cNvGrpSpPr/>
          <p:nvPr/>
        </p:nvGrpSpPr>
        <p:grpSpPr>
          <a:xfrm>
            <a:off x="6879948" y="-11189"/>
            <a:ext cx="1905276" cy="340065"/>
            <a:chOff x="6879948" y="-11189"/>
            <a:chExt cx="1905276" cy="340065"/>
          </a:xfrm>
        </p:grpSpPr>
        <p:sp>
          <p:nvSpPr>
            <p:cNvPr id="476" name="Google Shape;476;p17">
              <a:extLst>
                <a:ext uri="{FF2B5EF4-FFF2-40B4-BE49-F238E27FC236}">
                  <a16:creationId xmlns:a16="http://schemas.microsoft.com/office/drawing/2014/main" id="{C22F1E20-37C4-52C0-0A8E-E31A5C6B9C63}"/>
                </a:ext>
              </a:extLst>
            </p:cNvPr>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77" name="Google Shape;477;p17">
              <a:extLst>
                <a:ext uri="{FF2B5EF4-FFF2-40B4-BE49-F238E27FC236}">
                  <a16:creationId xmlns:a16="http://schemas.microsoft.com/office/drawing/2014/main" id="{FC342AFB-DF45-A384-B556-48D2BEED8443}"/>
                </a:ext>
              </a:extLst>
            </p:cNvPr>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78" name="Google Shape;478;p17">
              <a:extLst>
                <a:ext uri="{FF2B5EF4-FFF2-40B4-BE49-F238E27FC236}">
                  <a16:creationId xmlns:a16="http://schemas.microsoft.com/office/drawing/2014/main" id="{9C8D153B-8A9F-C472-C451-7EB598A05542}"/>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79" name="Google Shape;479;p17">
              <a:extLst>
                <a:ext uri="{FF2B5EF4-FFF2-40B4-BE49-F238E27FC236}">
                  <a16:creationId xmlns:a16="http://schemas.microsoft.com/office/drawing/2014/main" id="{C7B8E83F-02C9-7EE3-A44B-09C17F6FB0BF}"/>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480" name="Google Shape;480;p17">
            <a:extLst>
              <a:ext uri="{FF2B5EF4-FFF2-40B4-BE49-F238E27FC236}">
                <a16:creationId xmlns:a16="http://schemas.microsoft.com/office/drawing/2014/main" id="{1638B0BA-14F0-24B9-992A-BC39622699A3}"/>
              </a:ext>
            </a:extLst>
          </p:cNvPr>
          <p:cNvSpPr/>
          <p:nvPr/>
        </p:nvSpPr>
        <p:spPr>
          <a:xfrm>
            <a:off x="4572000" y="4296463"/>
            <a:ext cx="4470395"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700" b="0" i="0" u="none" strike="noStrike" cap="none">
                <a:solidFill>
                  <a:srgbClr val="3F3F3F"/>
                </a:solidFill>
                <a:latin typeface="Yu Gothic" panose="020B0400000000000000" pitchFamily="34" charset="-128"/>
                <a:ea typeface="Yu Gothic" panose="020B0400000000000000" pitchFamily="34" charset="-128"/>
                <a:sym typeface="Arial"/>
              </a:rPr>
              <a:t>備考】</a:t>
            </a:r>
            <a:endParaRPr lang="en-US" altLang="ja-JP"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defTabSz="914400" rtl="0" eaLnBrk="1" fontAlgn="auto" latinLnBrk="0" hangingPunct="1">
              <a:lnSpc>
                <a:spcPct val="100000"/>
              </a:lnSpc>
              <a:spcBef>
                <a:spcPts val="0"/>
              </a:spcBef>
              <a:spcAft>
                <a:spcPts val="0"/>
              </a:spcAft>
              <a:buClr>
                <a:srgbClr val="000000"/>
              </a:buClr>
              <a:buSzPts val="700"/>
              <a:buFont typeface="Arial"/>
              <a:buNone/>
              <a:tabLst/>
              <a:defRPr/>
            </a:pPr>
            <a:r>
              <a:rPr kumimoji="0" lang="en-US" altLang="ja-JP" sz="700" b="0" i="0" u="none" strike="noStrike" kern="0" cap="none" spc="0" normalizeH="0" baseline="0" noProof="0" dirty="0">
                <a:ln>
                  <a:noFill/>
                </a:ln>
                <a:solidFill>
                  <a:srgbClr val="C00000"/>
                </a:solidFill>
                <a:effectLst/>
                <a:uLnTx/>
                <a:uFillTx/>
                <a:latin typeface="游ゴシック" panose="020B0400000000000000" pitchFamily="50" charset="-128"/>
                <a:ea typeface="游ゴシック" panose="020B0400000000000000" pitchFamily="50" charset="-128"/>
                <a:cs typeface="Arial"/>
                <a:sym typeface="Arial"/>
              </a:rPr>
              <a:t>※</a:t>
            </a:r>
            <a:r>
              <a:rPr kumimoji="0" lang="ja-JP" altLang="en-US" sz="700" b="0" i="0" u="none" strike="noStrike" kern="0" cap="none" spc="0" normalizeH="0" baseline="0" noProof="0">
                <a:ln>
                  <a:noFill/>
                </a:ln>
                <a:solidFill>
                  <a:srgbClr val="C00000"/>
                </a:solidFill>
                <a:effectLst/>
                <a:uLnTx/>
                <a:uFillTx/>
                <a:latin typeface="游ゴシック" panose="020B0400000000000000" pitchFamily="50" charset="-128"/>
                <a:ea typeface="游ゴシック" panose="020B0400000000000000" pitchFamily="50" charset="-128"/>
                <a:cs typeface="Arial"/>
                <a:sym typeface="Arial"/>
              </a:rPr>
              <a:t>キュレーションサイト外部誘導は、</a:t>
            </a:r>
            <a:r>
              <a:rPr kumimoji="0" lang="en-US" altLang="ja-JP" sz="700" b="0" i="0" u="none" strike="noStrike" kern="0" cap="none" spc="0" normalizeH="0" baseline="0" noProof="0" dirty="0">
                <a:ln>
                  <a:noFill/>
                </a:ln>
                <a:solidFill>
                  <a:srgbClr val="C00000"/>
                </a:solidFill>
                <a:effectLst/>
                <a:uLnTx/>
                <a:uFillTx/>
                <a:latin typeface="游ゴシック" panose="020B0400000000000000" pitchFamily="50" charset="-128"/>
                <a:ea typeface="游ゴシック" panose="020B0400000000000000" pitchFamily="50" charset="-128"/>
                <a:cs typeface="Arial"/>
                <a:sym typeface="Arial"/>
              </a:rPr>
              <a:t>PV</a:t>
            </a:r>
            <a:r>
              <a:rPr kumimoji="0" lang="ja-JP" altLang="en-US" sz="700" b="0" i="0" u="none" strike="noStrike" kern="0" cap="none" spc="0" normalizeH="0" baseline="0" noProof="0">
                <a:ln>
                  <a:noFill/>
                </a:ln>
                <a:solidFill>
                  <a:srgbClr val="C00000"/>
                </a:solidFill>
                <a:effectLst/>
                <a:uLnTx/>
                <a:uFillTx/>
                <a:latin typeface="游ゴシック" panose="020B0400000000000000" pitchFamily="50" charset="-128"/>
                <a:ea typeface="游ゴシック" panose="020B0400000000000000" pitchFamily="50" charset="-128"/>
                <a:cs typeface="Arial"/>
                <a:sym typeface="Arial"/>
              </a:rPr>
              <a:t>進捗状況により実施しない場合があります。</a:t>
            </a:r>
          </a:p>
          <a:p>
            <a:pPr lvl="0">
              <a:buSzPts val="700"/>
            </a:pPr>
            <a:r>
              <a:rPr lang="ja-JP" altLang="en-US" sz="700">
                <a:solidFill>
                  <a:srgbClr val="3F3F3F"/>
                </a:solidFill>
                <a:latin typeface="游ゴシック" panose="020B0400000000000000" pitchFamily="50" charset="-128"/>
                <a:ea typeface="游ゴシック" panose="020B0400000000000000" pitchFamily="50" charset="-128"/>
              </a:rPr>
              <a:t>・</a:t>
            </a:r>
            <a:r>
              <a:rPr lang="ja-JP" altLang="en-US" sz="700" dirty="0">
                <a:solidFill>
                  <a:srgbClr val="3F3F3F"/>
                </a:solidFill>
                <a:latin typeface="游ゴシック" panose="020B0400000000000000" pitchFamily="50" charset="-128"/>
                <a:ea typeface="游ゴシック" panose="020B0400000000000000" pitchFamily="50" charset="-128"/>
              </a:rPr>
              <a:t>掲載開始日の</a:t>
            </a:r>
            <a:r>
              <a:rPr lang="en-US" altLang="ja-JP" sz="700" dirty="0">
                <a:solidFill>
                  <a:srgbClr val="3F3F3F"/>
                </a:solidFill>
                <a:latin typeface="游ゴシック" panose="020B0400000000000000" pitchFamily="50" charset="-128"/>
                <a:ea typeface="游ゴシック" panose="020B0400000000000000" pitchFamily="50" charset="-128"/>
              </a:rPr>
              <a:t>10</a:t>
            </a:r>
            <a:r>
              <a:rPr lang="ja-JP" altLang="en-US" sz="700" dirty="0">
                <a:solidFill>
                  <a:srgbClr val="3F3F3F"/>
                </a:solidFill>
                <a:latin typeface="游ゴシック" panose="020B0400000000000000" pitchFamily="50" charset="-128"/>
                <a:ea typeface="游ゴシック" panose="020B0400000000000000" pitchFamily="50" charset="-128"/>
              </a:rPr>
              <a:t>営業日前までに商品・リリース等の情報提供にご協力ください。</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・誘導部分、記事ページ内に</a:t>
            </a:r>
            <a:r>
              <a:rPr lang="en-US" altLang="ja-JP" sz="700" dirty="0">
                <a:solidFill>
                  <a:srgbClr val="3F3F3F"/>
                </a:solidFill>
                <a:latin typeface="游ゴシック" panose="020B0400000000000000" pitchFamily="50" charset="-128"/>
                <a:ea typeface="游ゴシック" panose="020B0400000000000000" pitchFamily="50" charset="-128"/>
              </a:rPr>
              <a:t>PR</a:t>
            </a:r>
            <a:r>
              <a:rPr lang="ja-JP" altLang="en-US" sz="700" dirty="0">
                <a:solidFill>
                  <a:srgbClr val="3F3F3F"/>
                </a:solidFill>
                <a:latin typeface="游ゴシック" panose="020B0400000000000000" pitchFamily="50" charset="-128"/>
                <a:ea typeface="游ゴシック" panose="020B0400000000000000" pitchFamily="50" charset="-128"/>
              </a:rPr>
              <a:t>表記が入ります。企業ロゴ・ブランドロゴの掲載は不可です。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・ライター指名の場合は別途料金が発生する場合がございます。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・掲載</a:t>
            </a:r>
            <a:r>
              <a:rPr lang="ja-JP" altLang="en-US" sz="700">
                <a:solidFill>
                  <a:srgbClr val="3F3F3F"/>
                </a:solidFill>
                <a:latin typeface="游ゴシック" panose="020B0400000000000000" pitchFamily="50" charset="-128"/>
                <a:ea typeface="游ゴシック" panose="020B0400000000000000" pitchFamily="50" charset="-128"/>
              </a:rPr>
              <a:t>基準はウーマンエキサイトに</a:t>
            </a:r>
            <a:r>
              <a:rPr lang="ja-JP" altLang="en-US" sz="700" dirty="0">
                <a:solidFill>
                  <a:srgbClr val="3F3F3F"/>
                </a:solidFill>
                <a:latin typeface="游ゴシック" panose="020B0400000000000000" pitchFamily="50" charset="-128"/>
                <a:ea typeface="游ゴシック" panose="020B0400000000000000" pitchFamily="50" charset="-128"/>
              </a:rPr>
              <a:t>準じたものといたしますので事前にご確認ください。</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・弊社側発信のコンテンツとなるため、原稿内容の修正は基本的にお受けできません。</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・記事内に他社広告が掲載される場合がございます。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・アーカイブされます。</a:t>
            </a:r>
          </a:p>
          <a:p>
            <a:pPr lvl="0">
              <a:buSzPts val="700"/>
            </a:pPr>
            <a:r>
              <a:rPr lang="ja-JP" altLang="en-US" sz="700">
                <a:solidFill>
                  <a:srgbClr val="3F3F3F"/>
                </a:solidFill>
                <a:latin typeface="游ゴシック" panose="020B0400000000000000" pitchFamily="50" charset="-128"/>
                <a:ea typeface="游ゴシック" panose="020B0400000000000000" pitchFamily="50" charset="-128"/>
              </a:rPr>
              <a:t>・</a:t>
            </a:r>
            <a:r>
              <a:rPr lang="ja-JP" altLang="en-US" sz="700" dirty="0">
                <a:solidFill>
                  <a:srgbClr val="3F3F3F"/>
                </a:solidFill>
                <a:latin typeface="游ゴシック" panose="020B0400000000000000" pitchFamily="50" charset="-128"/>
                <a:ea typeface="游ゴシック" panose="020B0400000000000000" pitchFamily="50" charset="-128"/>
              </a:rPr>
              <a:t>月間の掲載本数に制限があるため、空き枠についてはお問い合わせ</a:t>
            </a:r>
            <a:r>
              <a:rPr lang="ja-JP" altLang="en-US" sz="700">
                <a:solidFill>
                  <a:srgbClr val="3F3F3F"/>
                </a:solidFill>
                <a:latin typeface="游ゴシック" panose="020B0400000000000000" pitchFamily="50" charset="-128"/>
                <a:ea typeface="游ゴシック" panose="020B0400000000000000" pitchFamily="50" charset="-128"/>
              </a:rPr>
              <a:t>ください。</a:t>
            </a:r>
            <a:endParaRPr lang="ja-JP" altLang="en-US" sz="700" dirty="0">
              <a:solidFill>
                <a:srgbClr val="3F3F3F"/>
              </a:solidFill>
              <a:latin typeface="游ゴシック" panose="020B0400000000000000" pitchFamily="50" charset="-128"/>
              <a:ea typeface="游ゴシック" panose="020B0400000000000000" pitchFamily="50" charset="-128"/>
            </a:endParaRPr>
          </a:p>
        </p:txBody>
      </p:sp>
      <p:sp>
        <p:nvSpPr>
          <p:cNvPr id="481" name="Google Shape;481;p17">
            <a:extLst>
              <a:ext uri="{FF2B5EF4-FFF2-40B4-BE49-F238E27FC236}">
                <a16:creationId xmlns:a16="http://schemas.microsoft.com/office/drawing/2014/main" id="{55023F35-6334-7DCD-011E-349A0D28615D}"/>
              </a:ext>
            </a:extLst>
          </p:cNvPr>
          <p:cNvSpPr/>
          <p:nvPr/>
        </p:nvSpPr>
        <p:spPr>
          <a:xfrm>
            <a:off x="4731972" y="5802107"/>
            <a:ext cx="3323991" cy="677100"/>
          </a:xfrm>
          <a:prstGeom prst="rect">
            <a:avLst/>
          </a:prstGeom>
          <a:solidFill>
            <a:srgbClr val="AEABAB"/>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000"/>
              <a:buFont typeface="Arial"/>
              <a:buNone/>
            </a:pPr>
            <a:r>
              <a:rPr lang="ja-JP" sz="1000" b="0" i="0" u="none" strike="noStrike" cap="none" dirty="0">
                <a:solidFill>
                  <a:srgbClr val="FFFFFF"/>
                </a:solidFill>
                <a:latin typeface="Yu Gothic" panose="020B0400000000000000" pitchFamily="34" charset="-128"/>
                <a:ea typeface="Yu Gothic" panose="020B0400000000000000" pitchFamily="34" charset="-128"/>
                <a:sym typeface="Arial"/>
              </a:rPr>
              <a:t>記事スペック</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Yu Gothic" panose="020B0400000000000000" pitchFamily="34" charset="-128"/>
                <a:ea typeface="Yu Gothic" panose="020B0400000000000000" pitchFamily="34" charset="-128"/>
                <a:sym typeface="Arial"/>
              </a:rPr>
              <a:t>・HTML1～2ページ</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Yu Gothic" panose="020B0400000000000000" pitchFamily="34" charset="-128"/>
                <a:ea typeface="Yu Gothic" panose="020B0400000000000000" pitchFamily="34" charset="-128"/>
                <a:sym typeface="Arial"/>
              </a:rPr>
              <a:t>・最大1,200文字＋写真3点程度</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Yu Gothic" panose="020B0400000000000000" pitchFamily="34" charset="-128"/>
                <a:ea typeface="Yu Gothic" panose="020B0400000000000000" pitchFamily="34" charset="-128"/>
                <a:sym typeface="Arial"/>
              </a:rPr>
              <a:t>・資料ベースの執筆（取材・撮影なし）</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FFFFFF"/>
                </a:solidFill>
                <a:latin typeface="Yu Gothic" panose="020B0400000000000000" pitchFamily="34" charset="-128"/>
                <a:ea typeface="Yu Gothic" panose="020B0400000000000000" pitchFamily="34" charset="-128"/>
                <a:sym typeface="Arial"/>
              </a:rPr>
              <a:t>・問い合わせ先、データ類の表記統一は、ウーマンエキサイトの基準に準じる</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graphicFrame>
        <p:nvGraphicFramePr>
          <p:cNvPr id="482" name="Google Shape;482;p17">
            <a:extLst>
              <a:ext uri="{FF2B5EF4-FFF2-40B4-BE49-F238E27FC236}">
                <a16:creationId xmlns:a16="http://schemas.microsoft.com/office/drawing/2014/main" id="{C7120098-609E-EB3B-F576-EC3D3B4687F9}"/>
              </a:ext>
            </a:extLst>
          </p:cNvPr>
          <p:cNvGraphicFramePr/>
          <p:nvPr>
            <p:extLst>
              <p:ext uri="{D42A27DB-BD31-4B8C-83A1-F6EECF244321}">
                <p14:modId xmlns:p14="http://schemas.microsoft.com/office/powerpoint/2010/main" val="1941950871"/>
              </p:ext>
            </p:extLst>
          </p:nvPr>
        </p:nvGraphicFramePr>
        <p:xfrm>
          <a:off x="4572000" y="1123901"/>
          <a:ext cx="4227750" cy="3051870"/>
        </p:xfrm>
        <a:graphic>
          <a:graphicData uri="http://schemas.openxmlformats.org/drawingml/2006/table">
            <a:tbl>
              <a:tblPr>
                <a:noFill/>
                <a:tableStyleId>{6D8E67B2-B5D8-4F0E-BA5D-749BAAE9FA0E}</a:tableStyleId>
              </a:tblPr>
              <a:tblGrid>
                <a:gridCol w="993550">
                  <a:extLst>
                    <a:ext uri="{9D8B030D-6E8A-4147-A177-3AD203B41FA5}">
                      <a16:colId xmlns:a16="http://schemas.microsoft.com/office/drawing/2014/main" val="20000"/>
                    </a:ext>
                  </a:extLst>
                </a:gridCol>
                <a:gridCol w="1870230">
                  <a:extLst>
                    <a:ext uri="{9D8B030D-6E8A-4147-A177-3AD203B41FA5}">
                      <a16:colId xmlns:a16="http://schemas.microsoft.com/office/drawing/2014/main" val="20001"/>
                    </a:ext>
                  </a:extLst>
                </a:gridCol>
                <a:gridCol w="1363970">
                  <a:extLst>
                    <a:ext uri="{9D8B030D-6E8A-4147-A177-3AD203B41FA5}">
                      <a16:colId xmlns:a16="http://schemas.microsoft.com/office/drawing/2014/main" val="20002"/>
                    </a:ext>
                  </a:extLst>
                </a:gridCol>
              </a:tblGrid>
              <a:tr h="528211">
                <a:tc>
                  <a:txBody>
                    <a:bodyPr/>
                    <a:lstStyle/>
                    <a:p>
                      <a:pPr marL="0" marR="0" lvl="0" indent="0" algn="ctr" rtl="0">
                        <a:lnSpc>
                          <a:spcPct val="100000"/>
                        </a:lnSpc>
                        <a:spcBef>
                          <a:spcPts val="0"/>
                        </a:spcBef>
                        <a:spcAft>
                          <a:spcPts val="0"/>
                        </a:spcAft>
                        <a:buClr>
                          <a:schemeClr val="lt1"/>
                        </a:buClr>
                        <a:buSzPts val="900"/>
                        <a:buFont typeface="Meiryo"/>
                        <a:buNone/>
                      </a:pPr>
                      <a:r>
                        <a:rPr lang="ja-JP" sz="900" dirty="0">
                          <a:solidFill>
                            <a:schemeClr val="lt1"/>
                          </a:solidFill>
                          <a:latin typeface="Yu Gothic" panose="020B0400000000000000" pitchFamily="34" charset="-128"/>
                          <a:ea typeface="Yu Gothic" panose="020B0400000000000000" pitchFamily="34" charset="-128"/>
                          <a:cs typeface="Arial"/>
                          <a:sym typeface="Arial"/>
                        </a:rPr>
                        <a:t>メニュー名</a:t>
                      </a:r>
                      <a:endParaRPr dirty="0">
                        <a:latin typeface="Yu Gothic" panose="020B0400000000000000" pitchFamily="34" charset="-128"/>
                        <a:ea typeface="Yu Gothic" panose="020B0400000000000000" pitchFamily="34" charset="-128"/>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rgbClr val="FFFFFF"/>
                        </a:buClr>
                        <a:buSzPts val="900"/>
                        <a:buFont typeface="Meiryo"/>
                        <a:buNone/>
                      </a:pPr>
                      <a:r>
                        <a:rPr lang="ja-JP" altLang="en-US" sz="900" b="0" i="0" u="none" strike="noStrike" cap="none" dirty="0">
                          <a:solidFill>
                            <a:srgbClr val="FFFFFF"/>
                          </a:solidFill>
                          <a:latin typeface="Yu Gothic" panose="020B0400000000000000" pitchFamily="34" charset="-128"/>
                          <a:ea typeface="Yu Gothic" panose="020B0400000000000000" pitchFamily="34" charset="-128"/>
                          <a:cs typeface="Arial"/>
                          <a:sym typeface="Arial"/>
                        </a:rPr>
                        <a:t>フォーマット記事広告</a:t>
                      </a: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367750">
                <a:tc>
                  <a:txBody>
                    <a:bodyPr/>
                    <a:lstStyle/>
                    <a:p>
                      <a:pPr marL="0" marR="0" lvl="0" indent="0" algn="ctr" rtl="0">
                        <a:lnSpc>
                          <a:spcPct val="100000"/>
                        </a:lnSpc>
                        <a:spcBef>
                          <a:spcPts val="0"/>
                        </a:spcBef>
                        <a:spcAft>
                          <a:spcPts val="0"/>
                        </a:spcAft>
                        <a:buClr>
                          <a:schemeClr val="dk1"/>
                        </a:buClr>
                        <a:buSzPts val="800"/>
                        <a:buFont typeface="Meiryo"/>
                        <a:buNone/>
                      </a:pPr>
                      <a:r>
                        <a:rPr lang="ja-JP" sz="900" b="0" i="0" u="none" strike="noStrike" cap="none">
                          <a:solidFill>
                            <a:srgbClr val="3F3F3F"/>
                          </a:solidFill>
                          <a:latin typeface="Yu Gothic" panose="020B0400000000000000" pitchFamily="34" charset="-128"/>
                          <a:ea typeface="Yu Gothic" panose="020B0400000000000000" pitchFamily="34" charset="-128"/>
                          <a:cs typeface="Arial"/>
                          <a:sym typeface="Arial"/>
                        </a:rPr>
                        <a:t>記事カテゴリ</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b="0" i="0" u="none" strike="noStrike" cap="none" dirty="0">
                          <a:solidFill>
                            <a:srgbClr val="3F3F3F"/>
                          </a:solidFill>
                          <a:latin typeface="Yu Gothic" panose="020B0400000000000000" pitchFamily="34" charset="-128"/>
                          <a:ea typeface="Yu Gothic" panose="020B0400000000000000" pitchFamily="34" charset="-128"/>
                          <a:cs typeface="Arial"/>
                          <a:sym typeface="Arial"/>
                        </a:rPr>
                        <a:t>子育て／くらし／レシピ／ビューティ</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747023">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誘導枠</a:t>
                      </a:r>
                      <a:endParaRPr sz="16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状況に応じてエキサイトで判断し、以下より一部実施</a:t>
                      </a:r>
                    </a:p>
                    <a:p>
                      <a:pPr marL="0" marR="0" lvl="0" indent="0" algn="l" defTabSz="914400" rtl="0" eaLnBrk="1" fontAlgn="auto" latinLnBrk="0" hangingPunct="1">
                        <a:lnSpc>
                          <a:spcPct val="100000"/>
                        </a:lnSpc>
                        <a:spcBef>
                          <a:spcPts val="0"/>
                        </a:spcBef>
                        <a:spcAft>
                          <a:spcPts val="0"/>
                        </a:spcAft>
                        <a:buClr>
                          <a:schemeClr val="dk1"/>
                        </a:buClr>
                        <a:buSzPts val="800"/>
                        <a:buFont typeface="Meiryo"/>
                        <a:buNone/>
                        <a:tabLst/>
                        <a:defRPr/>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・ウーマンエキサイトトップページ・中面</a:t>
                      </a: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・キュレーションサイト等</a:t>
                      </a: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607180644"/>
                  </a:ext>
                </a:extLst>
              </a:tr>
              <a:tr h="439809">
                <a:tc>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PV/掲載料金</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3</a:t>
                      </a:r>
                      <a:r>
                        <a:rPr lang="ja-JP"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,000</a:t>
                      </a:r>
                      <a:r>
                        <a:rPr lang="ja-JP" altLang="en-US" sz="900" b="0" i="0" u="none" strike="noStrike" cap="none">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5,000PV</a:t>
                      </a:r>
                      <a:r>
                        <a:rPr lang="ja-JP" altLang="en-US" sz="900" b="0" i="0" u="none" strike="noStrike" cap="none">
                          <a:solidFill>
                            <a:srgbClr val="3F3F3F"/>
                          </a:solidFill>
                          <a:latin typeface="游ゴシック" panose="020B0400000000000000" pitchFamily="50" charset="-128"/>
                          <a:ea typeface="游ゴシック" panose="020B0400000000000000" pitchFamily="50" charset="-128"/>
                          <a:cs typeface="Arial"/>
                          <a:sym typeface="Arial"/>
                        </a:rPr>
                        <a:t>想定</a:t>
                      </a:r>
                      <a:r>
                        <a:rPr 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2</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週間</a:t>
                      </a:r>
                      <a:r>
                        <a:rPr 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a:t>
                      </a:r>
                      <a:endParaRPr sz="16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500,000</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円</a:t>
                      </a: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439809">
                <a:tc>
                  <a:txBody>
                    <a:bodyPr/>
                    <a:lstStyle/>
                    <a:p>
                      <a:pPr marL="0" marR="0" lvl="0" indent="0" algn="ctr" rtl="0">
                        <a:lnSpc>
                          <a:spcPct val="100000"/>
                        </a:lnSpc>
                        <a:spcBef>
                          <a:spcPts val="0"/>
                        </a:spcBef>
                        <a:spcAft>
                          <a:spcPts val="0"/>
                        </a:spcAft>
                        <a:buClr>
                          <a:schemeClr val="dk1"/>
                        </a:buClr>
                        <a:buSzPts val="8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レポート</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PV、平均滞在時間、クリック、CTR、総評レビュー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529268">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記事構成</a:t>
                      </a:r>
                      <a:endParaRPr sz="16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リリースベースの簡易記事</a:t>
                      </a:r>
                    </a:p>
                    <a:p>
                      <a:pPr marL="0" marR="0" lvl="0" indent="0" algn="l" rtl="0">
                        <a:lnSpc>
                          <a:spcPct val="100000"/>
                        </a:lnSpc>
                        <a:spcBef>
                          <a:spcPts val="0"/>
                        </a:spcBef>
                        <a:spcAft>
                          <a:spcPts val="0"/>
                        </a:spcAft>
                        <a:buClr>
                          <a:schemeClr val="dk1"/>
                        </a:buClr>
                        <a:buSzPts val="800"/>
                        <a:buFont typeface="Meiryo"/>
                        <a:buNone/>
                      </a:pP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切り口案提出なし、初稿プレビューにてご確認</a:t>
                      </a: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7605638"/>
                  </a:ext>
                </a:extLst>
              </a:tr>
            </a:tbl>
          </a:graphicData>
        </a:graphic>
      </p:graphicFrame>
      <p:sp>
        <p:nvSpPr>
          <p:cNvPr id="4" name="Google Shape;1419;p99">
            <a:extLst>
              <a:ext uri="{FF2B5EF4-FFF2-40B4-BE49-F238E27FC236}">
                <a16:creationId xmlns:a16="http://schemas.microsoft.com/office/drawing/2014/main" id="{10C71E83-47BA-8EAC-528F-42B4C35B6C2E}"/>
              </a:ext>
            </a:extLst>
          </p:cNvPr>
          <p:cNvSpPr txBox="1"/>
          <p:nvPr/>
        </p:nvSpPr>
        <p:spPr>
          <a:xfrm>
            <a:off x="167495" y="739759"/>
            <a:ext cx="8874900" cy="216000"/>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ウーマンエキサイト</a:t>
            </a:r>
            <a:r>
              <a:rPr lang="ja-JP" altLang="en-US" sz="1100" dirty="0">
                <a:solidFill>
                  <a:srgbClr val="3F3F3F"/>
                </a:solidFill>
                <a:latin typeface="游ゴシック" panose="020B0400000000000000" pitchFamily="50" charset="-128"/>
                <a:ea typeface="游ゴシック" panose="020B0400000000000000" pitchFamily="50" charset="-128"/>
              </a:rPr>
              <a:t>が、</a:t>
            </a:r>
            <a:r>
              <a:rPr lang="ja-JP" altLang="en-US"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貴社リリースやご提供素材を元に</a:t>
            </a:r>
            <a:r>
              <a:rPr lang="ja-JP" altLang="en-US" sz="1100" dirty="0">
                <a:solidFill>
                  <a:srgbClr val="3F3F3F"/>
                </a:solidFill>
                <a:latin typeface="游ゴシック" panose="020B0400000000000000" pitchFamily="50" charset="-128"/>
                <a:ea typeface="游ゴシック" panose="020B0400000000000000" pitchFamily="50" charset="-128"/>
              </a:rPr>
              <a:t>記事を制作・掲載します。</a:t>
            </a:r>
            <a:endParaRPr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grpSp>
        <p:nvGrpSpPr>
          <p:cNvPr id="7" name="グループ化 6">
            <a:extLst>
              <a:ext uri="{FF2B5EF4-FFF2-40B4-BE49-F238E27FC236}">
                <a16:creationId xmlns:a16="http://schemas.microsoft.com/office/drawing/2014/main" id="{B8C9DD25-A00A-C4DF-C01B-D9AAEAFC9D66}"/>
              </a:ext>
            </a:extLst>
          </p:cNvPr>
          <p:cNvGrpSpPr/>
          <p:nvPr/>
        </p:nvGrpSpPr>
        <p:grpSpPr>
          <a:xfrm>
            <a:off x="2720067" y="1516963"/>
            <a:ext cx="1471504" cy="3936648"/>
            <a:chOff x="2720067" y="1516963"/>
            <a:chExt cx="1471504" cy="3936648"/>
          </a:xfrm>
        </p:grpSpPr>
        <p:pic>
          <p:nvPicPr>
            <p:cNvPr id="6" name="図 5">
              <a:extLst>
                <a:ext uri="{FF2B5EF4-FFF2-40B4-BE49-F238E27FC236}">
                  <a16:creationId xmlns:a16="http://schemas.microsoft.com/office/drawing/2014/main" id="{1F91CF88-1D04-94E2-EB80-303642B396E5}"/>
                </a:ext>
              </a:extLst>
            </p:cNvPr>
            <p:cNvPicPr>
              <a:picLocks noChangeAspect="1"/>
            </p:cNvPicPr>
            <p:nvPr/>
          </p:nvPicPr>
          <p:blipFill>
            <a:blip r:embed="rId4"/>
            <a:srcRect t="-1" b="63021"/>
            <a:stretch>
              <a:fillRect/>
            </a:stretch>
          </p:blipFill>
          <p:spPr>
            <a:xfrm>
              <a:off x="2720067" y="1516963"/>
              <a:ext cx="1471504" cy="3936648"/>
            </a:xfrm>
            <a:prstGeom prst="rect">
              <a:avLst/>
            </a:prstGeom>
            <a:effectLst>
              <a:outerShdw blurRad="50800" dist="38100" dir="2700000" algn="tl" rotWithShape="0">
                <a:prstClr val="black">
                  <a:alpha val="40000"/>
                </a:prstClr>
              </a:outerShdw>
            </a:effectLst>
          </p:spPr>
        </p:pic>
        <p:pic>
          <p:nvPicPr>
            <p:cNvPr id="1026" name="Picture 2" descr="良質な大豆・米・塩のみを厳選使用。「ひかり味噌」からオーガニック味噌が新発売【編集部の「これ、気になる！」  Vol.101】">
              <a:extLst>
                <a:ext uri="{FF2B5EF4-FFF2-40B4-BE49-F238E27FC236}">
                  <a16:creationId xmlns:a16="http://schemas.microsoft.com/office/drawing/2014/main" id="{A31E0E69-EA46-A005-828E-40BDEB6A8A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0067" y="2954311"/>
              <a:ext cx="1436458" cy="83070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92325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2">
          <a:extLst>
            <a:ext uri="{FF2B5EF4-FFF2-40B4-BE49-F238E27FC236}">
              <a16:creationId xmlns:a16="http://schemas.microsoft.com/office/drawing/2014/main" id="{719C9061-F73F-C30A-C4E5-5325E58F4C4D}"/>
            </a:ext>
          </a:extLst>
        </p:cNvPr>
        <p:cNvGrpSpPr/>
        <p:nvPr/>
      </p:nvGrpSpPr>
      <p:grpSpPr>
        <a:xfrm>
          <a:off x="0" y="0"/>
          <a:ext cx="0" cy="0"/>
          <a:chOff x="0" y="0"/>
          <a:chExt cx="0" cy="0"/>
        </a:xfrm>
      </p:grpSpPr>
      <p:sp>
        <p:nvSpPr>
          <p:cNvPr id="464" name="Google Shape;464;p17">
            <a:extLst>
              <a:ext uri="{FF2B5EF4-FFF2-40B4-BE49-F238E27FC236}">
                <a16:creationId xmlns:a16="http://schemas.microsoft.com/office/drawing/2014/main" id="{BC35A6D4-4278-8A70-A2C6-3A9D5CFB4EEC}"/>
              </a:ext>
            </a:extLst>
          </p:cNvPr>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altLang="en-US" sz="1500" b="1" i="0" u="none" strike="noStrike" cap="none" dirty="0">
                <a:solidFill>
                  <a:srgbClr val="7F7F7F"/>
                </a:solidFill>
                <a:latin typeface="Yu Gothic" panose="020B0400000000000000" pitchFamily="34" charset="-128"/>
                <a:ea typeface="Yu Gothic" panose="020B0400000000000000" pitchFamily="34" charset="-128"/>
                <a:sym typeface="Arial"/>
              </a:rPr>
              <a:t>インフルエンサー投稿＋まとめ記事</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465" name="Google Shape;465;p17">
            <a:extLst>
              <a:ext uri="{FF2B5EF4-FFF2-40B4-BE49-F238E27FC236}">
                <a16:creationId xmlns:a16="http://schemas.microsoft.com/office/drawing/2014/main" id="{2122B704-9367-001D-083B-03F1CCC0FB59}"/>
              </a:ext>
            </a:extLst>
          </p:cNvPr>
          <p:cNvCxnSpPr>
            <a:cxnSpLocks/>
          </p:cNvCxnSpPr>
          <p:nvPr/>
        </p:nvCxnSpPr>
        <p:spPr>
          <a:xfrm>
            <a:off x="3623553" y="493025"/>
            <a:ext cx="5296527" cy="0"/>
          </a:xfrm>
          <a:prstGeom prst="straightConnector1">
            <a:avLst/>
          </a:prstGeom>
          <a:noFill/>
          <a:ln w="9525" cap="rnd" cmpd="sng">
            <a:solidFill>
              <a:srgbClr val="CCCCCC"/>
            </a:solidFill>
            <a:prstDash val="solid"/>
            <a:miter lim="800000"/>
            <a:headEnd type="none" w="sm" len="sm"/>
            <a:tailEnd type="none" w="sm" len="sm"/>
          </a:ln>
        </p:spPr>
      </p:cxnSp>
      <p:grpSp>
        <p:nvGrpSpPr>
          <p:cNvPr id="475" name="Google Shape;475;p17">
            <a:extLst>
              <a:ext uri="{FF2B5EF4-FFF2-40B4-BE49-F238E27FC236}">
                <a16:creationId xmlns:a16="http://schemas.microsoft.com/office/drawing/2014/main" id="{73EB4B67-804A-FF1B-7C76-20BDF823F0DE}"/>
              </a:ext>
            </a:extLst>
          </p:cNvPr>
          <p:cNvGrpSpPr/>
          <p:nvPr/>
        </p:nvGrpSpPr>
        <p:grpSpPr>
          <a:xfrm>
            <a:off x="6879948" y="-11189"/>
            <a:ext cx="1905276" cy="340065"/>
            <a:chOff x="6879948" y="-11189"/>
            <a:chExt cx="1905276" cy="340065"/>
          </a:xfrm>
        </p:grpSpPr>
        <p:sp>
          <p:nvSpPr>
            <p:cNvPr id="476" name="Google Shape;476;p17">
              <a:extLst>
                <a:ext uri="{FF2B5EF4-FFF2-40B4-BE49-F238E27FC236}">
                  <a16:creationId xmlns:a16="http://schemas.microsoft.com/office/drawing/2014/main" id="{D00269AD-23F0-B5B7-AD09-198BC88DC5F8}"/>
                </a:ext>
              </a:extLst>
            </p:cNvPr>
            <p:cNvSpPr/>
            <p:nvPr/>
          </p:nvSpPr>
          <p:spPr>
            <a:xfrm rot="10800000">
              <a:off x="6879948" y="-11189"/>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477" name="Google Shape;477;p17">
              <a:extLst>
                <a:ext uri="{FF2B5EF4-FFF2-40B4-BE49-F238E27FC236}">
                  <a16:creationId xmlns:a16="http://schemas.microsoft.com/office/drawing/2014/main" id="{CC489DAB-B01E-9686-9015-06A8F0904C28}"/>
                </a:ext>
              </a:extLst>
            </p:cNvPr>
            <p:cNvSpPr/>
            <p:nvPr/>
          </p:nvSpPr>
          <p:spPr>
            <a:xfrm rot="10800000">
              <a:off x="7895991" y="-1"/>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478" name="Google Shape;478;p17">
              <a:extLst>
                <a:ext uri="{FF2B5EF4-FFF2-40B4-BE49-F238E27FC236}">
                  <a16:creationId xmlns:a16="http://schemas.microsoft.com/office/drawing/2014/main" id="{2A8FCF16-82B0-74F4-4B90-033C03187DCF}"/>
                </a:ext>
              </a:extLst>
            </p:cNvPr>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479" name="Google Shape;479;p17">
              <a:extLst>
                <a:ext uri="{FF2B5EF4-FFF2-40B4-BE49-F238E27FC236}">
                  <a16:creationId xmlns:a16="http://schemas.microsoft.com/office/drawing/2014/main" id="{2ED8C47D-752B-4263-631C-D806D352EDED}"/>
                </a:ext>
              </a:extLst>
            </p:cNvPr>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000000"/>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18" name="Google Shape;474;p17">
            <a:extLst>
              <a:ext uri="{FF2B5EF4-FFF2-40B4-BE49-F238E27FC236}">
                <a16:creationId xmlns:a16="http://schemas.microsoft.com/office/drawing/2014/main" id="{8FC98E3F-551A-58E3-F1BB-E085FD58ED6E}"/>
              </a:ext>
            </a:extLst>
          </p:cNvPr>
          <p:cNvSpPr/>
          <p:nvPr/>
        </p:nvSpPr>
        <p:spPr>
          <a:xfrm>
            <a:off x="213888" y="5916338"/>
            <a:ext cx="4218125" cy="41545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※掲載期間等は保証いたしません</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※上記は掲載イメージです</a:t>
            </a:r>
            <a:endParaRPr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リニューアルや弊社の都合によりデザイン等が変更となる場合がございます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3" name="Google Shape;480;p17">
            <a:extLst>
              <a:ext uri="{FF2B5EF4-FFF2-40B4-BE49-F238E27FC236}">
                <a16:creationId xmlns:a16="http://schemas.microsoft.com/office/drawing/2014/main" id="{D9212645-2B34-EDDC-F9CA-FF5E1CAA3778}"/>
              </a:ext>
            </a:extLst>
          </p:cNvPr>
          <p:cNvSpPr/>
          <p:nvPr/>
        </p:nvSpPr>
        <p:spPr>
          <a:xfrm>
            <a:off x="4125042" y="4647233"/>
            <a:ext cx="4470395" cy="116951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3F3F3F"/>
                </a:solidFill>
                <a:latin typeface="Yu Gothic" panose="020B0400000000000000" pitchFamily="34" charset="-128"/>
                <a:ea typeface="Yu Gothic" panose="020B0400000000000000" pitchFamily="34" charset="-128"/>
                <a:sym typeface="Arial"/>
              </a:rPr>
              <a:t>【備考】</a:t>
            </a:r>
            <a:endParaRPr lang="en-US" altLang="ja-JP" sz="700" b="0" i="0" u="none" strike="noStrike" cap="none" dirty="0">
              <a:solidFill>
                <a:srgbClr val="3F3F3F"/>
              </a:solidFill>
              <a:latin typeface="Yu Gothic" panose="020B0400000000000000" pitchFamily="34" charset="-128"/>
              <a:ea typeface="Yu Gothic" panose="020B0400000000000000" pitchFamily="34" charset="-128"/>
              <a:sym typeface="Arial"/>
            </a:endParaRPr>
          </a:p>
          <a:p>
            <a:pPr lvl="0">
              <a:buSzPts val="700"/>
            </a:pPr>
            <a:r>
              <a:rPr lang="ja-JP" altLang="en-US" sz="700">
                <a:solidFill>
                  <a:srgbClr val="3F3F3F"/>
                </a:solidFill>
                <a:latin typeface="游ゴシック" panose="020B0400000000000000" pitchFamily="50" charset="-128"/>
                <a:ea typeface="游ゴシック" panose="020B0400000000000000" pitchFamily="50" charset="-128"/>
              </a:rPr>
              <a:t>・</a:t>
            </a:r>
            <a:r>
              <a:rPr lang="ja-JP" altLang="en-US" sz="700" dirty="0">
                <a:solidFill>
                  <a:srgbClr val="3F3F3F"/>
                </a:solidFill>
                <a:latin typeface="游ゴシック" panose="020B0400000000000000" pitchFamily="50" charset="-128"/>
                <a:ea typeface="游ゴシック" panose="020B0400000000000000" pitchFamily="50" charset="-128"/>
              </a:rPr>
              <a:t>掲載開始日の</a:t>
            </a:r>
            <a:r>
              <a:rPr lang="en-US" altLang="ja-JP" sz="700" dirty="0">
                <a:solidFill>
                  <a:srgbClr val="3F3F3F"/>
                </a:solidFill>
                <a:latin typeface="游ゴシック" panose="020B0400000000000000" pitchFamily="50" charset="-128"/>
                <a:ea typeface="游ゴシック" panose="020B0400000000000000" pitchFamily="50" charset="-128"/>
              </a:rPr>
              <a:t>10</a:t>
            </a:r>
            <a:r>
              <a:rPr lang="ja-JP" altLang="en-US" sz="700" dirty="0">
                <a:solidFill>
                  <a:srgbClr val="3F3F3F"/>
                </a:solidFill>
                <a:latin typeface="游ゴシック" panose="020B0400000000000000" pitchFamily="50" charset="-128"/>
                <a:ea typeface="游ゴシック" panose="020B0400000000000000" pitchFamily="50" charset="-128"/>
              </a:rPr>
              <a:t>営業日前までに商品・リリース等の情報提供にご協力ください。</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・誘導部分、記事ページ内に</a:t>
            </a:r>
            <a:r>
              <a:rPr lang="en-US" altLang="ja-JP" sz="700" dirty="0">
                <a:solidFill>
                  <a:srgbClr val="3F3F3F"/>
                </a:solidFill>
                <a:latin typeface="游ゴシック" panose="020B0400000000000000" pitchFamily="50" charset="-128"/>
                <a:ea typeface="游ゴシック" panose="020B0400000000000000" pitchFamily="50" charset="-128"/>
              </a:rPr>
              <a:t>PR</a:t>
            </a:r>
            <a:r>
              <a:rPr lang="ja-JP" altLang="en-US" sz="700" dirty="0">
                <a:solidFill>
                  <a:srgbClr val="3F3F3F"/>
                </a:solidFill>
                <a:latin typeface="游ゴシック" panose="020B0400000000000000" pitchFamily="50" charset="-128"/>
                <a:ea typeface="游ゴシック" panose="020B0400000000000000" pitchFamily="50" charset="-128"/>
              </a:rPr>
              <a:t>表記が入ります。企業ロゴ・ブランドロゴの掲載は不可です。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・ライター指名の場合は別途料金が発生する場合がございます。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・掲載</a:t>
            </a:r>
            <a:r>
              <a:rPr lang="ja-JP" altLang="en-US" sz="700">
                <a:solidFill>
                  <a:srgbClr val="3F3F3F"/>
                </a:solidFill>
                <a:latin typeface="游ゴシック" panose="020B0400000000000000" pitchFamily="50" charset="-128"/>
                <a:ea typeface="游ゴシック" panose="020B0400000000000000" pitchFamily="50" charset="-128"/>
              </a:rPr>
              <a:t>基準はウーマンエキサイトに</a:t>
            </a:r>
            <a:r>
              <a:rPr lang="ja-JP" altLang="en-US" sz="700" dirty="0">
                <a:solidFill>
                  <a:srgbClr val="3F3F3F"/>
                </a:solidFill>
                <a:latin typeface="游ゴシック" panose="020B0400000000000000" pitchFamily="50" charset="-128"/>
                <a:ea typeface="游ゴシック" panose="020B0400000000000000" pitchFamily="50" charset="-128"/>
              </a:rPr>
              <a:t>準じたものといたしますので事前にご確認ください。</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・弊社側発信のコンテンツとなるため、原稿内容の修正は基本的にお受けできません。</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・記事内に他社広告が掲載される場合がございます。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・アーカイブされます。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a:t>
            </a:r>
            <a:r>
              <a:rPr lang="en-US" altLang="ja-JP" sz="700" dirty="0">
                <a:solidFill>
                  <a:srgbClr val="3F3F3F"/>
                </a:solidFill>
                <a:latin typeface="游ゴシック" panose="020B0400000000000000" pitchFamily="50" charset="-128"/>
                <a:ea typeface="游ゴシック" panose="020B0400000000000000" pitchFamily="50" charset="-128"/>
              </a:rPr>
              <a:t>PV</a:t>
            </a:r>
            <a:r>
              <a:rPr lang="ja-JP" altLang="en-US" sz="700" dirty="0">
                <a:solidFill>
                  <a:srgbClr val="3F3F3F"/>
                </a:solidFill>
                <a:latin typeface="游ゴシック" panose="020B0400000000000000" pitchFamily="50" charset="-128"/>
                <a:ea typeface="游ゴシック" panose="020B0400000000000000" pitchFamily="50" charset="-128"/>
              </a:rPr>
              <a:t>の進捗によって</a:t>
            </a:r>
            <a:r>
              <a:rPr lang="ja-JP" altLang="en-US" sz="700">
                <a:solidFill>
                  <a:srgbClr val="3F3F3F"/>
                </a:solidFill>
                <a:latin typeface="游ゴシック" panose="020B0400000000000000" pitchFamily="50" charset="-128"/>
                <a:ea typeface="游ゴシック" panose="020B0400000000000000" pitchFamily="50" charset="-128"/>
              </a:rPr>
              <a:t>は、キュレーション等</a:t>
            </a:r>
            <a:r>
              <a:rPr lang="ja-JP" altLang="en-US" sz="700" dirty="0">
                <a:solidFill>
                  <a:srgbClr val="3F3F3F"/>
                </a:solidFill>
                <a:latin typeface="游ゴシック" panose="020B0400000000000000" pitchFamily="50" charset="-128"/>
                <a:ea typeface="游ゴシック" panose="020B0400000000000000" pitchFamily="50" charset="-128"/>
              </a:rPr>
              <a:t>の外部配信を実施する場合がございます。</a:t>
            </a:r>
          </a:p>
          <a:p>
            <a:pPr lvl="0">
              <a:buSzPts val="700"/>
            </a:pPr>
            <a:r>
              <a:rPr lang="ja-JP" altLang="en-US" sz="700" dirty="0">
                <a:solidFill>
                  <a:srgbClr val="3F3F3F"/>
                </a:solidFill>
                <a:latin typeface="游ゴシック" panose="020B0400000000000000" pitchFamily="50" charset="-128"/>
                <a:ea typeface="游ゴシック" panose="020B0400000000000000" pitchFamily="50" charset="-128"/>
              </a:rPr>
              <a:t>・月間の掲載本数に制限があるため、空き枠についてはお問い合わせ</a:t>
            </a:r>
            <a:r>
              <a:rPr lang="ja-JP" altLang="en-US" sz="700">
                <a:solidFill>
                  <a:srgbClr val="3F3F3F"/>
                </a:solidFill>
                <a:latin typeface="游ゴシック" panose="020B0400000000000000" pitchFamily="50" charset="-128"/>
                <a:ea typeface="游ゴシック" panose="020B0400000000000000" pitchFamily="50" charset="-128"/>
              </a:rPr>
              <a:t>ください。</a:t>
            </a:r>
            <a:endParaRPr lang="ja-JP" altLang="en-US" sz="700" dirty="0">
              <a:solidFill>
                <a:srgbClr val="3F3F3F"/>
              </a:solidFill>
              <a:latin typeface="游ゴシック" panose="020B0400000000000000" pitchFamily="50" charset="-128"/>
              <a:ea typeface="游ゴシック" panose="020B0400000000000000" pitchFamily="50" charset="-128"/>
            </a:endParaRPr>
          </a:p>
        </p:txBody>
      </p:sp>
      <p:sp>
        <p:nvSpPr>
          <p:cNvPr id="5" name="Google Shape;1419;p99">
            <a:extLst>
              <a:ext uri="{FF2B5EF4-FFF2-40B4-BE49-F238E27FC236}">
                <a16:creationId xmlns:a16="http://schemas.microsoft.com/office/drawing/2014/main" id="{96A0E267-08BA-1637-8C81-CE186C3B33EA}"/>
              </a:ext>
            </a:extLst>
          </p:cNvPr>
          <p:cNvSpPr txBox="1"/>
          <p:nvPr/>
        </p:nvSpPr>
        <p:spPr>
          <a:xfrm>
            <a:off x="186003" y="858784"/>
            <a:ext cx="8874900" cy="216000"/>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インフルエンサーが貴社商品やサービスの漫画広告を作成し、</a:t>
            </a:r>
            <a:r>
              <a:rPr lang="en-US" altLang="ja-JP"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SNS</a:t>
            </a:r>
            <a:r>
              <a:rPr lang="ja-JP" altLang="en-US"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にて投稿を行います。</a:t>
            </a:r>
            <a:endParaRPr lang="en-US" altLang="ja-JP"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a:p>
            <a:pPr algn="ctr">
              <a:lnSpc>
                <a:spcPct val="115000"/>
              </a:lnSpc>
              <a:buClr>
                <a:schemeClr val="dk1"/>
              </a:buClr>
              <a:buSzPts val="1100"/>
            </a:pPr>
            <a:r>
              <a:rPr lang="ja-JP" altLang="en-US"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ウーマンエキサイト</a:t>
            </a:r>
            <a:r>
              <a:rPr lang="ja-JP" altLang="en-US" sz="1100" dirty="0">
                <a:solidFill>
                  <a:srgbClr val="3F3F3F"/>
                </a:solidFill>
                <a:latin typeface="游ゴシック" panose="020B0400000000000000" pitchFamily="50" charset="-128"/>
                <a:ea typeface="游ゴシック" panose="020B0400000000000000" pitchFamily="50" charset="-128"/>
              </a:rPr>
              <a:t>が、</a:t>
            </a:r>
            <a:r>
              <a:rPr lang="ja-JP" altLang="en-US" sz="1100"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rPr>
              <a:t>投稿を元に記事を掲載・制作します。</a:t>
            </a:r>
            <a:endParaRPr dirty="0">
              <a:solidFill>
                <a:srgbClr val="3F3F3F"/>
              </a:solidFill>
              <a:latin typeface="Yu Gothic" panose="020B0400000000000000" pitchFamily="34" charset="-128"/>
              <a:ea typeface="Yu Gothic" panose="020B0400000000000000" pitchFamily="34" charset="-128"/>
              <a:cs typeface="Arial" panose="020B0604020202020204" pitchFamily="34" charset="0"/>
              <a:sym typeface="Meiryo"/>
            </a:endParaRPr>
          </a:p>
        </p:txBody>
      </p:sp>
      <p:graphicFrame>
        <p:nvGraphicFramePr>
          <p:cNvPr id="6" name="Google Shape;482;p17">
            <a:extLst>
              <a:ext uri="{FF2B5EF4-FFF2-40B4-BE49-F238E27FC236}">
                <a16:creationId xmlns:a16="http://schemas.microsoft.com/office/drawing/2014/main" id="{70D2BDB1-A453-024A-89A7-CBA5D8620D8C}"/>
              </a:ext>
            </a:extLst>
          </p:cNvPr>
          <p:cNvGraphicFramePr/>
          <p:nvPr/>
        </p:nvGraphicFramePr>
        <p:xfrm>
          <a:off x="4017523" y="1260031"/>
          <a:ext cx="4902557" cy="3201955"/>
        </p:xfrm>
        <a:graphic>
          <a:graphicData uri="http://schemas.openxmlformats.org/drawingml/2006/table">
            <a:tbl>
              <a:tblPr>
                <a:noFill/>
                <a:tableStyleId>{6D8E67B2-B5D8-4F0E-BA5D-749BAAE9FA0E}</a:tableStyleId>
              </a:tblPr>
              <a:tblGrid>
                <a:gridCol w="828434">
                  <a:extLst>
                    <a:ext uri="{9D8B030D-6E8A-4147-A177-3AD203B41FA5}">
                      <a16:colId xmlns:a16="http://schemas.microsoft.com/office/drawing/2014/main" val="20000"/>
                    </a:ext>
                  </a:extLst>
                </a:gridCol>
                <a:gridCol w="2721356">
                  <a:extLst>
                    <a:ext uri="{9D8B030D-6E8A-4147-A177-3AD203B41FA5}">
                      <a16:colId xmlns:a16="http://schemas.microsoft.com/office/drawing/2014/main" val="20001"/>
                    </a:ext>
                  </a:extLst>
                </a:gridCol>
                <a:gridCol w="1352767">
                  <a:extLst>
                    <a:ext uri="{9D8B030D-6E8A-4147-A177-3AD203B41FA5}">
                      <a16:colId xmlns:a16="http://schemas.microsoft.com/office/drawing/2014/main" val="20002"/>
                    </a:ext>
                  </a:extLst>
                </a:gridCol>
              </a:tblGrid>
              <a:tr h="444710">
                <a:tc>
                  <a:txBody>
                    <a:bodyPr/>
                    <a:lstStyle/>
                    <a:p>
                      <a:pPr marL="0" marR="0" lvl="0" indent="0" algn="ctr" rtl="0">
                        <a:lnSpc>
                          <a:spcPct val="100000"/>
                        </a:lnSpc>
                        <a:spcBef>
                          <a:spcPts val="0"/>
                        </a:spcBef>
                        <a:spcAft>
                          <a:spcPts val="0"/>
                        </a:spcAft>
                        <a:buClr>
                          <a:schemeClr val="lt1"/>
                        </a:buClr>
                        <a:buSzPts val="800"/>
                        <a:buFont typeface="Meiryo"/>
                        <a:buNone/>
                      </a:pPr>
                      <a:r>
                        <a:rPr lang="ja-JP"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altLang="en-US"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インフルエンサー投稿＋まとめ記事</a:t>
                      </a:r>
                      <a:endPar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89D8F"/>
                    </a:solidFill>
                  </a:tcPr>
                </a:tc>
                <a:tc hMerge="1">
                  <a:txBody>
                    <a:bodyPr/>
                    <a:lstStyle/>
                    <a:p>
                      <a:endParaRPr lang="ja-JP"/>
                    </a:p>
                  </a:txBody>
                  <a:tcPr/>
                </a:tc>
                <a:extLst>
                  <a:ext uri="{0D108BD9-81ED-4DB2-BD59-A6C34878D82A}">
                    <a16:rowId xmlns:a16="http://schemas.microsoft.com/office/drawing/2014/main" val="10000"/>
                  </a:ext>
                </a:extLst>
              </a:tr>
              <a:tr h="1197422">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実施内容</a:t>
                      </a:r>
                      <a:endParaRPr sz="16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・インフルエンサーアサイン　</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1</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名</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└投稿用コンテンツの制作</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SNS</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投稿（</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Instagram</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X</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IG</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：フィード投稿</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1</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回、ストーリーズ</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1</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回</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X  </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：投稿</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1</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回</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・投稿コンテンツをもとにした記事制作、掲載</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70283">
                <a:tc rowSpan="2">
                  <a:txBody>
                    <a:bodyPr/>
                    <a:lstStyle/>
                    <a:p>
                      <a:pPr marL="0" marR="0" lvl="0" indent="0" algn="ctr" rtl="0">
                        <a:lnSpc>
                          <a:spcPct val="100000"/>
                        </a:lnSpc>
                        <a:spcBef>
                          <a:spcPts val="0"/>
                        </a:spcBef>
                        <a:spcAft>
                          <a:spcPts val="0"/>
                        </a:spcAft>
                        <a:buClr>
                          <a:schemeClr val="dk1"/>
                        </a:buClr>
                        <a:buSzPts val="800"/>
                        <a:buFont typeface="Meiryo"/>
                        <a:buNone/>
                      </a:pPr>
                      <a:r>
                        <a:rPr lang="ja-JP"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掲載料金</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defTabSz="914400" rtl="0" eaLnBrk="1" fontAlgn="auto" latinLnBrk="0" hangingPunct="1">
                        <a:lnSpc>
                          <a:spcPct val="100000"/>
                        </a:lnSpc>
                        <a:spcBef>
                          <a:spcPts val="0"/>
                        </a:spcBef>
                        <a:spcAft>
                          <a:spcPts val="0"/>
                        </a:spcAft>
                        <a:buClr>
                          <a:srgbClr val="000000"/>
                        </a:buClr>
                        <a:buSzPts val="800"/>
                        <a:buFont typeface="Meiryo"/>
                        <a:buNone/>
                        <a:tabLst/>
                        <a:defRPr/>
                      </a:pPr>
                      <a:r>
                        <a:rPr kumimoji="0" lang="ja-JP" altLang="en-US" sz="900" b="0"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rPr>
                        <a:t>アサイン費　フォロワー単価：</a:t>
                      </a:r>
                      <a:r>
                        <a:rPr kumimoji="0" lang="en-US" altLang="ja-JP" sz="900" b="0"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rPr>
                        <a:t>2.5</a:t>
                      </a:r>
                      <a:r>
                        <a:rPr kumimoji="0" lang="ja-JP" altLang="en-US" sz="900" b="0"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rPr>
                        <a:t>円～（ネット）</a:t>
                      </a:r>
                    </a:p>
                    <a:p>
                      <a:pPr marL="0" marR="0" lvl="0" indent="0" algn="l" defTabSz="914400" rtl="0" eaLnBrk="1" fontAlgn="auto" latinLnBrk="0" hangingPunct="1">
                        <a:lnSpc>
                          <a:spcPct val="100000"/>
                        </a:lnSpc>
                        <a:spcBef>
                          <a:spcPts val="0"/>
                        </a:spcBef>
                        <a:spcAft>
                          <a:spcPts val="0"/>
                        </a:spcAft>
                        <a:buClr>
                          <a:srgbClr val="000000"/>
                        </a:buClr>
                        <a:buSzPts val="800"/>
                        <a:buFont typeface="Meiryo"/>
                        <a:buNone/>
                        <a:tabLst/>
                        <a:defRPr/>
                      </a:pPr>
                      <a:r>
                        <a:rPr kumimoji="0" lang="en-US" altLang="ja-JP" sz="900" b="0"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rPr>
                        <a:t>※</a:t>
                      </a:r>
                      <a:r>
                        <a:rPr kumimoji="0" lang="ja-JP" altLang="en-US" sz="900" b="0"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rPr>
                        <a:t>最低出稿金額</a:t>
                      </a:r>
                      <a:r>
                        <a:rPr kumimoji="0" lang="en-US" altLang="ja-JP" sz="900" b="0"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rPr>
                        <a:t>10</a:t>
                      </a:r>
                      <a:r>
                        <a:rPr kumimoji="0" lang="ja-JP" altLang="en-US" sz="900" b="0" i="0" u="none" strike="noStrike" kern="0" cap="none" spc="0" normalizeH="0" baseline="0" noProof="0" dirty="0">
                          <a:ln>
                            <a:noFill/>
                          </a:ln>
                          <a:solidFill>
                            <a:srgbClr val="3F3F3F"/>
                          </a:solidFill>
                          <a:effectLst/>
                          <a:uLnTx/>
                          <a:uFillTx/>
                          <a:latin typeface="游ゴシック" panose="020B0400000000000000" pitchFamily="50" charset="-128"/>
                          <a:ea typeface="游ゴシック" panose="020B0400000000000000" pitchFamily="50" charset="-128"/>
                          <a:cs typeface="Arial"/>
                          <a:sym typeface="Arial"/>
                        </a:rPr>
                        <a:t>万円～</a:t>
                      </a:r>
                      <a:r>
                        <a:rPr 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a:t>
                      </a:r>
                      <a:endParaRPr sz="16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pPr marL="0" marR="0" lvl="0" indent="0" algn="ctr" rtl="0">
                        <a:lnSpc>
                          <a:spcPct val="100000"/>
                        </a:lnSpc>
                        <a:spcBef>
                          <a:spcPts val="0"/>
                        </a:spcBef>
                        <a:spcAft>
                          <a:spcPts val="0"/>
                        </a:spcAft>
                        <a:buClr>
                          <a:schemeClr val="dk1"/>
                        </a:buClr>
                        <a:buSzPts val="800"/>
                        <a:buFont typeface="Meiryo"/>
                        <a:buNone/>
                      </a:pPr>
                      <a:endParaRPr lang="ja-JP" altLang="en-US" sz="9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extLst>
                  <a:ext uri="{0D108BD9-81ED-4DB2-BD59-A6C34878D82A}">
                    <a16:rowId xmlns:a16="http://schemas.microsoft.com/office/drawing/2014/main" val="10003"/>
                  </a:ext>
                </a:extLst>
              </a:tr>
              <a:tr h="370283">
                <a:tc vMerge="1">
                  <a:txBody>
                    <a:bodyPr/>
                    <a:lstStyle/>
                    <a:p>
                      <a:pPr marL="0" marR="0" lvl="0" indent="0" algn="ctr" rtl="0">
                        <a:lnSpc>
                          <a:spcPct val="100000"/>
                        </a:lnSpc>
                        <a:spcBef>
                          <a:spcPts val="0"/>
                        </a:spcBef>
                        <a:spcAft>
                          <a:spcPts val="0"/>
                        </a:spcAft>
                        <a:buClr>
                          <a:schemeClr val="dk1"/>
                        </a:buClr>
                        <a:buSzPts val="800"/>
                        <a:buFont typeface="Meiryo"/>
                        <a:buNone/>
                      </a:pPr>
                      <a:endParaRPr lang="en-US" altLang="ja-JP" sz="9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記事広告　</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3</a:t>
                      </a:r>
                      <a:r>
                        <a:rPr 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,000</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5,000</a:t>
                      </a:r>
                      <a:r>
                        <a:rPr 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PV</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想定</a:t>
                      </a:r>
                      <a:r>
                        <a:rPr 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2</a:t>
                      </a:r>
                      <a:r>
                        <a:rPr 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週間）　　</a:t>
                      </a:r>
                      <a:endParaRPr sz="16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lgn="ctr">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a:t>
                      </a: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500,000</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円</a:t>
                      </a:r>
                      <a:endPar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＋上記アサイン費</a:t>
                      </a:r>
                    </a:p>
                  </a:txBody>
                  <a:tcPr marL="101725" marR="101725" marT="48825" marB="48825"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2577665593"/>
                  </a:ext>
                </a:extLst>
              </a:tr>
              <a:tr h="370283">
                <a:tc>
                  <a:txBody>
                    <a:bodyPr/>
                    <a:lstStyle/>
                    <a:p>
                      <a:pPr marL="0" marR="0" lvl="0" indent="0" algn="ctr" rtl="0">
                        <a:lnSpc>
                          <a:spcPct val="100000"/>
                        </a:lnSpc>
                        <a:spcBef>
                          <a:spcPts val="0"/>
                        </a:spcBef>
                        <a:spcAft>
                          <a:spcPts val="0"/>
                        </a:spcAft>
                        <a:buClr>
                          <a:schemeClr val="dk1"/>
                        </a:buClr>
                        <a:buSzPts val="8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レポート</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900"/>
                        <a:buFont typeface="Meiryo"/>
                        <a:buNone/>
                      </a:pPr>
                      <a:r>
                        <a:rPr lang="ja-JP" sz="900" dirty="0">
                          <a:solidFill>
                            <a:srgbClr val="3F3F3F"/>
                          </a:solidFill>
                          <a:latin typeface="Yu Gothic" panose="020B0400000000000000" pitchFamily="34" charset="-128"/>
                          <a:ea typeface="Yu Gothic" panose="020B0400000000000000" pitchFamily="34" charset="-128"/>
                          <a:cs typeface="Arial"/>
                          <a:sym typeface="Arial"/>
                        </a:rPr>
                        <a:t>PV、平均滞在時間、クリック、CTR、</a:t>
                      </a:r>
                      <a:r>
                        <a:rPr lang="ja-JP" altLang="en-US" sz="900" dirty="0">
                          <a:solidFill>
                            <a:srgbClr val="3F3F3F"/>
                          </a:solidFill>
                          <a:latin typeface="Yu Gothic" panose="020B0400000000000000" pitchFamily="34" charset="-128"/>
                          <a:ea typeface="Yu Gothic" panose="020B0400000000000000" pitchFamily="34" charset="-128"/>
                          <a:cs typeface="Arial"/>
                          <a:sym typeface="Arial"/>
                        </a:rPr>
                        <a:t>投稿キャプチャ、</a:t>
                      </a:r>
                      <a:r>
                        <a:rPr lang="ja-JP" sz="900" dirty="0">
                          <a:solidFill>
                            <a:srgbClr val="3F3F3F"/>
                          </a:solidFill>
                          <a:latin typeface="Yu Gothic" panose="020B0400000000000000" pitchFamily="34" charset="-128"/>
                          <a:ea typeface="Yu Gothic" panose="020B0400000000000000" pitchFamily="34" charset="-128"/>
                          <a:cs typeface="Arial"/>
                          <a:sym typeface="Arial"/>
                        </a:rPr>
                        <a:t>総評レビュー</a:t>
                      </a:r>
                      <a:endParaRPr sz="900" dirty="0">
                        <a:solidFill>
                          <a:srgbClr val="3F3F3F"/>
                        </a:solidFill>
                        <a:latin typeface="Yu Gothic" panose="020B0400000000000000" pitchFamily="34" charset="-128"/>
                        <a:ea typeface="Yu Gothic" panose="020B0400000000000000" pitchFamily="34" charset="-128"/>
                        <a:cs typeface="Arial"/>
                        <a:sym typeface="Arial"/>
                      </a:endParaRP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lgn="ctr">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r h="445600">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記事構成</a:t>
                      </a:r>
                      <a:endParaRPr sz="16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AEABAB"/>
                      </a:solidFill>
                      <a:prstDash val="solid"/>
                      <a:round/>
                      <a:headEnd type="none" w="sm" len="sm"/>
                      <a:tailEnd type="none" w="sm" len="sm"/>
                    </a:lnL>
                    <a:lnR w="9525" cap="flat" cmpd="sng" algn="ctr">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3B1A7"/>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リリースベースの簡易記事</a:t>
                      </a:r>
                    </a:p>
                    <a:p>
                      <a:pPr marL="0" marR="0" lvl="0" indent="0" algn="l" rtl="0">
                        <a:lnSpc>
                          <a:spcPct val="100000"/>
                        </a:lnSpc>
                        <a:spcBef>
                          <a:spcPts val="0"/>
                        </a:spcBef>
                        <a:spcAft>
                          <a:spcPts val="0"/>
                        </a:spcAft>
                        <a:buClr>
                          <a:schemeClr val="dk1"/>
                        </a:buClr>
                        <a:buSzPts val="800"/>
                        <a:buFont typeface="Meiryo"/>
                        <a:buNone/>
                      </a:pPr>
                      <a:r>
                        <a:rPr lang="en-US" altLang="ja-JP"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altLang="en-US" sz="9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切り口案提出なし、初稿プレビューにてご確認</a:t>
                      </a:r>
                    </a:p>
                  </a:txBody>
                  <a:tcPr marL="90000" marR="90000" marT="43200" marB="43200" anchor="ctr">
                    <a:lnL w="9525" cap="flat" cmpd="sng" algn="ctr">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lgn="ctr">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7605638"/>
                  </a:ext>
                </a:extLst>
              </a:tr>
            </a:tbl>
          </a:graphicData>
        </a:graphic>
      </p:graphicFrame>
      <p:pic>
        <p:nvPicPr>
          <p:cNvPr id="7" name="図 6" descr="ダイアグラム&#10;&#10;AI 生成コンテンツは誤りを含む可能性があります。">
            <a:extLst>
              <a:ext uri="{FF2B5EF4-FFF2-40B4-BE49-F238E27FC236}">
                <a16:creationId xmlns:a16="http://schemas.microsoft.com/office/drawing/2014/main" id="{5EE3B2D1-AB5E-3270-D54B-34099E242533}"/>
              </a:ext>
            </a:extLst>
          </p:cNvPr>
          <p:cNvPicPr>
            <a:picLocks noChangeAspect="1"/>
          </p:cNvPicPr>
          <p:nvPr/>
        </p:nvPicPr>
        <p:blipFill>
          <a:blip r:embed="rId3"/>
          <a:srcRect t="11414" b="9739"/>
          <a:stretch>
            <a:fillRect/>
          </a:stretch>
        </p:blipFill>
        <p:spPr>
          <a:xfrm>
            <a:off x="311285" y="2014893"/>
            <a:ext cx="1262025" cy="2154677"/>
          </a:xfrm>
          <a:prstGeom prst="rect">
            <a:avLst/>
          </a:prstGeom>
          <a:effectLst>
            <a:outerShdw blurRad="50800" dist="38100" dir="2700000" algn="tl" rotWithShape="0">
              <a:prstClr val="black">
                <a:alpha val="40000"/>
              </a:prstClr>
            </a:outerShdw>
          </a:effectLst>
        </p:spPr>
      </p:pic>
      <p:sp>
        <p:nvSpPr>
          <p:cNvPr id="8" name="Google Shape;473;p17">
            <a:extLst>
              <a:ext uri="{FF2B5EF4-FFF2-40B4-BE49-F238E27FC236}">
                <a16:creationId xmlns:a16="http://schemas.microsoft.com/office/drawing/2014/main" id="{70D95F90-BC22-2F47-A668-AC6727064C8F}"/>
              </a:ext>
            </a:extLst>
          </p:cNvPr>
          <p:cNvSpPr/>
          <p:nvPr/>
        </p:nvSpPr>
        <p:spPr>
          <a:xfrm>
            <a:off x="369280" y="1703067"/>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b="0" i="0" u="none" strike="noStrike" cap="none" dirty="0">
                <a:solidFill>
                  <a:schemeClr val="lt1"/>
                </a:solidFill>
                <a:latin typeface="Yu Gothic" panose="020B0400000000000000" pitchFamily="34" charset="-128"/>
                <a:ea typeface="Yu Gothic" panose="020B0400000000000000" pitchFamily="34" charset="-128"/>
                <a:sym typeface="Arial"/>
              </a:rPr>
              <a:t>SNS</a:t>
            </a:r>
            <a:r>
              <a:rPr lang="ja-JP" altLang="en-US" sz="900" b="0" i="0" u="none" strike="noStrike" cap="none" dirty="0">
                <a:solidFill>
                  <a:schemeClr val="lt1"/>
                </a:solidFill>
                <a:latin typeface="Yu Gothic" panose="020B0400000000000000" pitchFamily="34" charset="-128"/>
                <a:ea typeface="Yu Gothic" panose="020B0400000000000000" pitchFamily="34" charset="-128"/>
                <a:sym typeface="Arial"/>
              </a:rPr>
              <a:t>投稿</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9" name="Google Shape;472;p17">
            <a:extLst>
              <a:ext uri="{FF2B5EF4-FFF2-40B4-BE49-F238E27FC236}">
                <a16:creationId xmlns:a16="http://schemas.microsoft.com/office/drawing/2014/main" id="{C0806A36-27CA-E0B8-30AE-278171A661DA}"/>
              </a:ext>
            </a:extLst>
          </p:cNvPr>
          <p:cNvSpPr/>
          <p:nvPr/>
        </p:nvSpPr>
        <p:spPr>
          <a:xfrm>
            <a:off x="2193401" y="1703067"/>
            <a:ext cx="1082400" cy="2160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altLang="en-US" sz="900" b="0" i="0" u="none" strike="noStrike" cap="none" dirty="0">
                <a:solidFill>
                  <a:schemeClr val="lt1"/>
                </a:solidFill>
                <a:latin typeface="Yu Gothic" panose="020B0400000000000000" pitchFamily="34" charset="-128"/>
                <a:ea typeface="Yu Gothic" panose="020B0400000000000000" pitchFamily="34" charset="-128"/>
                <a:sym typeface="Arial"/>
              </a:rPr>
              <a:t>投稿まとめ記事</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11" name="図 10">
            <a:extLst>
              <a:ext uri="{FF2B5EF4-FFF2-40B4-BE49-F238E27FC236}">
                <a16:creationId xmlns:a16="http://schemas.microsoft.com/office/drawing/2014/main" id="{EAC57A57-4BA4-77FF-5F06-CE8DF388A16E}"/>
              </a:ext>
            </a:extLst>
          </p:cNvPr>
          <p:cNvPicPr>
            <a:picLocks noChangeAspect="1"/>
          </p:cNvPicPr>
          <p:nvPr/>
        </p:nvPicPr>
        <p:blipFill>
          <a:blip r:embed="rId4"/>
          <a:srcRect b="52198"/>
          <a:stretch>
            <a:fillRect/>
          </a:stretch>
        </p:blipFill>
        <p:spPr>
          <a:xfrm>
            <a:off x="2043128" y="2090580"/>
            <a:ext cx="1382947" cy="349126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9851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4" name="Google Shape;594;p19"/>
          <p:cNvSpPr/>
          <p:nvPr/>
        </p:nvSpPr>
        <p:spPr>
          <a:xfrm>
            <a:off x="363787" y="5926917"/>
            <a:ext cx="5992863" cy="266262"/>
          </a:xfrm>
          <a:prstGeom prst="rect">
            <a:avLst/>
          </a:prstGeom>
          <a:noFill/>
          <a:ln>
            <a:noFill/>
          </a:ln>
        </p:spPr>
        <p:txBody>
          <a:bodyPr spcFirstLastPara="1" wrap="square" lIns="72000" tIns="36000" rIns="72000" bIns="360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Yu Gothic" panose="020B0400000000000000" pitchFamily="34" charset="-128"/>
                <a:ea typeface="Yu Gothic" panose="020B0400000000000000" pitchFamily="34" charset="-128"/>
                <a:sym typeface="Arial"/>
              </a:rPr>
              <a:t>・画像はイメージです。・ご予算とターゲットに応じたシミュレーションをご提出いたします。営業までお問い合わせください。 </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595" name="Google Shape;595;p19"/>
          <p:cNvSpPr/>
          <p:nvPr/>
        </p:nvSpPr>
        <p:spPr>
          <a:xfrm>
            <a:off x="6289582" y="1003387"/>
            <a:ext cx="1955906" cy="1882417"/>
          </a:xfrm>
          <a:prstGeom prst="ellipse">
            <a:avLst/>
          </a:prstGeom>
          <a:solidFill>
            <a:srgbClr val="F89D8F"/>
          </a:solidFill>
          <a:ln w="9525" cap="flat" cmpd="sng">
            <a:solidFill>
              <a:srgbClr val="F89D8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1" i="0" u="none" strike="noStrike" cap="none" dirty="0">
              <a:solidFill>
                <a:schemeClr val="lt1"/>
              </a:solidFill>
              <a:latin typeface="Yu Gothic" panose="020B0400000000000000" pitchFamily="34" charset="-128"/>
              <a:ea typeface="Yu Gothic" panose="020B0400000000000000" pitchFamily="34" charset="-128"/>
              <a:cs typeface="Meiryo"/>
              <a:sym typeface="Meiryo"/>
            </a:endParaRPr>
          </a:p>
        </p:txBody>
      </p:sp>
      <p:sp>
        <p:nvSpPr>
          <p:cNvPr id="596" name="Google Shape;596;p19"/>
          <p:cNvSpPr txBox="1"/>
          <p:nvPr/>
        </p:nvSpPr>
        <p:spPr>
          <a:xfrm>
            <a:off x="6221316" y="1447853"/>
            <a:ext cx="2148600" cy="1061789"/>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Yu Gothic" panose="020B0400000000000000" pitchFamily="34" charset="-128"/>
                <a:ea typeface="Yu Gothic" panose="020B0400000000000000" pitchFamily="34" charset="-128"/>
                <a:sym typeface="Arial"/>
              </a:rPr>
              <a:t>300,000円～ (ネット)</a:t>
            </a:r>
            <a:endParaRPr sz="1200" b="1"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1200"/>
              <a:buFont typeface="Arial"/>
              <a:buNone/>
            </a:pPr>
            <a:r>
              <a:rPr lang="ja-JP" sz="1200" b="1" i="0" u="none" strike="noStrike" cap="none" dirty="0">
                <a:solidFill>
                  <a:schemeClr val="lt1"/>
                </a:solidFill>
                <a:latin typeface="Yu Gothic" panose="020B0400000000000000" pitchFamily="34" charset="-128"/>
                <a:ea typeface="Yu Gothic" panose="020B0400000000000000" pitchFamily="34" charset="-128"/>
                <a:sym typeface="Arial"/>
              </a:rPr>
              <a:t>2,000 クリック保証～</a:t>
            </a:r>
            <a:endParaRPr dirty="0">
              <a:latin typeface="Yu Gothic" panose="020B0400000000000000" pitchFamily="34" charset="-128"/>
              <a:ea typeface="Yu Gothic" panose="020B0400000000000000" pitchFamily="34" charset="-128"/>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※動画ブースト制作については</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a:p>
            <a:pPr marL="0" marR="0" lvl="0" indent="0" algn="ctr" rtl="0">
              <a:lnSpc>
                <a:spcPct val="150000"/>
              </a:lnSpc>
              <a:spcBef>
                <a:spcPts val="0"/>
              </a:spcBef>
              <a:spcAft>
                <a:spcPts val="0"/>
              </a:spcAft>
              <a:buClr>
                <a:srgbClr val="000000"/>
              </a:buClr>
              <a:buSzPts val="900"/>
              <a:buFont typeface="Arial"/>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別途お見積りください</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597" name="Google Shape;597;p19"/>
          <p:cNvSpPr/>
          <p:nvPr/>
        </p:nvSpPr>
        <p:spPr>
          <a:xfrm>
            <a:off x="385144" y="2891539"/>
            <a:ext cx="589800" cy="603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Yu Gothic" panose="020B0400000000000000" pitchFamily="34" charset="-128"/>
              <a:ea typeface="Yu Gothic" panose="020B0400000000000000" pitchFamily="34" charset="-128"/>
              <a:cs typeface="Calibri"/>
              <a:sym typeface="Calibri"/>
            </a:endParaRPr>
          </a:p>
        </p:txBody>
      </p:sp>
      <p:sp>
        <p:nvSpPr>
          <p:cNvPr id="598" name="Google Shape;598;p19"/>
          <p:cNvSpPr txBox="1"/>
          <p:nvPr/>
        </p:nvSpPr>
        <p:spPr>
          <a:xfrm>
            <a:off x="1557286" y="1673943"/>
            <a:ext cx="744000" cy="123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
              <a:buFont typeface="Arial"/>
              <a:buNone/>
            </a:pPr>
            <a:r>
              <a:rPr lang="ja-JP" sz="200" b="0" i="0" u="none" strike="noStrike" cap="none">
                <a:solidFill>
                  <a:srgbClr val="A9ABB1"/>
                </a:solidFill>
                <a:latin typeface="Yu Gothic" panose="020B0400000000000000" pitchFamily="34" charset="-128"/>
                <a:ea typeface="Yu Gothic" panose="020B0400000000000000" pitchFamily="34" charset="-128"/>
                <a:sym typeface="Arial"/>
              </a:rPr>
              <a:t>広告</a:t>
            </a:r>
            <a:endParaRPr sz="1400" b="0" i="0" u="none" strike="noStrike" cap="none" dirty="0">
              <a:solidFill>
                <a:srgbClr val="000000"/>
              </a:solidFill>
              <a:latin typeface="Yu Gothic" panose="020B0400000000000000" pitchFamily="34" charset="-128"/>
              <a:ea typeface="Yu Gothic" panose="020B0400000000000000" pitchFamily="34" charset="-128"/>
              <a:sym typeface="Arial"/>
            </a:endParaRPr>
          </a:p>
        </p:txBody>
      </p:sp>
      <p:sp>
        <p:nvSpPr>
          <p:cNvPr id="599" name="Google Shape;599;p19"/>
          <p:cNvSpPr/>
          <p:nvPr/>
        </p:nvSpPr>
        <p:spPr>
          <a:xfrm>
            <a:off x="5939966" y="3133907"/>
            <a:ext cx="2787300" cy="521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sym typeface="Arial"/>
              </a:rPr>
              <a:t>※誘導単価は目安です。時期や商材、</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00000"/>
              </a:lnSpc>
              <a:spcBef>
                <a:spcPts val="0"/>
              </a:spcBef>
              <a:spcAft>
                <a:spcPts val="0"/>
              </a:spcAft>
              <a:buClr>
                <a:srgbClr val="000000"/>
              </a:buClr>
              <a:buSzPts val="900"/>
              <a:buFont typeface="Arial"/>
              <a:buNone/>
            </a:pPr>
            <a:r>
              <a:rPr lang="ja-JP" sz="900" b="0" i="0" u="none" strike="noStrike" cap="none">
                <a:solidFill>
                  <a:srgbClr val="3F3F3F"/>
                </a:solidFill>
                <a:latin typeface="Yu Gothic" panose="020B0400000000000000" pitchFamily="34" charset="-128"/>
                <a:ea typeface="Yu Gothic" panose="020B0400000000000000" pitchFamily="34" charset="-128"/>
                <a:sym typeface="Arial"/>
              </a:rPr>
              <a:t>クリエイティブにより都度お見積りとなります</a:t>
            </a:r>
            <a:endParaRPr sz="9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graphicFrame>
        <p:nvGraphicFramePr>
          <p:cNvPr id="600" name="Google Shape;600;p19"/>
          <p:cNvGraphicFramePr/>
          <p:nvPr/>
        </p:nvGraphicFramePr>
        <p:xfrm>
          <a:off x="363794" y="3633404"/>
          <a:ext cx="8421425" cy="2293510"/>
        </p:xfrm>
        <a:graphic>
          <a:graphicData uri="http://schemas.openxmlformats.org/drawingml/2006/table">
            <a:tbl>
              <a:tblPr>
                <a:noFill/>
                <a:tableStyleId>{6D8E67B2-B5D8-4F0E-BA5D-749BAAE9FA0E}</a:tableStyleId>
              </a:tblPr>
              <a:tblGrid>
                <a:gridCol w="1424075">
                  <a:extLst>
                    <a:ext uri="{9D8B030D-6E8A-4147-A177-3AD203B41FA5}">
                      <a16:colId xmlns:a16="http://schemas.microsoft.com/office/drawing/2014/main" val="20000"/>
                    </a:ext>
                  </a:extLst>
                </a:gridCol>
                <a:gridCol w="1824025">
                  <a:extLst>
                    <a:ext uri="{9D8B030D-6E8A-4147-A177-3AD203B41FA5}">
                      <a16:colId xmlns:a16="http://schemas.microsoft.com/office/drawing/2014/main" val="20001"/>
                    </a:ext>
                  </a:extLst>
                </a:gridCol>
                <a:gridCol w="2350000">
                  <a:extLst>
                    <a:ext uri="{9D8B030D-6E8A-4147-A177-3AD203B41FA5}">
                      <a16:colId xmlns:a16="http://schemas.microsoft.com/office/drawing/2014/main" val="20002"/>
                    </a:ext>
                  </a:extLst>
                </a:gridCol>
                <a:gridCol w="2823325">
                  <a:extLst>
                    <a:ext uri="{9D8B030D-6E8A-4147-A177-3AD203B41FA5}">
                      <a16:colId xmlns:a16="http://schemas.microsoft.com/office/drawing/2014/main" val="20003"/>
                    </a:ext>
                  </a:extLst>
                </a:gridCol>
              </a:tblGrid>
              <a:tr h="248425">
                <a:tc>
                  <a:txBody>
                    <a:bodyPr/>
                    <a:lstStyle/>
                    <a:p>
                      <a:pPr marL="0" marR="0" lvl="0" indent="0" algn="ctr" rtl="0">
                        <a:spcBef>
                          <a:spcPts val="0"/>
                        </a:spcBef>
                        <a:spcAft>
                          <a:spcPts val="0"/>
                        </a:spcAft>
                        <a:buClr>
                          <a:srgbClr val="FFFFFF"/>
                        </a:buClr>
                        <a:buSzPts val="900"/>
                        <a:buFont typeface="Arial"/>
                        <a:buNone/>
                      </a:pPr>
                      <a:r>
                        <a:rPr lang="ja-JP" sz="900" b="0" i="0" u="none" strike="noStrike">
                          <a:solidFill>
                            <a:srgbClr val="FFFFFF"/>
                          </a:solidFill>
                          <a:latin typeface="Arial"/>
                          <a:ea typeface="Arial"/>
                          <a:cs typeface="Arial"/>
                          <a:sym typeface="Arial"/>
                        </a:rPr>
                        <a:t>サービス</a:t>
                      </a:r>
                      <a:endParaRPr sz="1350" b="0" i="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掲載</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特徴・ターゲティング</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Clr>
                          <a:srgbClr val="FFFFFF"/>
                        </a:buClr>
                        <a:buSzPts val="900"/>
                        <a:buFont typeface="Arial"/>
                        <a:buNone/>
                      </a:pPr>
                      <a:r>
                        <a:rPr lang="ja-JP" sz="900" b="1" i="0" u="none" strike="noStrike">
                          <a:solidFill>
                            <a:srgbClr val="FFFFFF"/>
                          </a:solidFill>
                          <a:latin typeface="Arial"/>
                          <a:ea typeface="Arial"/>
                          <a:cs typeface="Arial"/>
                          <a:sym typeface="Arial"/>
                        </a:rPr>
                        <a:t>備考</a:t>
                      </a:r>
                      <a:endParaRPr sz="1350" dirty="0">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06537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・フィード内プロモポスト</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Instagramストーリーズ含む</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ctr" rtl="0">
                        <a:spcBef>
                          <a:spcPts val="0"/>
                        </a:spcBef>
                        <a:spcAft>
                          <a:spcPts val="0"/>
                        </a:spcAft>
                        <a:buClr>
                          <a:schemeClr val="dk1"/>
                        </a:buClr>
                        <a:buSzPts val="900"/>
                        <a:buFont typeface="Arial"/>
                        <a:buNone/>
                      </a:pPr>
                      <a:endParaRPr sz="9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・ユーザー情報からのターゲティング</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例：デモグラ(性別/年齢/エリア/家族構成等)、　</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興味関心(食料/旅行/買い物等)、つながり(FB</a:t>
                      </a:r>
                      <a:endParaRPr sz="12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a:solidFill>
                            <a:srgbClr val="3F3F3F"/>
                          </a:solidFill>
                          <a:latin typeface="游ゴシック" panose="020B0400000000000000" pitchFamily="50" charset="-128"/>
                          <a:ea typeface="游ゴシック" panose="020B0400000000000000" pitchFamily="50" charset="-128"/>
                          <a:cs typeface="Arial"/>
                          <a:sym typeface="Arial"/>
                        </a:rPr>
                        <a:t>　ページのファン等)</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rowSpan="2">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800" dirty="0">
                          <a:solidFill>
                            <a:srgbClr val="3F3F3F"/>
                          </a:solidFill>
                          <a:latin typeface="游ゴシック" panose="020B0400000000000000" pitchFamily="50" charset="-128"/>
                          <a:ea typeface="游ゴシック" panose="020B0400000000000000" pitchFamily="50" charset="-128"/>
                          <a:cs typeface="Arial"/>
                          <a:sym typeface="Arial"/>
                        </a:rPr>
                        <a:t>X</a:t>
                      </a: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、Facebook、 Instagram(フィード、ストーリーズ)</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　広告クリエイティブの制作は別途お見積り</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lang="ja-JP" altLang="en-US"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altLang="en-US"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altLang="en-US" sz="800" dirty="0">
                          <a:solidFill>
                            <a:srgbClr val="3F3F3F"/>
                          </a:solidFill>
                          <a:latin typeface="游ゴシック" panose="020B0400000000000000" pitchFamily="50" charset="-128"/>
                          <a:ea typeface="游ゴシック" panose="020B0400000000000000" pitchFamily="50" charset="-128"/>
                          <a:cs typeface="Arial"/>
                          <a:sym typeface="Arial"/>
                        </a:rPr>
                        <a:t>クリエイティブの二次利用納品については別途ご相談</a:t>
                      </a: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・動画ブーストの再生保証は別途ご相談</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・レポート項目(</a:t>
                      </a: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日別クリック数、日別クリック率、</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日別imp数など)</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dirty="0">
                          <a:solidFill>
                            <a:srgbClr val="3F3F3F"/>
                          </a:solidFill>
                          <a:latin typeface="游ゴシック" panose="020B0400000000000000" pitchFamily="50" charset="-128"/>
                          <a:ea typeface="游ゴシック" panose="020B0400000000000000" pitchFamily="50" charset="-128"/>
                          <a:cs typeface="Arial"/>
                          <a:sym typeface="Arial"/>
                        </a:rPr>
                        <a:t>・第三者配信につきましては、別途お問い合わせください</a:t>
                      </a:r>
                      <a:endParaRPr sz="800"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r h="892925">
                <a:tc>
                  <a:txBody>
                    <a:bodyPr/>
                    <a:lstStyle/>
                    <a:p>
                      <a:pPr marL="0" marR="0" lvl="0" indent="0" algn="ctr" rtl="0">
                        <a:spcBef>
                          <a:spcPts val="0"/>
                        </a:spcBef>
                        <a:spcAft>
                          <a:spcPts val="0"/>
                        </a:spcAft>
                        <a:buClr>
                          <a:schemeClr val="dk1"/>
                        </a:buClr>
                        <a:buSzPts val="1050"/>
                        <a:buFont typeface="Arial"/>
                        <a:buNone/>
                      </a:pPr>
                      <a:endParaRPr sz="1050" b="0" i="0" u="none" strike="noStrike" dirty="0">
                        <a:solidFill>
                          <a:srgbClr val="000000"/>
                        </a:solidFill>
                        <a:latin typeface="Arial"/>
                        <a:ea typeface="Arial"/>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a:t>
                      </a:r>
                      <a:r>
                        <a:rPr lang="ja-JP" altLang="en-US"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a:t>
                      </a: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フィード内プロモポスト</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・二次拡散</a:t>
                      </a:r>
                      <a:b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b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・情報取得目的のユーザーが多い</a:t>
                      </a:r>
                      <a:b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b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・商材に関連性の高いターゲティング</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例：言語/性別/地域/端末/キーワード指定/</a:t>
                      </a:r>
                      <a:endParaRPr sz="1200"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rgbClr val="3F3F3F"/>
                        </a:buClr>
                        <a:buSzPts val="800"/>
                        <a:buFont typeface="Arial"/>
                        <a:buNone/>
                      </a:pPr>
                      <a:r>
                        <a:rPr lang="ja-JP"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rPr>
                        <a:t>　フォロワー指定等</a:t>
                      </a: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spcBef>
                          <a:spcPts val="0"/>
                        </a:spcBef>
                        <a:spcAft>
                          <a:spcPts val="0"/>
                        </a:spcAft>
                        <a:buClr>
                          <a:schemeClr val="dk1"/>
                        </a:buClr>
                        <a:buSzPts val="800"/>
                        <a:buFont typeface="Arial"/>
                        <a:buNone/>
                      </a:pPr>
                      <a:endParaRPr sz="800" b="0" i="0" u="none" strike="noStrik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601" name="Google Shape;601;p19"/>
          <p:cNvSpPr/>
          <p:nvPr/>
        </p:nvSpPr>
        <p:spPr>
          <a:xfrm>
            <a:off x="385142" y="3171609"/>
            <a:ext cx="5244053" cy="357500"/>
          </a:xfrm>
          <a:prstGeom prst="roundRect">
            <a:avLst>
              <a:gd name="adj" fmla="val 16667"/>
            </a:avLst>
          </a:prstGeom>
          <a:solidFill>
            <a:srgbClr val="F89D90">
              <a:alpha val="28627"/>
            </a:srgbClr>
          </a:solidFill>
          <a:ln>
            <a:noFill/>
          </a:ln>
          <a:effectLst>
            <a:outerShdw dist="20000" sx="999" sy="999" rotWithShape="0">
              <a:srgbClr val="000000"/>
            </a:outerShdw>
          </a:effectLst>
        </p:spPr>
        <p:txBody>
          <a:bodyPr spcFirstLastPara="1" wrap="square" lIns="36000" tIns="45700" rIns="91425" bIns="45700" anchor="ctr" anchorCtr="0">
            <a:spAutoFit/>
          </a:bodyPr>
          <a:lstStyle/>
          <a:p>
            <a:pPr marL="0" marR="0" lvl="0" indent="0" algn="ctr" rtl="0">
              <a:lnSpc>
                <a:spcPct val="150000"/>
              </a:lnSpc>
              <a:spcBef>
                <a:spcPts val="0"/>
              </a:spcBef>
              <a:spcAft>
                <a:spcPts val="0"/>
              </a:spcAft>
              <a:buClr>
                <a:srgbClr val="000000"/>
              </a:buClr>
              <a:buSzPts val="1000"/>
              <a:buFont typeface="Arial"/>
              <a:buNone/>
            </a:pPr>
            <a:r>
              <a:rPr lang="en-US" altLang="ja-JP" sz="1000" b="0" i="0" u="none" strike="noStrike" cap="none" dirty="0">
                <a:solidFill>
                  <a:srgbClr val="3F3F3F"/>
                </a:solidFill>
                <a:latin typeface="Yu Gothic" panose="020B0400000000000000" pitchFamily="34" charset="-128"/>
                <a:ea typeface="Yu Gothic" panose="020B0400000000000000" pitchFamily="34" charset="-128"/>
                <a:sym typeface="Arial"/>
              </a:rPr>
              <a:t>X</a:t>
            </a:r>
            <a:r>
              <a:rPr lang="ja-JP" sz="1000" b="0" i="0" u="none" strike="noStrike" cap="none" dirty="0">
                <a:solidFill>
                  <a:srgbClr val="3F3F3F"/>
                </a:solidFill>
                <a:latin typeface="Yu Gothic" panose="020B0400000000000000" pitchFamily="34" charset="-128"/>
                <a:ea typeface="Yu Gothic" panose="020B0400000000000000" pitchFamily="34" charset="-128"/>
                <a:sym typeface="Arial"/>
              </a:rPr>
              <a:t>、Facebook、Instagramから記事広告、タイアップページに誘導</a:t>
            </a:r>
            <a:endParaRPr sz="1000" b="0" i="0" u="none" strike="noStrike" cap="none" dirty="0">
              <a:solidFill>
                <a:srgbClr val="3F3F3F"/>
              </a:solidFill>
              <a:latin typeface="Yu Gothic" panose="020B0400000000000000" pitchFamily="34" charset="-128"/>
              <a:ea typeface="Yu Gothic" panose="020B0400000000000000" pitchFamily="34" charset="-128"/>
              <a:sym typeface="Arial"/>
            </a:endParaRPr>
          </a:p>
        </p:txBody>
      </p:sp>
      <p:sp>
        <p:nvSpPr>
          <p:cNvPr id="602" name="Google Shape;602;p19"/>
          <p:cNvSpPr txBox="1"/>
          <p:nvPr/>
        </p:nvSpPr>
        <p:spPr>
          <a:xfrm>
            <a:off x="431736" y="719775"/>
            <a:ext cx="8582400" cy="92328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ウーマンエキサイトアカウント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からの広告出稿</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・プロモーションに合わせて、</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リーチしたいターゲット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へ配信いたします</a:t>
            </a:r>
            <a:endParaRPr sz="1400" b="0" i="0" u="none" strike="noStrike" cap="none" dirty="0">
              <a:solidFill>
                <a:srgbClr val="3F3F3F"/>
              </a:solidFill>
              <a:latin typeface="Yu Gothic" panose="020B0400000000000000" pitchFamily="34" charset="-128"/>
              <a:ea typeface="Yu Gothic" panose="020B0400000000000000" pitchFamily="34" charset="-128"/>
              <a:sym typeface="Arial"/>
            </a:endParaRPr>
          </a:p>
          <a:p>
            <a:pPr marL="0" marR="0" lvl="0" indent="0" algn="l" rtl="0">
              <a:lnSpc>
                <a:spcPct val="150000"/>
              </a:lnSpc>
              <a:spcBef>
                <a:spcPts val="0"/>
              </a:spcBef>
              <a:spcAft>
                <a:spcPts val="0"/>
              </a:spcAft>
              <a:buClr>
                <a:srgbClr val="000000"/>
              </a:buClr>
              <a:buSzPts val="1200"/>
              <a:buFont typeface="Arial"/>
              <a:buNone/>
            </a:pP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・実施後に</a:t>
            </a:r>
            <a:r>
              <a:rPr lang="ja-JP" sz="1200" b="1" i="0" u="none" strike="noStrike" cap="none" dirty="0">
                <a:solidFill>
                  <a:srgbClr val="F89D90"/>
                </a:solidFill>
                <a:latin typeface="Yu Gothic" panose="020B0400000000000000" pitchFamily="34" charset="-128"/>
                <a:ea typeface="Yu Gothic" panose="020B0400000000000000" pitchFamily="34" charset="-128"/>
                <a:sym typeface="Arial"/>
              </a:rPr>
              <a:t>効果測定をレポート</a:t>
            </a:r>
            <a:r>
              <a:rPr lang="ja-JP" sz="1200" b="1" i="0" u="none" strike="noStrike" cap="none" dirty="0">
                <a:solidFill>
                  <a:srgbClr val="3F3F3F"/>
                </a:solidFill>
                <a:latin typeface="Yu Gothic" panose="020B0400000000000000" pitchFamily="34" charset="-128"/>
                <a:ea typeface="Yu Gothic" panose="020B0400000000000000" pitchFamily="34" charset="-128"/>
                <a:sym typeface="Arial"/>
              </a:rPr>
              <a:t>いたします</a:t>
            </a:r>
            <a:endParaRPr sz="1200" b="1" i="0" u="none" strike="noStrike" cap="none" dirty="0">
              <a:solidFill>
                <a:srgbClr val="3F3F3F"/>
              </a:solidFill>
              <a:latin typeface="Yu Gothic" panose="020B0400000000000000" pitchFamily="34" charset="-128"/>
              <a:ea typeface="Yu Gothic" panose="020B0400000000000000" pitchFamily="34" charset="-128"/>
              <a:sym typeface="Arial"/>
            </a:endParaRPr>
          </a:p>
        </p:txBody>
      </p:sp>
      <p:pic>
        <p:nvPicPr>
          <p:cNvPr id="603" name="Google Shape;603;p19"/>
          <p:cNvPicPr preferRelativeResize="0"/>
          <p:nvPr/>
        </p:nvPicPr>
        <p:blipFill rotWithShape="1">
          <a:blip r:embed="rId3">
            <a:alphaModFix/>
          </a:blip>
          <a:srcRect/>
          <a:stretch/>
        </p:blipFill>
        <p:spPr>
          <a:xfrm>
            <a:off x="734806" y="2081765"/>
            <a:ext cx="876810" cy="895599"/>
          </a:xfrm>
          <a:prstGeom prst="rect">
            <a:avLst/>
          </a:prstGeom>
          <a:noFill/>
          <a:ln>
            <a:noFill/>
          </a:ln>
        </p:spPr>
      </p:pic>
      <p:pic>
        <p:nvPicPr>
          <p:cNvPr id="604" name="Google Shape;604;p19"/>
          <p:cNvPicPr preferRelativeResize="0"/>
          <p:nvPr/>
        </p:nvPicPr>
        <p:blipFill rotWithShape="1">
          <a:blip r:embed="rId4">
            <a:alphaModFix/>
          </a:blip>
          <a:srcRect/>
          <a:stretch/>
        </p:blipFill>
        <p:spPr>
          <a:xfrm>
            <a:off x="2215728" y="2095356"/>
            <a:ext cx="751094" cy="857131"/>
          </a:xfrm>
          <a:prstGeom prst="rect">
            <a:avLst/>
          </a:prstGeom>
          <a:noFill/>
          <a:ln>
            <a:noFill/>
          </a:ln>
        </p:spPr>
      </p:pic>
      <p:pic>
        <p:nvPicPr>
          <p:cNvPr id="605" name="Google Shape;605;p19"/>
          <p:cNvPicPr preferRelativeResize="0"/>
          <p:nvPr/>
        </p:nvPicPr>
        <p:blipFill rotWithShape="1">
          <a:blip r:embed="rId5">
            <a:alphaModFix/>
          </a:blip>
          <a:srcRect/>
          <a:stretch/>
        </p:blipFill>
        <p:spPr>
          <a:xfrm>
            <a:off x="4081311" y="2075286"/>
            <a:ext cx="774691" cy="902078"/>
          </a:xfrm>
          <a:prstGeom prst="rect">
            <a:avLst/>
          </a:prstGeom>
          <a:noFill/>
          <a:ln>
            <a:noFill/>
          </a:ln>
        </p:spPr>
      </p:pic>
      <p:sp>
        <p:nvSpPr>
          <p:cNvPr id="606" name="Google Shape;606;p19"/>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公式SNSブースト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07" name="Google Shape;607;p19"/>
          <p:cNvCxnSpPr/>
          <p:nvPr/>
        </p:nvCxnSpPr>
        <p:spPr>
          <a:xfrm>
            <a:off x="2624866" y="434659"/>
            <a:ext cx="6160359" cy="0"/>
          </a:xfrm>
          <a:prstGeom prst="straightConnector1">
            <a:avLst/>
          </a:prstGeom>
          <a:noFill/>
          <a:ln w="9525" cap="rnd" cmpd="sng">
            <a:solidFill>
              <a:srgbClr val="CCCCCC"/>
            </a:solidFill>
            <a:prstDash val="solid"/>
            <a:miter lim="800000"/>
            <a:headEnd type="none" w="sm" len="sm"/>
            <a:tailEnd type="none" w="sm" len="sm"/>
          </a:ln>
        </p:spPr>
      </p:cxnSp>
      <p:sp>
        <p:nvSpPr>
          <p:cNvPr id="608" name="Google Shape;608;p19"/>
          <p:cNvSpPr/>
          <p:nvPr/>
        </p:nvSpPr>
        <p:spPr>
          <a:xfrm rot="-5400000">
            <a:off x="3098636" y="2390460"/>
            <a:ext cx="736500" cy="263400"/>
          </a:xfrm>
          <a:prstGeom prst="downArrow">
            <a:avLst>
              <a:gd name="adj1" fmla="val 50000"/>
              <a:gd name="adj2" fmla="val 48153"/>
            </a:avLst>
          </a:prstGeom>
          <a:solidFill>
            <a:srgbClr val="FAB8AE"/>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dirty="0">
              <a:solidFill>
                <a:srgbClr val="000000"/>
              </a:solidFill>
              <a:latin typeface="Yu Gothic" panose="020B0400000000000000" pitchFamily="34" charset="-128"/>
              <a:ea typeface="Yu Gothic" panose="020B0400000000000000" pitchFamily="34" charset="-128"/>
              <a:cs typeface="Meiryo"/>
              <a:sym typeface="Meiryo"/>
            </a:endParaRPr>
          </a:p>
        </p:txBody>
      </p:sp>
      <p:grpSp>
        <p:nvGrpSpPr>
          <p:cNvPr id="610" name="Google Shape;610;p19"/>
          <p:cNvGrpSpPr/>
          <p:nvPr/>
        </p:nvGrpSpPr>
        <p:grpSpPr>
          <a:xfrm>
            <a:off x="6879948" y="-11189"/>
            <a:ext cx="1905276" cy="340065"/>
            <a:chOff x="6879948" y="-11189"/>
            <a:chExt cx="1905276" cy="340065"/>
          </a:xfrm>
        </p:grpSpPr>
        <p:sp>
          <p:nvSpPr>
            <p:cNvPr id="611" name="Google Shape;611;p19"/>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12" name="Google Shape;612;p19"/>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13" name="Google Shape;613;p19"/>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14" name="Google Shape;614;p19"/>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sp>
        <p:nvSpPr>
          <p:cNvPr id="615" name="Google Shape;615;p19"/>
          <p:cNvSpPr/>
          <p:nvPr/>
        </p:nvSpPr>
        <p:spPr>
          <a:xfrm>
            <a:off x="571806" y="1731170"/>
            <a:ext cx="1203985"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altLang="ja-JP" sz="900" b="0" i="0" u="none" strike="noStrike" cap="none" dirty="0">
                <a:solidFill>
                  <a:schemeClr val="lt1"/>
                </a:solidFill>
                <a:latin typeface="Yu Gothic" panose="020B0400000000000000" pitchFamily="34" charset="-128"/>
                <a:ea typeface="Yu Gothic" panose="020B0400000000000000" pitchFamily="34" charset="-128"/>
                <a:sym typeface="Arial"/>
              </a:rPr>
              <a:t>  X</a:t>
            </a:r>
            <a:r>
              <a:rPr lang="ja-JP" altLang="en-US" sz="800" b="0" i="0" u="none" strike="noStrike" cap="none" dirty="0">
                <a:solidFill>
                  <a:schemeClr val="lt1"/>
                </a:solidFill>
                <a:latin typeface="Yu Gothic" panose="020B0400000000000000" pitchFamily="34" charset="-128"/>
                <a:ea typeface="Yu Gothic" panose="020B0400000000000000" pitchFamily="34" charset="-128"/>
                <a:sym typeface="Arial"/>
              </a:rPr>
              <a:t>（</a:t>
            </a:r>
            <a:r>
              <a:rPr lang="zh-CN" altLang="en-US" sz="800" b="0" i="0" u="none" strike="noStrike" cap="none" dirty="0">
                <a:solidFill>
                  <a:schemeClr val="lt1"/>
                </a:solidFill>
                <a:latin typeface="Yu Gothic" panose="020B0400000000000000" pitchFamily="34" charset="-128"/>
                <a:ea typeface="Yu Gothic" panose="020B0400000000000000" pitchFamily="34" charset="-128"/>
                <a:sym typeface="Arial"/>
              </a:rPr>
              <a:t>旧名称：</a:t>
            </a:r>
            <a:r>
              <a:rPr lang="en-US" altLang="zh-CN" sz="800" b="0" i="0" u="none" strike="noStrike" cap="none" dirty="0">
                <a:solidFill>
                  <a:schemeClr val="lt1"/>
                </a:solidFill>
                <a:latin typeface="Yu Gothic" panose="020B0400000000000000" pitchFamily="34" charset="-128"/>
                <a:ea typeface="Yu Gothic" panose="020B0400000000000000" pitchFamily="34" charset="-128"/>
                <a:sym typeface="Arial"/>
              </a:rPr>
              <a:t>Twitter</a:t>
            </a:r>
            <a:r>
              <a:rPr lang="zh-CN" altLang="en-US" sz="800" b="0" i="0" u="none" strike="noStrike" cap="none" dirty="0">
                <a:solidFill>
                  <a:schemeClr val="lt1"/>
                </a:solidFill>
                <a:latin typeface="Yu Gothic" panose="020B0400000000000000" pitchFamily="34" charset="-128"/>
                <a:ea typeface="Yu Gothic" panose="020B0400000000000000" pitchFamily="34" charset="-128"/>
                <a:sym typeface="Arial"/>
              </a:rPr>
              <a:t>）</a:t>
            </a:r>
            <a:endParaRPr lang="en-US" sz="8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616" name="Google Shape;616;p19"/>
          <p:cNvSpPr/>
          <p:nvPr/>
        </p:nvSpPr>
        <p:spPr>
          <a:xfrm>
            <a:off x="2020837" y="1732447"/>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dirty="0">
                <a:solidFill>
                  <a:schemeClr val="lt1"/>
                </a:solidFill>
                <a:latin typeface="Yu Gothic" panose="020B0400000000000000" pitchFamily="34" charset="-128"/>
                <a:ea typeface="Yu Gothic" panose="020B0400000000000000" pitchFamily="34" charset="-128"/>
                <a:sym typeface="Arial"/>
              </a:rPr>
              <a:t>Facebook</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sp>
        <p:nvSpPr>
          <p:cNvPr id="617" name="Google Shape;617;p19"/>
          <p:cNvSpPr/>
          <p:nvPr/>
        </p:nvSpPr>
        <p:spPr>
          <a:xfrm>
            <a:off x="3867457" y="1732448"/>
            <a:ext cx="1202400" cy="246300"/>
          </a:xfrm>
          <a:prstGeom prst="rect">
            <a:avLst/>
          </a:prstGeom>
          <a:solidFill>
            <a:srgbClr val="F89D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900" b="0" i="0" u="none" strike="noStrike" cap="none">
                <a:solidFill>
                  <a:schemeClr val="lt1"/>
                </a:solidFill>
                <a:latin typeface="Yu Gothic" panose="020B0400000000000000" pitchFamily="34" charset="-128"/>
                <a:ea typeface="Yu Gothic" panose="020B0400000000000000" pitchFamily="34" charset="-128"/>
                <a:sym typeface="Arial"/>
              </a:rPr>
              <a:t>記事広告</a:t>
            </a:r>
            <a:endParaRPr sz="900" b="0" i="0" u="none" strike="noStrike" cap="none" dirty="0">
              <a:solidFill>
                <a:schemeClr val="lt1"/>
              </a:solidFill>
              <a:latin typeface="Yu Gothic" panose="020B0400000000000000" pitchFamily="34" charset="-128"/>
              <a:ea typeface="Yu Gothic" panose="020B0400000000000000" pitchFamily="34" charset="-128"/>
              <a:sym typeface="Arial"/>
            </a:endParaRPr>
          </a:p>
        </p:txBody>
      </p:sp>
      <p:pic>
        <p:nvPicPr>
          <p:cNvPr id="618" name="Google Shape;618;p19"/>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571807" y="4211410"/>
            <a:ext cx="386620" cy="369332"/>
          </a:xfrm>
          <a:prstGeom prst="roundRect">
            <a:avLst>
              <a:gd name="adj" fmla="val 24937"/>
            </a:avLst>
          </a:prstGeom>
          <a:noFill/>
          <a:ln>
            <a:noFill/>
          </a:ln>
        </p:spPr>
      </p:pic>
      <p:pic>
        <p:nvPicPr>
          <p:cNvPr id="619" name="Google Shape;619;p19" descr="挿絵 が含まれている画像&#10;&#10;自動的に生成された説明"/>
          <p:cNvPicPr preferRelativeResize="0"/>
          <p:nvPr/>
        </p:nvPicPr>
        <p:blipFill rotWithShape="1">
          <a:blip r:embed="rId7">
            <a:alphaModFix/>
          </a:blip>
          <a:srcRect/>
          <a:stretch/>
        </p:blipFill>
        <p:spPr>
          <a:xfrm>
            <a:off x="1130119" y="4211410"/>
            <a:ext cx="386368" cy="369332"/>
          </a:xfrm>
          <a:prstGeom prst="rect">
            <a:avLst/>
          </a:prstGeom>
          <a:noFill/>
          <a:ln>
            <a:noFill/>
          </a:ln>
        </p:spPr>
      </p:pic>
      <p:pic>
        <p:nvPicPr>
          <p:cNvPr id="3" name="図 2">
            <a:extLst>
              <a:ext uri="{FF2B5EF4-FFF2-40B4-BE49-F238E27FC236}">
                <a16:creationId xmlns:a16="http://schemas.microsoft.com/office/drawing/2014/main" id="{31359D1D-9F36-4090-D58A-13AB336458AB}"/>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899940" y="5237176"/>
            <a:ext cx="364239" cy="36573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5" name="Google Shape;625;p21"/>
          <p:cNvSpPr txBox="1"/>
          <p:nvPr/>
        </p:nvSpPr>
        <p:spPr>
          <a:xfrm>
            <a:off x="254981" y="271451"/>
            <a:ext cx="8059738" cy="331353"/>
          </a:xfrm>
          <a:prstGeom prst="rect">
            <a:avLst/>
          </a:prstGeom>
          <a:noFill/>
          <a:ln>
            <a:noFill/>
          </a:ln>
        </p:spPr>
        <p:txBody>
          <a:bodyPr spcFirstLastPara="1" wrap="square" lIns="91425" tIns="91425" rIns="91425" bIns="91425" anchor="t" anchorCtr="0">
            <a:noAutofit/>
          </a:bodyPr>
          <a:lstStyle/>
          <a:p>
            <a:pPr marL="0" marR="0" lvl="0" indent="0" algn="l" rtl="0">
              <a:lnSpc>
                <a:spcPct val="110000"/>
              </a:lnSpc>
              <a:spcBef>
                <a:spcPts val="0"/>
              </a:spcBef>
              <a:spcAft>
                <a:spcPts val="0"/>
              </a:spcAft>
              <a:buNone/>
            </a:pPr>
            <a:r>
              <a:rPr lang="ja-JP" sz="1500" b="1" i="0" u="none" strike="noStrike" cap="none">
                <a:solidFill>
                  <a:srgbClr val="7F7F7F"/>
                </a:solidFill>
                <a:latin typeface="Yu Gothic" panose="020B0400000000000000" pitchFamily="34" charset="-128"/>
                <a:ea typeface="Yu Gothic" panose="020B0400000000000000" pitchFamily="34" charset="-128"/>
                <a:sym typeface="Arial"/>
              </a:rPr>
              <a:t>メディアブースト</a:t>
            </a:r>
            <a:endParaRPr sz="1500" b="1" i="0" u="none" strike="noStrike" cap="none" dirty="0">
              <a:solidFill>
                <a:srgbClr val="7F7F7F"/>
              </a:solidFill>
              <a:latin typeface="Yu Gothic" panose="020B0400000000000000" pitchFamily="34" charset="-128"/>
              <a:ea typeface="Yu Gothic" panose="020B0400000000000000" pitchFamily="34" charset="-128"/>
              <a:sym typeface="Arial"/>
            </a:endParaRPr>
          </a:p>
        </p:txBody>
      </p:sp>
      <p:cxnSp>
        <p:nvCxnSpPr>
          <p:cNvPr id="626" name="Google Shape;626;p21"/>
          <p:cNvCxnSpPr/>
          <p:nvPr/>
        </p:nvCxnSpPr>
        <p:spPr>
          <a:xfrm>
            <a:off x="2664069" y="434659"/>
            <a:ext cx="6121156" cy="0"/>
          </a:xfrm>
          <a:prstGeom prst="straightConnector1">
            <a:avLst/>
          </a:prstGeom>
          <a:noFill/>
          <a:ln w="9525" cap="rnd" cmpd="sng">
            <a:solidFill>
              <a:srgbClr val="CCCCCC"/>
            </a:solidFill>
            <a:prstDash val="solid"/>
            <a:miter lim="800000"/>
            <a:headEnd type="none" w="sm" len="sm"/>
            <a:tailEnd type="none" w="sm" len="sm"/>
          </a:ln>
        </p:spPr>
      </p:cxnSp>
      <p:grpSp>
        <p:nvGrpSpPr>
          <p:cNvPr id="627" name="Google Shape;627;p21"/>
          <p:cNvGrpSpPr/>
          <p:nvPr/>
        </p:nvGrpSpPr>
        <p:grpSpPr>
          <a:xfrm>
            <a:off x="6879948" y="-11189"/>
            <a:ext cx="1905276" cy="340065"/>
            <a:chOff x="6879948" y="-11189"/>
            <a:chExt cx="1905276" cy="340065"/>
          </a:xfrm>
        </p:grpSpPr>
        <p:sp>
          <p:nvSpPr>
            <p:cNvPr id="628" name="Google Shape;628;p21"/>
            <p:cNvSpPr/>
            <p:nvPr/>
          </p:nvSpPr>
          <p:spPr>
            <a:xfrm rot="10800000">
              <a:off x="6879948" y="-11189"/>
              <a:ext cx="889233" cy="328877"/>
            </a:xfrm>
            <a:prstGeom prst="snip2SameRect">
              <a:avLst>
                <a:gd name="adj1" fmla="val 50000"/>
                <a:gd name="adj2" fmla="val 0"/>
              </a:avLst>
            </a:prstGeom>
            <a:solidFill>
              <a:srgbClr val="E6E6E6"/>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F89D90"/>
                </a:solidFill>
                <a:latin typeface="Yu Gothic" panose="020B0400000000000000" pitchFamily="34" charset="-128"/>
                <a:ea typeface="Yu Gothic" panose="020B0400000000000000" pitchFamily="34" charset="-128"/>
                <a:sym typeface="Arial"/>
              </a:endParaRPr>
            </a:p>
          </p:txBody>
        </p:sp>
        <p:sp>
          <p:nvSpPr>
            <p:cNvPr id="629" name="Google Shape;629;p21"/>
            <p:cNvSpPr/>
            <p:nvPr/>
          </p:nvSpPr>
          <p:spPr>
            <a:xfrm rot="10800000">
              <a:off x="7895991" y="-1"/>
              <a:ext cx="889233" cy="328877"/>
            </a:xfrm>
            <a:prstGeom prst="snip2SameRect">
              <a:avLst>
                <a:gd name="adj1" fmla="val 50000"/>
                <a:gd name="adj2" fmla="val 0"/>
              </a:avLst>
            </a:prstGeom>
            <a:solidFill>
              <a:srgbClr val="F89D9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chemeClr val="dk1"/>
                </a:solidFill>
                <a:latin typeface="Yu Gothic" panose="020B0400000000000000" pitchFamily="34" charset="-128"/>
                <a:ea typeface="Yu Gothic" panose="020B0400000000000000" pitchFamily="34" charset="-128"/>
                <a:sym typeface="Arial"/>
              </a:endParaRPr>
            </a:p>
          </p:txBody>
        </p:sp>
        <p:sp>
          <p:nvSpPr>
            <p:cNvPr id="630" name="Google Shape;630;p21"/>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rgbClr val="3F3F3F"/>
                  </a:solidFill>
                  <a:latin typeface="Yu Gothic" panose="020B0400000000000000" pitchFamily="34" charset="-128"/>
                  <a:ea typeface="Yu Gothic" panose="020B0400000000000000" pitchFamily="34" charset="-128"/>
                  <a:sym typeface="Arial"/>
                </a:rPr>
                <a:t>タイアップ</a:t>
              </a:r>
              <a:endParaRPr dirty="0">
                <a:latin typeface="Yu Gothic" panose="020B0400000000000000" pitchFamily="34" charset="-128"/>
                <a:ea typeface="Yu Gothic" panose="020B0400000000000000" pitchFamily="34" charset="-128"/>
              </a:endParaRPr>
            </a:p>
          </p:txBody>
        </p:sp>
        <p:sp>
          <p:nvSpPr>
            <p:cNvPr id="631" name="Google Shape;631;p21"/>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None/>
              </a:pPr>
              <a:r>
                <a:rPr lang="ja-JP" sz="800" b="0" i="0" u="none" strike="noStrike" cap="none">
                  <a:solidFill>
                    <a:schemeClr val="lt1"/>
                  </a:solidFill>
                  <a:latin typeface="Yu Gothic" panose="020B0400000000000000" pitchFamily="34" charset="-128"/>
                  <a:ea typeface="Yu Gothic" panose="020B0400000000000000" pitchFamily="34" charset="-128"/>
                  <a:sym typeface="Arial"/>
                </a:rPr>
                <a:t>オプション</a:t>
              </a:r>
              <a:endParaRPr dirty="0">
                <a:latin typeface="Yu Gothic" panose="020B0400000000000000" pitchFamily="34" charset="-128"/>
                <a:ea typeface="Yu Gothic" panose="020B0400000000000000" pitchFamily="34" charset="-128"/>
              </a:endParaRPr>
            </a:p>
          </p:txBody>
        </p:sp>
      </p:grpSp>
      <p:graphicFrame>
        <p:nvGraphicFramePr>
          <p:cNvPr id="632" name="Google Shape;632;p21"/>
          <p:cNvGraphicFramePr/>
          <p:nvPr/>
        </p:nvGraphicFramePr>
        <p:xfrm>
          <a:off x="326393" y="908094"/>
          <a:ext cx="8412700" cy="2297551"/>
        </p:xfrm>
        <a:graphic>
          <a:graphicData uri="http://schemas.openxmlformats.org/drawingml/2006/table">
            <a:tbl>
              <a:tblPr>
                <a:noFill/>
                <a:tableStyleId>{C1A2F0C5-79EA-44DB-8B3C-392F46CA1DA0}</a:tableStyleId>
              </a:tblPr>
              <a:tblGrid>
                <a:gridCol w="1217485">
                  <a:extLst>
                    <a:ext uri="{9D8B030D-6E8A-4147-A177-3AD203B41FA5}">
                      <a16:colId xmlns:a16="http://schemas.microsoft.com/office/drawing/2014/main" val="20000"/>
                    </a:ext>
                  </a:extLst>
                </a:gridCol>
                <a:gridCol w="757690">
                  <a:extLst>
                    <a:ext uri="{9D8B030D-6E8A-4147-A177-3AD203B41FA5}">
                      <a16:colId xmlns:a16="http://schemas.microsoft.com/office/drawing/2014/main" val="20001"/>
                    </a:ext>
                  </a:extLst>
                </a:gridCol>
                <a:gridCol w="2250554">
                  <a:extLst>
                    <a:ext uri="{9D8B030D-6E8A-4147-A177-3AD203B41FA5}">
                      <a16:colId xmlns:a16="http://schemas.microsoft.com/office/drawing/2014/main" val="20002"/>
                    </a:ext>
                  </a:extLst>
                </a:gridCol>
                <a:gridCol w="2020956">
                  <a:extLst>
                    <a:ext uri="{9D8B030D-6E8A-4147-A177-3AD203B41FA5}">
                      <a16:colId xmlns:a16="http://schemas.microsoft.com/office/drawing/2014/main" val="20003"/>
                    </a:ext>
                  </a:extLst>
                </a:gridCol>
                <a:gridCol w="1330640">
                  <a:extLst>
                    <a:ext uri="{9D8B030D-6E8A-4147-A177-3AD203B41FA5}">
                      <a16:colId xmlns:a16="http://schemas.microsoft.com/office/drawing/2014/main" val="20004"/>
                    </a:ext>
                  </a:extLst>
                </a:gridCol>
                <a:gridCol w="835375">
                  <a:extLst>
                    <a:ext uri="{9D8B030D-6E8A-4147-A177-3AD203B41FA5}">
                      <a16:colId xmlns:a16="http://schemas.microsoft.com/office/drawing/2014/main" val="20005"/>
                    </a:ext>
                  </a:extLst>
                </a:gridCol>
              </a:tblGrid>
              <a:tr h="434485">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サービス名</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掲載箇所</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サービス特徴</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ターゲティング配信</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メニュー</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tc>
                  <a:txBody>
                    <a:bodyPr/>
                    <a:lstStyle/>
                    <a:p>
                      <a:pPr marL="0" marR="0" lvl="0" indent="0" algn="ctr" rtl="0">
                        <a:spcBef>
                          <a:spcPts val="0"/>
                        </a:spcBef>
                        <a:spcAft>
                          <a:spcPts val="0"/>
                        </a:spcAft>
                        <a:buNone/>
                      </a:pPr>
                      <a:r>
                        <a:rPr lang="ja-JP" sz="900" b="0" i="0" u="none" strike="noStrike">
                          <a:solidFill>
                            <a:srgbClr val="FFFFFF"/>
                          </a:solidFill>
                          <a:latin typeface="Yu Gothic" panose="020B0400000000000000" pitchFamily="34" charset="-128"/>
                          <a:ea typeface="Yu Gothic" panose="020B0400000000000000" pitchFamily="34" charset="-128"/>
                          <a:cs typeface="Arial"/>
                          <a:sym typeface="Arial"/>
                        </a:rPr>
                        <a:t>誘導単価感</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solidFill>
                      <a:srgbClr val="F89D8F"/>
                    </a:solidFill>
                  </a:tcPr>
                </a:tc>
                <a:extLst>
                  <a:ext uri="{0D108BD9-81ED-4DB2-BD59-A6C34878D82A}">
                    <a16:rowId xmlns:a16="http://schemas.microsoft.com/office/drawing/2014/main" val="10000"/>
                  </a:ext>
                </a:extLst>
              </a:tr>
              <a:tr h="1863066">
                <a:tc>
                  <a:txBody>
                    <a:bodyPr/>
                    <a:lstStyle/>
                    <a:p>
                      <a:pPr marL="0" marR="0" lvl="0" indent="0" algn="ctr" rtl="0">
                        <a:spcBef>
                          <a:spcPts val="0"/>
                        </a:spcBef>
                        <a:spcAft>
                          <a:spcPts val="0"/>
                        </a:spcAft>
                        <a:buNone/>
                      </a:pPr>
                      <a:r>
                        <a:rPr lang="ja-JP" sz="1100" b="0" i="0" u="none" strike="noStrike">
                          <a:solidFill>
                            <a:srgbClr val="000000"/>
                          </a:solidFill>
                          <a:latin typeface="Yu Gothic" panose="020B0400000000000000" pitchFamily="34" charset="-128"/>
                          <a:ea typeface="Yu Gothic" panose="020B0400000000000000" pitchFamily="34" charset="-128"/>
                          <a:cs typeface="Meiryo"/>
                          <a:sym typeface="Meiryo"/>
                        </a:rPr>
                        <a:t>　</a:t>
                      </a:r>
                      <a:endParaRPr dirty="0">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アプリ</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フィード内</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・滞在時間とアクティブユーザー数が高い</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・あらゆるテイストの記事を網羅しており、</a:t>
                      </a:r>
                    </a:p>
                    <a:p>
                      <a:pPr marL="0" marR="0" lvl="0" indent="0" algn="l" rtl="0">
                        <a:lnSpc>
                          <a:spcPct val="150000"/>
                        </a:lnSpc>
                        <a:spcBef>
                          <a:spcPts val="0"/>
                        </a:spcBef>
                        <a:spcAft>
                          <a:spcPts val="0"/>
                        </a:spcAft>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　</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30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代以上のみならず若年層ユーザーも増加中</a:t>
                      </a:r>
                      <a:b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・年収</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1,000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万円を超える利用者が約</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割</a:t>
                      </a:r>
                      <a:b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・男女比    </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48.8</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51.2</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・性別</a:t>
                      </a:r>
                      <a:b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b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・年齢（</a:t>
                      </a: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-19/20-24/25-29/</a:t>
                      </a:r>
                    </a:p>
                    <a:p>
                      <a:pPr marL="0" marR="0" lvl="0" indent="0" algn="l" rtl="0">
                        <a:lnSpc>
                          <a:spcPct val="150000"/>
                        </a:lnSpc>
                        <a:spcBef>
                          <a:spcPts val="0"/>
                        </a:spcBef>
                        <a:spcAft>
                          <a:spcPts val="0"/>
                        </a:spcAft>
                        <a:buClr>
                          <a:schemeClr val="dk1"/>
                        </a:buClr>
                        <a:buSzPts val="800"/>
                        <a:buFont typeface="Arial"/>
                        <a:buNone/>
                      </a:pPr>
                      <a:r>
                        <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30-34/35-39/40-49/50-</a:t>
                      </a: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a:t>
                      </a:r>
                      <a:endParaRPr lang="ja-JP" altLang="en-US" sz="800"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・エリア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・OS</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・携帯キャリア</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・興味関心</a:t>
                      </a:r>
                      <a:endParaRPr lang="en-US" altLang="ja-JP"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Clr>
                          <a:schemeClr val="dk1"/>
                        </a:buClr>
                        <a:buSzPts val="800"/>
                        <a:buFont typeface="Arial"/>
                        <a:buNone/>
                      </a:pPr>
                      <a:r>
                        <a:rPr lang="ja-JP" altLang="en-US" sz="800" b="0" i="0" u="none" strike="noStrike" dirty="0">
                          <a:solidFill>
                            <a:srgbClr val="3F3F3F"/>
                          </a:solidFill>
                          <a:latin typeface="Yu Gothic" panose="020B0400000000000000" pitchFamily="34" charset="-128"/>
                          <a:ea typeface="Yu Gothic" panose="020B0400000000000000" pitchFamily="34" charset="-128"/>
                          <a:cs typeface="Arial"/>
                          <a:sym typeface="Arial"/>
                        </a:rPr>
                        <a:t>・記事キーワード</a:t>
                      </a:r>
                      <a:endParaRPr dirty="0">
                        <a:solidFill>
                          <a:srgbClr val="3F3F3F"/>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chemeClr val="dk1"/>
                        </a:buClr>
                        <a:buSzPts val="800"/>
                        <a:buFont typeface="Arial"/>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 ※要お見積り</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・クリック課金</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・最低出稿金額</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l" rtl="0">
                        <a:lnSpc>
                          <a:spcPct val="150000"/>
                        </a:lnSpc>
                        <a:spcBef>
                          <a:spcPts val="0"/>
                        </a:spcBef>
                        <a:spcAft>
                          <a:spcPts val="0"/>
                        </a:spcAft>
                        <a:buNone/>
                      </a:pPr>
                      <a:r>
                        <a:rPr lang="ja-JP" sz="800" b="0" i="0" u="none" strike="noStrike">
                          <a:solidFill>
                            <a:srgbClr val="3F3F3F"/>
                          </a:solidFill>
                          <a:latin typeface="Yu Gothic" panose="020B0400000000000000" pitchFamily="34" charset="-128"/>
                          <a:ea typeface="Yu Gothic" panose="020B0400000000000000" pitchFamily="34" charset="-128"/>
                          <a:cs typeface="Arial"/>
                          <a:sym typeface="Arial"/>
                        </a:rPr>
                        <a:t> 　300,000円～</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tc>
                  <a:txBody>
                    <a:bodyPr/>
                    <a:lstStyle/>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@10円～40円</a:t>
                      </a:r>
                      <a:endParaRPr sz="800" b="0" i="0" u="none" strike="noStrik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None/>
                      </a:pPr>
                      <a:r>
                        <a:rPr lang="ja-JP" sz="800" b="0" i="0" u="none" strike="noStrike" dirty="0">
                          <a:solidFill>
                            <a:srgbClr val="3F3F3F"/>
                          </a:solidFill>
                          <a:latin typeface="Yu Gothic" panose="020B0400000000000000" pitchFamily="34" charset="-128"/>
                          <a:ea typeface="Yu Gothic" panose="020B0400000000000000" pitchFamily="34" charset="-128"/>
                          <a:cs typeface="Arial"/>
                          <a:sym typeface="Arial"/>
                        </a:rPr>
                        <a:t>程度（ネット）</a:t>
                      </a:r>
                      <a:endParaRPr dirty="0">
                        <a:solidFill>
                          <a:srgbClr val="3F3F3F"/>
                        </a:solidFill>
                        <a:latin typeface="Yu Gothic" panose="020B0400000000000000" pitchFamily="34" charset="-128"/>
                        <a:ea typeface="Yu Gothic" panose="020B0400000000000000" pitchFamily="34" charset="-128"/>
                      </a:endParaRPr>
                    </a:p>
                  </a:txBody>
                  <a:tcPr marL="4350" marR="4350" marT="4350" marB="0" anchor="ctr">
                    <a:lnL w="9525" cap="flat" cmpd="sng">
                      <a:solidFill>
                        <a:srgbClr val="AEABAB"/>
                      </a:solidFill>
                      <a:prstDash val="solid"/>
                      <a:round/>
                      <a:headEnd type="none" w="sm" len="sm"/>
                      <a:tailEnd type="none" w="sm" len="sm"/>
                    </a:lnL>
                    <a:lnR w="9525" cap="flat" cmpd="sng">
                      <a:solidFill>
                        <a:srgbClr val="AEABAB"/>
                      </a:solidFill>
                      <a:prstDash val="solid"/>
                      <a:round/>
                      <a:headEnd type="none" w="sm" len="sm"/>
                      <a:tailEnd type="none" w="sm" len="sm"/>
                    </a:lnR>
                    <a:lnT w="9525" cap="flat" cmpd="sng">
                      <a:solidFill>
                        <a:srgbClr val="AEABAB"/>
                      </a:solidFill>
                      <a:prstDash val="solid"/>
                      <a:round/>
                      <a:headEnd type="none" w="sm" len="sm"/>
                      <a:tailEnd type="none" w="sm" len="sm"/>
                    </a:lnT>
                    <a:lnB w="9525" cap="flat" cmpd="sng">
                      <a:solidFill>
                        <a:srgbClr val="AEABA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633" name="Google Shape;633;p21" descr="WS000005.JPG"/>
          <p:cNvPicPr preferRelativeResize="0"/>
          <p:nvPr/>
        </p:nvPicPr>
        <p:blipFill rotWithShape="1">
          <a:blip r:embed="rId3">
            <a:alphaModFix/>
          </a:blip>
          <a:srcRect/>
          <a:stretch/>
        </p:blipFill>
        <p:spPr>
          <a:xfrm>
            <a:off x="404907" y="2056869"/>
            <a:ext cx="1102445" cy="247583"/>
          </a:xfrm>
          <a:prstGeom prst="rect">
            <a:avLst/>
          </a:prstGeom>
          <a:noFill/>
          <a:ln>
            <a:noFill/>
          </a:ln>
        </p:spPr>
      </p:pic>
      <p:sp>
        <p:nvSpPr>
          <p:cNvPr id="634" name="Google Shape;634;p21"/>
          <p:cNvSpPr/>
          <p:nvPr/>
        </p:nvSpPr>
        <p:spPr>
          <a:xfrm>
            <a:off x="453980" y="5462623"/>
            <a:ext cx="7605352" cy="215400"/>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Yu Gothic" panose="020B0400000000000000" pitchFamily="34" charset="-128"/>
                <a:ea typeface="Yu Gothic" panose="020B0400000000000000" pitchFamily="34"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dirty="0">
              <a:latin typeface="Yu Gothic" panose="020B0400000000000000" pitchFamily="34" charset="-128"/>
              <a:ea typeface="Yu Gothic" panose="020B0400000000000000" pitchFamily="34" charset="-128"/>
            </a:endParaRPr>
          </a:p>
        </p:txBody>
      </p:sp>
      <p:graphicFrame>
        <p:nvGraphicFramePr>
          <p:cNvPr id="635" name="Google Shape;635;p21"/>
          <p:cNvGraphicFramePr/>
          <p:nvPr/>
        </p:nvGraphicFramePr>
        <p:xfrm>
          <a:off x="326393" y="3205656"/>
          <a:ext cx="8412700" cy="2112578"/>
        </p:xfrm>
        <a:graphic>
          <a:graphicData uri="http://schemas.openxmlformats.org/drawingml/2006/table">
            <a:tbl>
              <a:tblPr>
                <a:noFill/>
                <a:tableStyleId>{C1A2F0C5-79EA-44DB-8B3C-392F46CA1DA0}</a:tableStyleId>
              </a:tblPr>
              <a:tblGrid>
                <a:gridCol w="1218350">
                  <a:extLst>
                    <a:ext uri="{9D8B030D-6E8A-4147-A177-3AD203B41FA5}">
                      <a16:colId xmlns:a16="http://schemas.microsoft.com/office/drawing/2014/main" val="20000"/>
                    </a:ext>
                  </a:extLst>
                </a:gridCol>
                <a:gridCol w="755025">
                  <a:extLst>
                    <a:ext uri="{9D8B030D-6E8A-4147-A177-3AD203B41FA5}">
                      <a16:colId xmlns:a16="http://schemas.microsoft.com/office/drawing/2014/main" val="20001"/>
                    </a:ext>
                  </a:extLst>
                </a:gridCol>
                <a:gridCol w="2248250">
                  <a:extLst>
                    <a:ext uri="{9D8B030D-6E8A-4147-A177-3AD203B41FA5}">
                      <a16:colId xmlns:a16="http://schemas.microsoft.com/office/drawing/2014/main" val="20002"/>
                    </a:ext>
                  </a:extLst>
                </a:gridCol>
                <a:gridCol w="2025060">
                  <a:extLst>
                    <a:ext uri="{9D8B030D-6E8A-4147-A177-3AD203B41FA5}">
                      <a16:colId xmlns:a16="http://schemas.microsoft.com/office/drawing/2014/main" val="20003"/>
                    </a:ext>
                  </a:extLst>
                </a:gridCol>
                <a:gridCol w="1330540">
                  <a:extLst>
                    <a:ext uri="{9D8B030D-6E8A-4147-A177-3AD203B41FA5}">
                      <a16:colId xmlns:a16="http://schemas.microsoft.com/office/drawing/2014/main" val="20004"/>
                    </a:ext>
                  </a:extLst>
                </a:gridCol>
                <a:gridCol w="835475">
                  <a:extLst>
                    <a:ext uri="{9D8B030D-6E8A-4147-A177-3AD203B41FA5}">
                      <a16:colId xmlns:a16="http://schemas.microsoft.com/office/drawing/2014/main" val="20005"/>
                    </a:ext>
                  </a:extLst>
                </a:gridCol>
              </a:tblGrid>
              <a:tr h="2112578">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000000"/>
                          </a:solidFill>
                          <a:latin typeface="Yu Gothic" panose="020B0400000000000000" pitchFamily="34" charset="-128"/>
                          <a:ea typeface="Yu Gothic" panose="020B0400000000000000" pitchFamily="34" charset="-128"/>
                          <a:cs typeface="Arial"/>
                          <a:sym typeface="Arial"/>
                        </a:rPr>
                        <a:t>　</a:t>
                      </a:r>
                      <a:endParaRPr sz="1400" u="none" strike="noStrike" cap="none" dirty="0">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アプリ</a:t>
                      </a:r>
                      <a:endParaRPr sz="800" b="0" i="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3F3F3F"/>
                          </a:solidFill>
                          <a:latin typeface="Yu Gothic" panose="020B0400000000000000" pitchFamily="34" charset="-128"/>
                          <a:ea typeface="Yu Gothic" panose="020B0400000000000000" pitchFamily="34" charset="-128"/>
                          <a:cs typeface="Arial"/>
                          <a:sym typeface="Arial"/>
                        </a:rPr>
                        <a:t>フィード内</a:t>
                      </a:r>
                      <a:endParaRPr sz="1400" u="none" strike="noStrike" cap="none" dirty="0">
                        <a:solidFill>
                          <a:srgbClr val="3F3F3F"/>
                        </a:solidFill>
                        <a:latin typeface="Yu Gothic" panose="020B0400000000000000" pitchFamily="34" charset="-128"/>
                        <a:ea typeface="Yu Gothic" panose="020B0400000000000000" pitchFamily="34"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・エンタメ系のニュースが充実、幅広い目的で</a:t>
                      </a: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利用されるニュースアプリ（</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7,620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万</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DL</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・グノシー、ニュースライト、</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au</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サービス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Today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内の掲載面（掲載面の指定不可）</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55%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45%</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アプリの平均</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代から</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代以上まで幅広い層が新しい情報を求めて利用している</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・性別　　　　　　 　</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・年齢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代前半</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(20-24)</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代後半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(25-29)</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推定した年齢含む</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OS</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・携帯キャリア</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・エリア</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・ネットワーク（「</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Wi-Fi</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」「セルラー」）</a:t>
                      </a: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rtl="0">
                        <a:lnSpc>
                          <a:spcPct val="150000"/>
                        </a:lnSpc>
                      </a:pP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CPC(</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入札制</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endParaRPr lang="ja-JP" altLang="en-US" sz="800" b="0" dirty="0">
                        <a:effectLst/>
                        <a:latin typeface="游ゴシック" panose="020B0400000000000000" pitchFamily="50" charset="-128"/>
                        <a:ea typeface="游ゴシック" panose="020B0400000000000000" pitchFamily="50" charset="-128"/>
                      </a:endParaRPr>
                    </a:p>
                    <a:p>
                      <a:pPr>
                        <a:lnSpc>
                          <a:spcPct val="150000"/>
                        </a:lnSpc>
                      </a:pP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最低出稿金額</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:300,000</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円</a:t>
                      </a:r>
                      <a:b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br>
                      <a:endParaRPr kumimoji="0" lang="en-US" altLang="ja-JP" sz="800" b="0" i="0" u="none" strike="noStrike" kern="0" cap="none" spc="0" normalizeH="0" baseline="0" noProof="0" dirty="0">
                        <a:ln>
                          <a:noFill/>
                        </a:ln>
                        <a:solidFill>
                          <a:schemeClr val="tx1"/>
                        </a:solidFill>
                        <a:effectLst/>
                        <a:uLnTx/>
                        <a:uFillTx/>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円</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p>
                    <a:p>
                      <a:pPr marL="0" marR="0" lvl="0" indent="0" algn="ctr" rtl="0">
                        <a:lnSpc>
                          <a:spcPct val="150000"/>
                        </a:lnSpc>
                        <a:spcBef>
                          <a:spcPts val="0"/>
                        </a:spcBef>
                        <a:spcAft>
                          <a:spcPts val="0"/>
                        </a:spcAft>
                        <a:buClr>
                          <a:srgbClr val="000000"/>
                        </a:buClr>
                        <a:buSzPts val="800"/>
                        <a:buFont typeface="Arial"/>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lang="ja-JP" altLang="en-US"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pic>
        <p:nvPicPr>
          <p:cNvPr id="636" name="Google Shape;636;p21" descr="logo_footer@x2.png"/>
          <p:cNvPicPr preferRelativeResize="0"/>
          <p:nvPr/>
        </p:nvPicPr>
        <p:blipFill rotWithShape="1">
          <a:blip r:embed="rId4">
            <a:alphaModFix/>
          </a:blip>
          <a:srcRect/>
          <a:stretch/>
        </p:blipFill>
        <p:spPr>
          <a:xfrm>
            <a:off x="453980" y="4076136"/>
            <a:ext cx="958588" cy="287466"/>
          </a:xfrm>
          <a:prstGeom prst="rect">
            <a:avLst/>
          </a:prstGeom>
          <a:noFill/>
          <a:ln>
            <a:noFill/>
          </a:ln>
        </p:spPr>
      </p:pic>
    </p:spTree>
  </p:cSld>
  <p:clrMapOvr>
    <a:masterClrMapping/>
  </p:clrMapOvr>
</p:sld>
</file>

<file path=ppt/theme/theme1.xml><?xml version="1.0" encoding="utf-8"?>
<a:theme xmlns:a="http://schemas.openxmlformats.org/drawingml/2006/main" name="1_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7791</TotalTime>
  <Words>3883</Words>
  <Application>Microsoft Macintosh PowerPoint</Application>
  <PresentationFormat>画面に合わせる (4:3)</PresentationFormat>
  <Paragraphs>392</Paragraphs>
  <Slides>16</Slides>
  <Notes>16</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16</vt:i4>
      </vt:variant>
    </vt:vector>
  </HeadingPairs>
  <TitlesOfParts>
    <vt:vector size="23" baseType="lpstr">
      <vt:lpstr>Arimo</vt:lpstr>
      <vt:lpstr>Meiryo</vt:lpstr>
      <vt:lpstr>游ゴシック</vt:lpstr>
      <vt:lpstr>游ゴシック</vt:lpstr>
      <vt:lpstr>Arial</vt:lpstr>
      <vt:lpstr>Calibri</vt:lpstr>
      <vt:lpstr>1_Office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toshiya.hamaji</dc:creator>
  <cp:lastModifiedBy>hideki harada</cp:lastModifiedBy>
  <cp:revision>176</cp:revision>
  <dcterms:created xsi:type="dcterms:W3CDTF">2016-02-15T11:59:41Z</dcterms:created>
  <dcterms:modified xsi:type="dcterms:W3CDTF">2025-08-21T03:10:18Z</dcterms:modified>
</cp:coreProperties>
</file>