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308" r:id="rId4"/>
    <p:sldId id="259" r:id="rId5"/>
    <p:sldId id="260" r:id="rId6"/>
    <p:sldId id="261" r:id="rId7"/>
    <p:sldId id="262" r:id="rId8"/>
    <p:sldId id="263" r:id="rId9"/>
    <p:sldId id="264" r:id="rId10"/>
    <p:sldId id="312" r:id="rId11"/>
    <p:sldId id="266" r:id="rId12"/>
    <p:sldId id="267" r:id="rId13"/>
    <p:sldId id="310" r:id="rId14"/>
    <p:sldId id="300" r:id="rId15"/>
  </p:sldIdLst>
  <p:sldSz cx="9144000" cy="6858000" type="screen4x3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226">
          <p15:clr>
            <a:srgbClr val="9AA0A6"/>
          </p15:clr>
        </p15:guide>
        <p15:guide id="2" pos="5534">
          <p15:clr>
            <a:srgbClr val="9AA0A6"/>
          </p15:clr>
        </p15:guide>
        <p15:guide id="3" orient="horz" pos="2183" userDrawn="1">
          <p15:clr>
            <a:srgbClr val="9AA0A6"/>
          </p15:clr>
        </p15:guide>
        <p15:guide id="4" pos="2880">
          <p15:clr>
            <a:srgbClr val="9AA0A6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0" roundtripDataSignature="AMtx7mgbTO496pFVTzYzFEyqnil9iuqOY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1A2F0C5-79EA-44DB-8B3C-392F46CA1DA0}">
  <a:tblStyle styleId="{C1A2F0C5-79EA-44DB-8B3C-392F46CA1DA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D8E67B2-B5D8-4F0E-BA5D-749BAAE9FA0E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30D0C624-50DE-4AA6-9413-F771C2750FC4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 b="off" i="off"/>
      <a:tcStyle>
        <a:tcBdr/>
        <a:fill>
          <a:solidFill>
            <a:srgbClr val="CDD4E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DD4E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74" autoAdjust="0"/>
    <p:restoredTop sz="91469"/>
  </p:normalViewPr>
  <p:slideViewPr>
    <p:cSldViewPr snapToGrid="0">
      <p:cViewPr varScale="1">
        <p:scale>
          <a:sx n="94" d="100"/>
          <a:sy n="94" d="100"/>
        </p:scale>
        <p:origin x="636" y="44"/>
      </p:cViewPr>
      <p:guideLst>
        <p:guide pos="226"/>
        <p:guide pos="5534"/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60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6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6038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20750" y="746125"/>
            <a:ext cx="4965600" cy="3726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0863"/>
            <a:ext cx="2949575" cy="496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5ce4612981_5_43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7" name="Google Shape;37;g5ce4612981_5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p45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252" name="Google Shape;252;p45:notes"/>
          <p:cNvSpPr txBox="1">
            <a:spLocks noGrp="1"/>
          </p:cNvSpPr>
          <p:nvPr>
            <p:ph type="sldNum" idx="12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5df37e73e3_2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4" name="Google Shape;314;g5df37e73e3_20_51:notes"/>
          <p:cNvSpPr txBox="1">
            <a:spLocks noGrp="1"/>
          </p:cNvSpPr>
          <p:nvPr>
            <p:ph type="body" idx="1"/>
          </p:nvPr>
        </p:nvSpPr>
        <p:spPr>
          <a:xfrm>
            <a:off x="680720" y="4783300"/>
            <a:ext cx="5445760" cy="3913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15" name="Google Shape;315;g5df37e73e3_20_51:notes"/>
          <p:cNvSpPr txBox="1">
            <a:spLocks noGrp="1"/>
          </p:cNvSpPr>
          <p:nvPr>
            <p:ph type="sldNum" idx="12"/>
          </p:nvPr>
        </p:nvSpPr>
        <p:spPr>
          <a:xfrm>
            <a:off x="3855838" y="9440634"/>
            <a:ext cx="2949787" cy="498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5df37e73e3_11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8" name="Google Shape;338;g5df37e73e3_11_169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0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39" name="Google Shape;339;g5df37e73e3_11_169:notes"/>
          <p:cNvSpPr txBox="1">
            <a:spLocks noGrp="1"/>
          </p:cNvSpPr>
          <p:nvPr>
            <p:ph type="sldNum" idx="12"/>
          </p:nvPr>
        </p:nvSpPr>
        <p:spPr>
          <a:xfrm>
            <a:off x="3856038" y="9440863"/>
            <a:ext cx="29496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 altLang="ja-JP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8" name="Google Shape;358;p46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0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59" name="Google Shape;359;p46:notes"/>
          <p:cNvSpPr txBox="1">
            <a:spLocks noGrp="1"/>
          </p:cNvSpPr>
          <p:nvPr>
            <p:ph type="sldNum" idx="12"/>
          </p:nvPr>
        </p:nvSpPr>
        <p:spPr>
          <a:xfrm>
            <a:off x="3856038" y="9440863"/>
            <a:ext cx="29496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 altLang="ja-JP"/>
              <a:t>12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34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001" name="Google Shape;1001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15591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49" name="Google Shape;4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" name="Google Shape;69;p41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0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70" name="Google Shape;70;p41:notes"/>
          <p:cNvSpPr txBox="1">
            <a:spLocks noGrp="1"/>
          </p:cNvSpPr>
          <p:nvPr>
            <p:ph type="sldNum" idx="12"/>
          </p:nvPr>
        </p:nvSpPr>
        <p:spPr>
          <a:xfrm>
            <a:off x="3856038" y="9440863"/>
            <a:ext cx="29496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2</a:t>
            </a:fld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5d172799c8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g5d172799c8_4_0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0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83" name="Google Shape;83;g5d172799c8_4_0:notes"/>
          <p:cNvSpPr txBox="1">
            <a:spLocks noGrp="1"/>
          </p:cNvSpPr>
          <p:nvPr>
            <p:ph type="sldNum" idx="12"/>
          </p:nvPr>
        </p:nvSpPr>
        <p:spPr>
          <a:xfrm>
            <a:off x="3856038" y="9440863"/>
            <a:ext cx="29496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 altLang="ja-JP"/>
              <a:t>3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2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0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103" name="Google Shape;103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5df37e6f9c_0_23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0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37" name="Google Shape;137;g5df37e6f9c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43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0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65" name="Google Shape;165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5" name="Google Shape;195;p44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196" name="Google Shape;196;p44:notes"/>
          <p:cNvSpPr txBox="1">
            <a:spLocks noGrp="1"/>
          </p:cNvSpPr>
          <p:nvPr>
            <p:ph type="sldNum" idx="12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7</a:t>
            </a:fld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0" name="Google Shape;230;p7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231" name="Google Shape;231;p7:notes"/>
          <p:cNvSpPr txBox="1">
            <a:spLocks noGrp="1"/>
          </p:cNvSpPr>
          <p:nvPr>
            <p:ph type="sldNum" idx="12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8</a:t>
            </a:fld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5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5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ユーザー設定レイアウト">
  <p:cSld name="ユーザー設定レイアウト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6"/>
          <p:cNvSpPr/>
          <p:nvPr/>
        </p:nvSpPr>
        <p:spPr>
          <a:xfrm>
            <a:off x="8522998" y="6486520"/>
            <a:ext cx="262226" cy="262226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56"/>
          <p:cNvSpPr txBox="1"/>
          <p:nvPr/>
        </p:nvSpPr>
        <p:spPr>
          <a:xfrm>
            <a:off x="8454788" y="6486432"/>
            <a:ext cx="402608" cy="262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800" b="1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" name="Google Shape;22;p56"/>
          <p:cNvGrpSpPr/>
          <p:nvPr/>
        </p:nvGrpSpPr>
        <p:grpSpPr>
          <a:xfrm>
            <a:off x="358775" y="6500168"/>
            <a:ext cx="911862" cy="191599"/>
            <a:chOff x="490881" y="763339"/>
            <a:chExt cx="5349690" cy="1354358"/>
          </a:xfrm>
        </p:grpSpPr>
        <p:pic>
          <p:nvPicPr>
            <p:cNvPr id="23" name="Google Shape;23;p56" descr="C:\Users\toshiya.hamaji\Desktop\素材\ウーマンロゴ.gif"/>
            <p:cNvPicPr preferRelativeResize="0"/>
            <p:nvPr/>
          </p:nvPicPr>
          <p:blipFill rotWithShape="1">
            <a:blip r:embed="rId2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4379" y="763339"/>
              <a:ext cx="5346192" cy="135435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" name="Google Shape;24;p56"/>
            <p:cNvSpPr/>
            <p:nvPr/>
          </p:nvSpPr>
          <p:spPr>
            <a:xfrm>
              <a:off x="490881" y="1478980"/>
              <a:ext cx="138900" cy="159000"/>
            </a:xfrm>
            <a:prstGeom prst="ellipse">
              <a:avLst/>
            </a:prstGeom>
            <a:solidFill>
              <a:schemeClr val="dk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25" name="Google Shape;25;p56"/>
          <p:cNvCxnSpPr/>
          <p:nvPr/>
        </p:nvCxnSpPr>
        <p:spPr>
          <a:xfrm>
            <a:off x="1318004" y="6617633"/>
            <a:ext cx="7204994" cy="0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 type="obj">
  <p:cSld name="OBJEC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7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57"/>
          <p:cNvSpPr/>
          <p:nvPr/>
        </p:nvSpPr>
        <p:spPr>
          <a:xfrm>
            <a:off x="8522998" y="6486520"/>
            <a:ext cx="262226" cy="262226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57"/>
          <p:cNvSpPr txBox="1"/>
          <p:nvPr/>
        </p:nvSpPr>
        <p:spPr>
          <a:xfrm>
            <a:off x="8454788" y="6486432"/>
            <a:ext cx="402608" cy="262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800" b="1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" name="Google Shape;31;p57"/>
          <p:cNvGrpSpPr/>
          <p:nvPr/>
        </p:nvGrpSpPr>
        <p:grpSpPr>
          <a:xfrm>
            <a:off x="358775" y="6500168"/>
            <a:ext cx="911862" cy="191599"/>
            <a:chOff x="490881" y="763339"/>
            <a:chExt cx="5349690" cy="1354358"/>
          </a:xfrm>
        </p:grpSpPr>
        <p:pic>
          <p:nvPicPr>
            <p:cNvPr id="32" name="Google Shape;32;p57" descr="C:\Users\toshiya.hamaji\Desktop\素材\ウーマンロゴ.gif"/>
            <p:cNvPicPr preferRelativeResize="0"/>
            <p:nvPr/>
          </p:nvPicPr>
          <p:blipFill rotWithShape="1">
            <a:blip r:embed="rId2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4379" y="763339"/>
              <a:ext cx="5346192" cy="135435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" name="Google Shape;33;p57"/>
            <p:cNvSpPr/>
            <p:nvPr/>
          </p:nvSpPr>
          <p:spPr>
            <a:xfrm>
              <a:off x="490881" y="1478980"/>
              <a:ext cx="138900" cy="159000"/>
            </a:xfrm>
            <a:prstGeom prst="ellipse">
              <a:avLst/>
            </a:prstGeom>
            <a:solidFill>
              <a:schemeClr val="dk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34" name="Google Shape;34;p57"/>
          <p:cNvCxnSpPr/>
          <p:nvPr/>
        </p:nvCxnSpPr>
        <p:spPr>
          <a:xfrm>
            <a:off x="1318004" y="6617633"/>
            <a:ext cx="7204994" cy="0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4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54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5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3" name="Google Shape;13;p5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" name="Google Shape;14;p5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image" Target="../media/image59.jpeg"/><Relationship Id="rId3" Type="http://schemas.openxmlformats.org/officeDocument/2006/relationships/image" Target="../media/image49.png"/><Relationship Id="rId7" Type="http://schemas.openxmlformats.org/officeDocument/2006/relationships/image" Target="../media/image53.jpeg"/><Relationship Id="rId12" Type="http://schemas.openxmlformats.org/officeDocument/2006/relationships/image" Target="../media/image5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jpe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image" Target="../media/image83.png"/><Relationship Id="rId10" Type="http://schemas.openxmlformats.org/officeDocument/2006/relationships/image" Target="../media/image78.tiff"/><Relationship Id="rId4" Type="http://schemas.openxmlformats.org/officeDocument/2006/relationships/image" Target="../media/image72.png"/><Relationship Id="rId9" Type="http://schemas.openxmlformats.org/officeDocument/2006/relationships/image" Target="../media/image77.tiff"/><Relationship Id="rId14" Type="http://schemas.openxmlformats.org/officeDocument/2006/relationships/image" Target="../media/image8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jp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jpg"/><Relationship Id="rId10" Type="http://schemas.openxmlformats.org/officeDocument/2006/relationships/image" Target="../media/image41.png"/><Relationship Id="rId4" Type="http://schemas.openxmlformats.org/officeDocument/2006/relationships/image" Target="../media/image35.jpe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g5ce4612981_5_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525"/>
            <a:ext cx="9143999" cy="6868711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g5ce4612981_5_43"/>
          <p:cNvSpPr txBox="1"/>
          <p:nvPr/>
        </p:nvSpPr>
        <p:spPr>
          <a:xfrm>
            <a:off x="3450539" y="6657420"/>
            <a:ext cx="2242922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</a:pPr>
            <a:r>
              <a:rPr lang="ja-JP" sz="700" b="0" i="0" u="none" strike="noStrike" cap="none" dirty="0">
                <a:solidFill>
                  <a:srgbClr val="FFFFFF"/>
                </a:solidFill>
                <a:latin typeface="+mj-lt"/>
                <a:ea typeface="Arial"/>
                <a:cs typeface="Arial"/>
                <a:sym typeface="Arial"/>
              </a:rPr>
              <a:t> © 202</a:t>
            </a:r>
            <a:r>
              <a:rPr lang="en-US" altLang="ja-JP" sz="700" dirty="0">
                <a:solidFill>
                  <a:srgbClr val="FFFFFF"/>
                </a:solidFill>
                <a:latin typeface="+mj-lt"/>
              </a:rPr>
              <a:t>5</a:t>
            </a:r>
            <a:r>
              <a:rPr lang="ja-JP" sz="700" b="0" i="0" u="none" strike="noStrike" cap="none" dirty="0">
                <a:solidFill>
                  <a:srgbClr val="FFFFFF"/>
                </a:solidFill>
                <a:latin typeface="+mj-lt"/>
                <a:ea typeface="Arial"/>
                <a:cs typeface="Arial"/>
                <a:sym typeface="Arial"/>
              </a:rPr>
              <a:t> Excite Japan Co.,Ltd. All Rights Reserved. </a:t>
            </a:r>
            <a:endParaRPr sz="1400" b="0" i="0" u="none" strike="noStrike" cap="none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g5ce4612981_5_43"/>
          <p:cNvSpPr txBox="1"/>
          <p:nvPr/>
        </p:nvSpPr>
        <p:spPr>
          <a:xfrm>
            <a:off x="448403" y="2392043"/>
            <a:ext cx="357525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mo"/>
              <a:buNone/>
            </a:pPr>
            <a:r>
              <a:rPr lang="en-US" altLang="ja-JP" sz="2000" b="1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2025.04-2025.09</a:t>
            </a:r>
          </a:p>
        </p:txBody>
      </p:sp>
      <p:sp>
        <p:nvSpPr>
          <p:cNvPr id="42" name="Google Shape;42;g5ce4612981_5_43"/>
          <p:cNvSpPr txBox="1"/>
          <p:nvPr/>
        </p:nvSpPr>
        <p:spPr>
          <a:xfrm>
            <a:off x="456294" y="1880698"/>
            <a:ext cx="352090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altLang="ja-JP" sz="2800" b="1" i="0" u="none" strike="noStrike" cap="none" dirty="0">
                <a:solidFill>
                  <a:schemeClr val="dk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Arimo"/>
                <a:sym typeface="Arimo"/>
              </a:rPr>
              <a:t>Media </a:t>
            </a:r>
            <a:r>
              <a:rPr lang="ja-JP" sz="2800" b="1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Arimo"/>
                <a:sym typeface="Arimo"/>
              </a:rPr>
              <a:t>Guide</a:t>
            </a:r>
            <a:endParaRPr sz="2800" b="1" i="0" u="none" strike="noStrike" cap="none" dirty="0">
              <a:solidFill>
                <a:srgbClr val="000000"/>
              </a:solidFill>
              <a:latin typeface="Yu Gothic" panose="020B0400000000000000" pitchFamily="34" charset="-128"/>
              <a:ea typeface="Yu Gothic" panose="020B0400000000000000" pitchFamily="34" charset="-128"/>
              <a:cs typeface="Arimo"/>
              <a:sym typeface="Arimo"/>
            </a:endParaRPr>
          </a:p>
        </p:txBody>
      </p:sp>
      <p:sp>
        <p:nvSpPr>
          <p:cNvPr id="43" name="Google Shape;43;g5ce4612981_5_43"/>
          <p:cNvSpPr txBox="1"/>
          <p:nvPr/>
        </p:nvSpPr>
        <p:spPr>
          <a:xfrm>
            <a:off x="2612163" y="2438209"/>
            <a:ext cx="218564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None/>
            </a:pPr>
            <a:r>
              <a:rPr lang="ja-JP" sz="1400" b="1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(202</a:t>
            </a:r>
            <a:r>
              <a:rPr lang="en-US" altLang="ja-JP" sz="1400" b="1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5</a:t>
            </a:r>
            <a:r>
              <a:rPr lang="ja-JP" sz="1400" b="1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.</a:t>
            </a:r>
            <a:r>
              <a:rPr lang="en-US" altLang="ja-JP" sz="1400" b="1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02</a:t>
            </a:r>
            <a:r>
              <a:rPr lang="en-US" altLang="ja-JP" b="1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sz="1400" b="1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発行)</a:t>
            </a:r>
            <a:endParaRPr sz="1400" b="1" i="0" u="none" strike="noStrike" cap="none" dirty="0">
              <a:solidFill>
                <a:srgbClr val="000000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grpSp>
        <p:nvGrpSpPr>
          <p:cNvPr id="44" name="Google Shape;44;g5ce4612981_5_43"/>
          <p:cNvGrpSpPr/>
          <p:nvPr/>
        </p:nvGrpSpPr>
        <p:grpSpPr>
          <a:xfrm>
            <a:off x="456288" y="792138"/>
            <a:ext cx="4828630" cy="968387"/>
            <a:chOff x="490881" y="878482"/>
            <a:chExt cx="5349690" cy="1124071"/>
          </a:xfrm>
        </p:grpSpPr>
        <p:pic>
          <p:nvPicPr>
            <p:cNvPr id="45" name="Google Shape;45;g5ce4612981_5_43" descr="C:\Users\toshiya.hamaji\Desktop\素材\ウーマンロゴ.gif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94379" y="878482"/>
              <a:ext cx="5346192" cy="11240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Google Shape;46;g5ce4612981_5_43"/>
            <p:cNvSpPr/>
            <p:nvPr/>
          </p:nvSpPr>
          <p:spPr>
            <a:xfrm>
              <a:off x="490881" y="1478980"/>
              <a:ext cx="138941" cy="159028"/>
            </a:xfrm>
            <a:prstGeom prst="ellipse">
              <a:avLst/>
            </a:prstGeom>
            <a:solidFill>
              <a:schemeClr val="dk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+mj-lt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5"/>
          <p:cNvSpPr txBox="1"/>
          <p:nvPr/>
        </p:nvSpPr>
        <p:spPr>
          <a:xfrm>
            <a:off x="25" y="0"/>
            <a:ext cx="9144000" cy="7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256" name="Google Shape;256;p45"/>
          <p:cNvSpPr txBox="1"/>
          <p:nvPr/>
        </p:nvSpPr>
        <p:spPr>
          <a:xfrm>
            <a:off x="25" y="0"/>
            <a:ext cx="9144000" cy="65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257" name="Google Shape;257;p45"/>
          <p:cNvSpPr txBox="1"/>
          <p:nvPr/>
        </p:nvSpPr>
        <p:spPr>
          <a:xfrm>
            <a:off x="25" y="0"/>
            <a:ext cx="9144000" cy="7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258" name="Google Shape;258;p45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コミック</a:t>
            </a:r>
            <a:r>
              <a:rPr lang="ja-JP" altLang="en-US" sz="1500" b="1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ライター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259" name="Google Shape;259;p45"/>
          <p:cNvCxnSpPr/>
          <p:nvPr/>
        </p:nvCxnSpPr>
        <p:spPr>
          <a:xfrm rot="10800000" flipH="1">
            <a:off x="2518524" y="434656"/>
            <a:ext cx="6266701" cy="32519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60" name="Google Shape;260;p45"/>
          <p:cNvSpPr/>
          <p:nvPr/>
        </p:nvSpPr>
        <p:spPr>
          <a:xfrm>
            <a:off x="1040201" y="1937171"/>
            <a:ext cx="1212000" cy="2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A35"/>
              </a:buClr>
              <a:buSzPts val="1000"/>
              <a:buFont typeface="Arial"/>
              <a:buNone/>
            </a:pPr>
            <a:r>
              <a:rPr lang="ja-JP" sz="1000" b="1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ライター例</a:t>
            </a:r>
            <a:endParaRPr sz="18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61" name="Google Shape;261;p45"/>
          <p:cNvSpPr/>
          <p:nvPr/>
        </p:nvSpPr>
        <p:spPr>
          <a:xfrm>
            <a:off x="6678381" y="4139390"/>
            <a:ext cx="12120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</a:pPr>
            <a:endParaRPr sz="800" b="0" i="0" u="none" strike="noStrike" cap="none" dirty="0">
              <a:solidFill>
                <a:srgbClr val="000000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  <a:p>
            <a:pPr marL="0" marR="0" lvl="0" indent="0" algn="l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endParaRPr sz="800" b="0" i="0" u="none" strike="noStrike" cap="none" dirty="0">
              <a:solidFill>
                <a:srgbClr val="000000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  <a:p>
            <a:pPr marL="0" marR="0" lvl="0" indent="0" algn="l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endParaRPr sz="800" b="0" i="0" u="none" strike="noStrike" cap="none" dirty="0">
              <a:solidFill>
                <a:srgbClr val="000000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</p:txBody>
      </p:sp>
      <p:sp>
        <p:nvSpPr>
          <p:cNvPr id="262" name="Google Shape;262;p45"/>
          <p:cNvSpPr txBox="1"/>
          <p:nvPr/>
        </p:nvSpPr>
        <p:spPr>
          <a:xfrm>
            <a:off x="358775" y="779187"/>
            <a:ext cx="842645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ja-JP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SNS</a:t>
            </a:r>
            <a:r>
              <a:rPr lang="ja-JP" altLang="en-US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や</a:t>
            </a:r>
            <a:r>
              <a:rPr lang="ja-JP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ブログ</a:t>
            </a:r>
            <a:r>
              <a:rPr lang="ja-JP" altLang="en-US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な</a:t>
            </a:r>
            <a:r>
              <a:rPr lang="ja-JP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ど</a:t>
            </a:r>
            <a:r>
              <a:rPr lang="ja-JP" altLang="en-US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で</a:t>
            </a:r>
            <a:r>
              <a:rPr lang="ja-JP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拡散力のある</a:t>
            </a:r>
            <a:r>
              <a:rPr lang="ja-JP" altLang="en-US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人気のママ</a:t>
            </a:r>
            <a:r>
              <a:rPr lang="ja-JP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コミックライター</a:t>
            </a:r>
            <a:r>
              <a:rPr lang="ja-JP" altLang="en-US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、</a:t>
            </a:r>
            <a:endParaRPr lang="en-US" altLang="ja-JP" sz="12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200" b="1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表現豊かなクオリティの高いコミックライターが総勢</a:t>
            </a:r>
            <a:r>
              <a:rPr lang="ja-JP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約100名</a:t>
            </a:r>
            <a:r>
              <a:rPr lang="ja-JP" altLang="en-US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、連載や記事広告の実績あり</a:t>
            </a:r>
            <a:endParaRPr sz="12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63" name="Google Shape;263;p45"/>
          <p:cNvSpPr txBox="1"/>
          <p:nvPr/>
        </p:nvSpPr>
        <p:spPr>
          <a:xfrm>
            <a:off x="-18472" y="1485955"/>
            <a:ext cx="914400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子育て</a:t>
            </a:r>
            <a:r>
              <a:rPr lang="ja-JP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 ／ </a:t>
            </a:r>
            <a:r>
              <a:rPr lang="ja-JP" altLang="en-US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くらし </a:t>
            </a:r>
            <a:r>
              <a:rPr lang="ja-JP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／</a:t>
            </a:r>
            <a:r>
              <a:rPr lang="ja-JP" altLang="en-US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料理 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／ 家族の健康 ／ 夫婦関係      などの</a:t>
            </a:r>
            <a:r>
              <a:rPr lang="ja-JP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あるあるエピソード</a:t>
            </a:r>
            <a:endParaRPr sz="1200" b="1" i="0" u="none" strike="noStrike" cap="none" dirty="0">
              <a:solidFill>
                <a:srgbClr val="F89D8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264" name="Google Shape;264;p45"/>
          <p:cNvCxnSpPr/>
          <p:nvPr/>
        </p:nvCxnSpPr>
        <p:spPr>
          <a:xfrm>
            <a:off x="1147121" y="1900664"/>
            <a:ext cx="6832962" cy="0"/>
          </a:xfrm>
          <a:prstGeom prst="straightConnector1">
            <a:avLst/>
          </a:prstGeom>
          <a:noFill/>
          <a:ln w="12700" cap="flat" cmpd="sng">
            <a:solidFill>
              <a:srgbClr val="F89D8F"/>
            </a:solidFill>
            <a:prstDash val="dot"/>
            <a:miter lim="800000"/>
            <a:headEnd type="none" w="sm" len="sm"/>
            <a:tailEnd type="none" w="sm" len="sm"/>
          </a:ln>
        </p:spPr>
      </p:cxnSp>
      <p:sp>
        <p:nvSpPr>
          <p:cNvPr id="273" name="Google Shape;273;p45"/>
          <p:cNvSpPr txBox="1"/>
          <p:nvPr/>
        </p:nvSpPr>
        <p:spPr>
          <a:xfrm>
            <a:off x="1147980" y="3237846"/>
            <a:ext cx="1217651" cy="322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800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つん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74" name="Google Shape;274;p45"/>
          <p:cNvSpPr txBox="1"/>
          <p:nvPr/>
        </p:nvSpPr>
        <p:spPr>
          <a:xfrm>
            <a:off x="6855102" y="3212803"/>
            <a:ext cx="1329336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よぴ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75" name="Google Shape;275;p45"/>
          <p:cNvSpPr txBox="1"/>
          <p:nvPr/>
        </p:nvSpPr>
        <p:spPr>
          <a:xfrm>
            <a:off x="2616453" y="3238541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モチコ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76" name="Google Shape;276;p45"/>
          <p:cNvSpPr txBox="1"/>
          <p:nvPr/>
        </p:nvSpPr>
        <p:spPr>
          <a:xfrm>
            <a:off x="4017499" y="3223865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tomekko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77" name="Google Shape;277;p45"/>
          <p:cNvSpPr txBox="1"/>
          <p:nvPr/>
        </p:nvSpPr>
        <p:spPr>
          <a:xfrm>
            <a:off x="1106470" y="5237398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オギャ子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7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アメブロ</a:t>
            </a:r>
            <a:endParaRPr sz="7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7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公式トップブロガー</a:t>
            </a:r>
            <a:endParaRPr sz="7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grpSp>
        <p:nvGrpSpPr>
          <p:cNvPr id="278" name="Google Shape;278;p45"/>
          <p:cNvGrpSpPr/>
          <p:nvPr/>
        </p:nvGrpSpPr>
        <p:grpSpPr>
          <a:xfrm>
            <a:off x="1184924" y="3593648"/>
            <a:ext cx="1037563" cy="234552"/>
            <a:chOff x="1214637" y="3593648"/>
            <a:chExt cx="1037563" cy="234552"/>
          </a:xfrm>
        </p:grpSpPr>
        <p:sp>
          <p:nvSpPr>
            <p:cNvPr id="279" name="Google Shape;279;p45"/>
            <p:cNvSpPr/>
            <p:nvPr/>
          </p:nvSpPr>
          <p:spPr>
            <a:xfrm>
              <a:off x="1417777" y="3593648"/>
              <a:ext cx="834423" cy="213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12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Meiryo"/>
                <a:buNone/>
              </a:pPr>
              <a:r>
                <a:rPr lang="en-US" altLang="ja-JP" sz="1200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15.8</a:t>
              </a:r>
              <a:r>
                <a:rPr 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万</a:t>
              </a:r>
              <a:endParaRPr sz="14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grpSp>
          <p:nvGrpSpPr>
            <p:cNvPr id="280" name="Google Shape;280;p45"/>
            <p:cNvGrpSpPr/>
            <p:nvPr/>
          </p:nvGrpSpPr>
          <p:grpSpPr>
            <a:xfrm>
              <a:off x="1214637" y="3625059"/>
              <a:ext cx="1021358" cy="203141"/>
              <a:chOff x="1214637" y="3625059"/>
              <a:chExt cx="1021358" cy="203141"/>
            </a:xfrm>
          </p:grpSpPr>
          <p:pic>
            <p:nvPicPr>
              <p:cNvPr id="281" name="Google Shape;281;p45"/>
              <p:cNvPicPr preferRelativeResize="0"/>
              <p:nvPr/>
            </p:nvPicPr>
            <p:blipFill rotWithShape="1">
              <a:blip r:embed="rId3" cstate="hq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214637" y="3625059"/>
                <a:ext cx="203141" cy="203141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282" name="Google Shape;282;p45"/>
              <p:cNvCxnSpPr/>
              <p:nvPr/>
            </p:nvCxnSpPr>
            <p:spPr>
              <a:xfrm>
                <a:off x="1453497" y="3811464"/>
                <a:ext cx="782498" cy="0"/>
              </a:xfrm>
              <a:prstGeom prst="straightConnector1">
                <a:avLst/>
              </a:prstGeom>
              <a:noFill/>
              <a:ln w="12700" cap="flat" cmpd="sng">
                <a:solidFill>
                  <a:srgbClr val="CCCCCC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83" name="Google Shape;283;p45"/>
          <p:cNvGrpSpPr/>
          <p:nvPr/>
        </p:nvGrpSpPr>
        <p:grpSpPr>
          <a:xfrm>
            <a:off x="2672009" y="3593648"/>
            <a:ext cx="1037563" cy="234552"/>
            <a:chOff x="2716050" y="3622224"/>
            <a:chExt cx="1037563" cy="234552"/>
          </a:xfrm>
        </p:grpSpPr>
        <p:sp>
          <p:nvSpPr>
            <p:cNvPr id="284" name="Google Shape;284;p45"/>
            <p:cNvSpPr/>
            <p:nvPr/>
          </p:nvSpPr>
          <p:spPr>
            <a:xfrm>
              <a:off x="2919190" y="3622224"/>
              <a:ext cx="834423" cy="213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12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Meiryo"/>
                <a:buNone/>
              </a:pPr>
              <a:r>
                <a:rPr lang="en-US" altLang="ja-JP" sz="1200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18</a:t>
              </a:r>
              <a:r>
                <a:rPr 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.</a:t>
              </a:r>
              <a:r>
                <a:rPr lang="en-US" alt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1</a:t>
              </a:r>
              <a:r>
                <a:rPr 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万</a:t>
              </a:r>
              <a:endParaRPr sz="14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pic>
          <p:nvPicPr>
            <p:cNvPr id="285" name="Google Shape;285;p45"/>
            <p:cNvPicPr preferRelativeResize="0"/>
            <p:nvPr/>
          </p:nvPicPr>
          <p:blipFill rotWithShape="1">
            <a:blip r:embed="rId3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16050" y="3653635"/>
              <a:ext cx="203141" cy="20314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86" name="Google Shape;286;p45"/>
            <p:cNvCxnSpPr/>
            <p:nvPr/>
          </p:nvCxnSpPr>
          <p:spPr>
            <a:xfrm>
              <a:off x="2954910" y="3840040"/>
              <a:ext cx="782498" cy="0"/>
            </a:xfrm>
            <a:prstGeom prst="straightConnector1">
              <a:avLst/>
            </a:prstGeom>
            <a:noFill/>
            <a:ln w="12700" cap="flat" cmpd="sng">
              <a:solidFill>
                <a:srgbClr val="CCCCC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287" name="Google Shape;287;p45"/>
          <p:cNvGrpSpPr/>
          <p:nvPr/>
        </p:nvGrpSpPr>
        <p:grpSpPr>
          <a:xfrm>
            <a:off x="4066734" y="3593648"/>
            <a:ext cx="1037563" cy="234552"/>
            <a:chOff x="2679106" y="3622224"/>
            <a:chExt cx="1037563" cy="234552"/>
          </a:xfrm>
        </p:grpSpPr>
        <p:sp>
          <p:nvSpPr>
            <p:cNvPr id="288" name="Google Shape;288;p45"/>
            <p:cNvSpPr/>
            <p:nvPr/>
          </p:nvSpPr>
          <p:spPr>
            <a:xfrm>
              <a:off x="2882246" y="3622224"/>
              <a:ext cx="834423" cy="213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12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Meiryo"/>
                <a:buNone/>
              </a:pPr>
              <a:r>
                <a:rPr 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1</a:t>
              </a:r>
              <a:r>
                <a:rPr lang="en-US" alt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3.5</a:t>
              </a:r>
              <a:r>
                <a:rPr 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万</a:t>
              </a:r>
              <a:endParaRPr sz="14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pic>
          <p:nvPicPr>
            <p:cNvPr id="289" name="Google Shape;289;p45"/>
            <p:cNvPicPr preferRelativeResize="0"/>
            <p:nvPr/>
          </p:nvPicPr>
          <p:blipFill rotWithShape="1">
            <a:blip r:embed="rId3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79106" y="3653635"/>
              <a:ext cx="203141" cy="20314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90" name="Google Shape;290;p45"/>
            <p:cNvCxnSpPr/>
            <p:nvPr/>
          </p:nvCxnSpPr>
          <p:spPr>
            <a:xfrm>
              <a:off x="2928852" y="3840040"/>
              <a:ext cx="782498" cy="0"/>
            </a:xfrm>
            <a:prstGeom prst="straightConnector1">
              <a:avLst/>
            </a:prstGeom>
            <a:noFill/>
            <a:ln w="12700" cap="flat" cmpd="sng">
              <a:solidFill>
                <a:srgbClr val="CCCCC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291" name="Google Shape;291;p45"/>
          <p:cNvGrpSpPr/>
          <p:nvPr/>
        </p:nvGrpSpPr>
        <p:grpSpPr>
          <a:xfrm>
            <a:off x="5498403" y="3593648"/>
            <a:ext cx="1037563" cy="234552"/>
            <a:chOff x="2679106" y="3622224"/>
            <a:chExt cx="1037563" cy="234552"/>
          </a:xfrm>
        </p:grpSpPr>
        <p:sp>
          <p:nvSpPr>
            <p:cNvPr id="292" name="Google Shape;292;p45"/>
            <p:cNvSpPr/>
            <p:nvPr/>
          </p:nvSpPr>
          <p:spPr>
            <a:xfrm>
              <a:off x="2882246" y="3622224"/>
              <a:ext cx="834423" cy="213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12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Meiryo"/>
                <a:buNone/>
              </a:pPr>
              <a:r>
                <a:rPr lang="en-US" altLang="ja-JP" sz="1200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8.7</a:t>
              </a:r>
              <a:r>
                <a:rPr 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万</a:t>
              </a:r>
              <a:endParaRPr sz="14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pic>
          <p:nvPicPr>
            <p:cNvPr id="293" name="Google Shape;293;p45"/>
            <p:cNvPicPr preferRelativeResize="0"/>
            <p:nvPr/>
          </p:nvPicPr>
          <p:blipFill rotWithShape="1">
            <a:blip r:embed="rId3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79106" y="3653635"/>
              <a:ext cx="203141" cy="20314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94" name="Google Shape;294;p45"/>
            <p:cNvCxnSpPr/>
            <p:nvPr/>
          </p:nvCxnSpPr>
          <p:spPr>
            <a:xfrm>
              <a:off x="2917966" y="3840040"/>
              <a:ext cx="782498" cy="0"/>
            </a:xfrm>
            <a:prstGeom prst="straightConnector1">
              <a:avLst/>
            </a:prstGeom>
            <a:noFill/>
            <a:ln w="12700" cap="flat" cmpd="sng">
              <a:solidFill>
                <a:srgbClr val="CCCCC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295" name="Google Shape;295;p45"/>
          <p:cNvSpPr txBox="1"/>
          <p:nvPr/>
        </p:nvSpPr>
        <p:spPr>
          <a:xfrm>
            <a:off x="6873349" y="5244832"/>
            <a:ext cx="1217651" cy="322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ぺぷり</a:t>
            </a:r>
            <a:endParaRPr lang="ja-JP" altLang="en-US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96" name="Google Shape;296;p45"/>
          <p:cNvSpPr txBox="1"/>
          <p:nvPr/>
        </p:nvSpPr>
        <p:spPr>
          <a:xfrm>
            <a:off x="3997691" y="5255163"/>
            <a:ext cx="1217651" cy="695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800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菜ノ花子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01" name="Google Shape;301;p45"/>
          <p:cNvSpPr txBox="1"/>
          <p:nvPr/>
        </p:nvSpPr>
        <p:spPr>
          <a:xfrm>
            <a:off x="2537690" y="5246350"/>
            <a:ext cx="1217651" cy="695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ちょっ子</a:t>
            </a:r>
            <a:endParaRPr lang="en-US" altLang="ja-JP"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302" name="Google Shape;302;p45"/>
          <p:cNvSpPr txBox="1"/>
          <p:nvPr/>
        </p:nvSpPr>
        <p:spPr>
          <a:xfrm>
            <a:off x="5424515" y="5246634"/>
            <a:ext cx="1217651" cy="695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800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コイズミチアキ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pSp>
        <p:nvGrpSpPr>
          <p:cNvPr id="304" name="Google Shape;304;p45"/>
          <p:cNvGrpSpPr/>
          <p:nvPr/>
        </p:nvGrpSpPr>
        <p:grpSpPr>
          <a:xfrm>
            <a:off x="446157" y="5990721"/>
            <a:ext cx="2058640" cy="311984"/>
            <a:chOff x="355948" y="6095984"/>
            <a:chExt cx="2058640" cy="311984"/>
          </a:xfrm>
        </p:grpSpPr>
        <p:grpSp>
          <p:nvGrpSpPr>
            <p:cNvPr id="305" name="Google Shape;305;p45"/>
            <p:cNvGrpSpPr/>
            <p:nvPr/>
          </p:nvGrpSpPr>
          <p:grpSpPr>
            <a:xfrm>
              <a:off x="355948" y="6095984"/>
              <a:ext cx="2058640" cy="311984"/>
              <a:chOff x="4408674" y="5989044"/>
              <a:chExt cx="3449892" cy="477411"/>
            </a:xfrm>
          </p:grpSpPr>
          <p:sp>
            <p:nvSpPr>
              <p:cNvPr id="306" name="Google Shape;306;p45"/>
              <p:cNvSpPr/>
              <p:nvPr/>
            </p:nvSpPr>
            <p:spPr>
              <a:xfrm>
                <a:off x="4408674" y="5989044"/>
                <a:ext cx="3449892" cy="477411"/>
              </a:xfrm>
              <a:prstGeom prst="roundRect">
                <a:avLst>
                  <a:gd name="adj" fmla="val 50000"/>
                </a:avLst>
              </a:prstGeom>
              <a:solidFill>
                <a:schemeClr val="lt1"/>
              </a:solidFill>
              <a:ln w="15875" cap="flat" cmpd="sng">
                <a:solidFill>
                  <a:srgbClr val="D8D8D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Meiryo"/>
                  <a:sym typeface="Meiryo"/>
                </a:endParaRPr>
              </a:p>
            </p:txBody>
          </p:sp>
          <p:sp>
            <p:nvSpPr>
              <p:cNvPr id="307" name="Google Shape;307;p45"/>
              <p:cNvSpPr txBox="1"/>
              <p:nvPr/>
            </p:nvSpPr>
            <p:spPr>
              <a:xfrm>
                <a:off x="4604813" y="6079829"/>
                <a:ext cx="2877711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050"/>
                  <a:buFont typeface="Meiryo"/>
                  <a:buNone/>
                </a:pPr>
                <a:r>
                  <a:rPr lang="ja-JP" sz="800" b="1" i="0" u="none" strike="noStrike" cap="none">
                    <a:solidFill>
                      <a:srgbClr val="3F3F3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ウーマンエキサイト</a:t>
                </a:r>
                <a:r>
                  <a:rPr lang="ja-JP" sz="800" b="1" i="0" u="none" strike="noStrike" cap="none">
                    <a:solidFill>
                      <a:srgbClr val="7F7F7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　</a:t>
                </a:r>
                <a:r>
                  <a:rPr lang="ja-JP" sz="800" b="1" i="0" u="none" strike="noStrike" cap="none">
                    <a:solidFill>
                      <a:srgbClr val="3F3F3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コミック　</a:t>
                </a:r>
                <a:endParaRPr sz="8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endParaRPr>
              </a:p>
            </p:txBody>
          </p:sp>
        </p:grpSp>
        <p:pic>
          <p:nvPicPr>
            <p:cNvPr id="308" name="Google Shape;308;p45"/>
            <p:cNvPicPr preferRelativeResize="0"/>
            <p:nvPr/>
          </p:nvPicPr>
          <p:blipFill rotWithShape="1">
            <a:blip r:embed="rId4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33896" y="6172205"/>
              <a:ext cx="164551" cy="16455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9" name="Google Shape;309;p45"/>
          <p:cNvSpPr txBox="1"/>
          <p:nvPr/>
        </p:nvSpPr>
        <p:spPr>
          <a:xfrm>
            <a:off x="2611687" y="5990721"/>
            <a:ext cx="6260919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※ コミックライターのキャスティングについて、ご相談をお受けすることが可能です。詳細は営業担当までお問い合わせください。 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※ </a:t>
            </a:r>
            <a:r>
              <a:rPr lang="ja-JP" sz="8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202</a:t>
            </a:r>
            <a:r>
              <a:rPr lang="en-US" altLang="ja-JP" sz="800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5</a:t>
            </a:r>
            <a:r>
              <a:rPr lang="ja-JP" sz="8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年</a:t>
            </a:r>
            <a:r>
              <a:rPr lang="en-US" altLang="ja-JP" sz="800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1</a:t>
            </a:r>
            <a:r>
              <a:rPr lang="ja-JP" sz="8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月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時点の情報です。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Meiryo"/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pic>
        <p:nvPicPr>
          <p:cNvPr id="310" name="Google Shape;310;p45" descr="コソダテフルな毎日"/>
          <p:cNvPicPr preferRelativeResize="0"/>
          <p:nvPr/>
        </p:nvPicPr>
        <p:blipFill rotWithShape="1">
          <a:blip r:embed="rId5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1871" y="4155294"/>
            <a:ext cx="1072259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菜ノ花子">
            <a:extLst>
              <a:ext uri="{FF2B5EF4-FFF2-40B4-BE49-F238E27FC236}">
                <a16:creationId xmlns:a16="http://schemas.microsoft.com/office/drawing/2014/main" id="{0635AFE1-0F59-234E-0583-E5A7E853AD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76388" y="4155294"/>
            <a:ext cx="111282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302;p45">
            <a:extLst>
              <a:ext uri="{FF2B5EF4-FFF2-40B4-BE49-F238E27FC236}">
                <a16:creationId xmlns:a16="http://schemas.microsoft.com/office/drawing/2014/main" id="{CE482535-54AC-1A2C-BDE1-FDDF296CD523}"/>
              </a:ext>
            </a:extLst>
          </p:cNvPr>
          <p:cNvSpPr txBox="1"/>
          <p:nvPr/>
        </p:nvSpPr>
        <p:spPr>
          <a:xfrm>
            <a:off x="5390382" y="3228343"/>
            <a:ext cx="1217651" cy="401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800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まつざきしおり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4" name="図 3" descr="図形, 円&#10;&#10;自動的に生成された説明">
            <a:extLst>
              <a:ext uri="{FF2B5EF4-FFF2-40B4-BE49-F238E27FC236}">
                <a16:creationId xmlns:a16="http://schemas.microsoft.com/office/drawing/2014/main" id="{5B676130-4717-3B4E-BD07-8A14A0CCAFE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3214" y="2187368"/>
            <a:ext cx="1080000" cy="1080000"/>
          </a:xfrm>
          <a:prstGeom prst="rect">
            <a:avLst/>
          </a:prstGeom>
        </p:spPr>
      </p:pic>
      <p:pic>
        <p:nvPicPr>
          <p:cNvPr id="6" name="図 5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2BF62F3E-2856-EBAC-5F31-41EC8228D266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5966" y="2167414"/>
            <a:ext cx="1080000" cy="1080000"/>
          </a:xfrm>
          <a:prstGeom prst="rect">
            <a:avLst/>
          </a:prstGeom>
        </p:spPr>
      </p:pic>
      <p:pic>
        <p:nvPicPr>
          <p:cNvPr id="8" name="図 7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D9E05F57-9DE5-AF6C-A470-A3760B3F516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55426" y="2178686"/>
            <a:ext cx="1104510" cy="1080000"/>
          </a:xfrm>
          <a:prstGeom prst="rect">
            <a:avLst/>
          </a:prstGeom>
        </p:spPr>
      </p:pic>
      <p:pic>
        <p:nvPicPr>
          <p:cNvPr id="10" name="図 9" descr="テキスト, 設計図&#10;&#10;自動的に生成された説明">
            <a:extLst>
              <a:ext uri="{FF2B5EF4-FFF2-40B4-BE49-F238E27FC236}">
                <a16:creationId xmlns:a16="http://schemas.microsoft.com/office/drawing/2014/main" id="{20468A42-258B-A2BA-4F8B-1C9931226D12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875" y="2178217"/>
            <a:ext cx="1080000" cy="1080000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561738A-B4FF-426D-7BDA-C9D48FD99E77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9572" y="4155294"/>
            <a:ext cx="1080000" cy="1080000"/>
          </a:xfrm>
          <a:prstGeom prst="rect">
            <a:avLst/>
          </a:prstGeom>
        </p:spPr>
      </p:pic>
      <p:pic>
        <p:nvPicPr>
          <p:cNvPr id="14" name="図 13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EDD45B13-E04B-F439-D630-D8D97D4273BB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6901" y="4155294"/>
            <a:ext cx="1080000" cy="1080000"/>
          </a:xfrm>
          <a:prstGeom prst="rect">
            <a:avLst/>
          </a:prstGeom>
        </p:spPr>
      </p:pic>
      <p:pic>
        <p:nvPicPr>
          <p:cNvPr id="16" name="図 15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6E31E1EC-949F-1B97-CDC3-1A39D4FB309F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9685" y="4159175"/>
            <a:ext cx="1080000" cy="1080000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1098F3C9-180A-D3D6-5913-A58B4921E94F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5245" y="2178801"/>
            <a:ext cx="1080000" cy="1080000"/>
          </a:xfrm>
          <a:prstGeom prst="rect">
            <a:avLst/>
          </a:prstGeom>
        </p:spPr>
      </p:pic>
      <p:grpSp>
        <p:nvGrpSpPr>
          <p:cNvPr id="3" name="Google Shape;291;p45">
            <a:extLst>
              <a:ext uri="{FF2B5EF4-FFF2-40B4-BE49-F238E27FC236}">
                <a16:creationId xmlns:a16="http://schemas.microsoft.com/office/drawing/2014/main" id="{F034E60A-1E04-D83F-B8E2-FD107FEB2B05}"/>
              </a:ext>
            </a:extLst>
          </p:cNvPr>
          <p:cNvGrpSpPr/>
          <p:nvPr/>
        </p:nvGrpSpPr>
        <p:grpSpPr>
          <a:xfrm>
            <a:off x="6886463" y="3595369"/>
            <a:ext cx="1037563" cy="234552"/>
            <a:chOff x="2679106" y="3622224"/>
            <a:chExt cx="1037563" cy="234552"/>
          </a:xfrm>
        </p:grpSpPr>
        <p:sp>
          <p:nvSpPr>
            <p:cNvPr id="5" name="Google Shape;292;p45">
              <a:extLst>
                <a:ext uri="{FF2B5EF4-FFF2-40B4-BE49-F238E27FC236}">
                  <a16:creationId xmlns:a16="http://schemas.microsoft.com/office/drawing/2014/main" id="{F0CC3612-C694-DB68-D051-3A88C17FAC42}"/>
                </a:ext>
              </a:extLst>
            </p:cNvPr>
            <p:cNvSpPr/>
            <p:nvPr/>
          </p:nvSpPr>
          <p:spPr>
            <a:xfrm>
              <a:off x="2882246" y="3622224"/>
              <a:ext cx="834423" cy="213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12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Meiryo"/>
                <a:buNone/>
              </a:pPr>
              <a:r>
                <a:rPr lang="en-US" altLang="ja-JP" sz="1200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14.3</a:t>
              </a:r>
              <a:r>
                <a:rPr 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万</a:t>
              </a:r>
              <a:endParaRPr sz="14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pic>
          <p:nvPicPr>
            <p:cNvPr id="7" name="Google Shape;293;p45">
              <a:extLst>
                <a:ext uri="{FF2B5EF4-FFF2-40B4-BE49-F238E27FC236}">
                  <a16:creationId xmlns:a16="http://schemas.microsoft.com/office/drawing/2014/main" id="{8221985D-FC64-DBD3-4CA4-6E660D8379FA}"/>
                </a:ext>
              </a:extLst>
            </p:cNvPr>
            <p:cNvPicPr preferRelativeResize="0"/>
            <p:nvPr/>
          </p:nvPicPr>
          <p:blipFill rotWithShape="1">
            <a:blip r:embed="rId3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79106" y="3653635"/>
              <a:ext cx="203141" cy="20314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9" name="Google Shape;294;p45">
              <a:extLst>
                <a:ext uri="{FF2B5EF4-FFF2-40B4-BE49-F238E27FC236}">
                  <a16:creationId xmlns:a16="http://schemas.microsoft.com/office/drawing/2014/main" id="{3D2CEAE3-A633-4F6D-6980-159602CB5D78}"/>
                </a:ext>
              </a:extLst>
            </p:cNvPr>
            <p:cNvCxnSpPr/>
            <p:nvPr/>
          </p:nvCxnSpPr>
          <p:spPr>
            <a:xfrm>
              <a:off x="2917966" y="3840040"/>
              <a:ext cx="782498" cy="0"/>
            </a:xfrm>
            <a:prstGeom prst="straightConnector1">
              <a:avLst/>
            </a:prstGeom>
            <a:noFill/>
            <a:ln w="12700" cap="flat" cmpd="sng">
              <a:solidFill>
                <a:srgbClr val="CCCCC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5df37e73e3_20_51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コミックコンテンツのメリット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318" name="Google Shape;318;g5df37e73e3_20_51"/>
          <p:cNvCxnSpPr/>
          <p:nvPr/>
        </p:nvCxnSpPr>
        <p:spPr>
          <a:xfrm rot="10800000" flipH="1">
            <a:off x="4081670" y="434657"/>
            <a:ext cx="4703555" cy="24407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319" name="Google Shape;319;g5df37e73e3_20_51"/>
          <p:cNvGrpSpPr/>
          <p:nvPr/>
        </p:nvGrpSpPr>
        <p:grpSpPr>
          <a:xfrm>
            <a:off x="895472" y="1799313"/>
            <a:ext cx="2167761" cy="3506107"/>
            <a:chOff x="895472" y="1685669"/>
            <a:chExt cx="2167761" cy="3506107"/>
          </a:xfrm>
        </p:grpSpPr>
        <p:pic>
          <p:nvPicPr>
            <p:cNvPr id="320" name="Google Shape;320;g5df37e73e3_20_51"/>
            <p:cNvPicPr preferRelativeResize="0"/>
            <p:nvPr/>
          </p:nvPicPr>
          <p:blipFill rotWithShape="1">
            <a:blip r:embed="rId3" cstate="print">
              <a:alphaModFix am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32990" y="2271012"/>
              <a:ext cx="1540967" cy="12607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1" name="Google Shape;321;g5df37e73e3_20_51"/>
            <p:cNvSpPr/>
            <p:nvPr/>
          </p:nvSpPr>
          <p:spPr>
            <a:xfrm>
              <a:off x="895473" y="2701308"/>
              <a:ext cx="2016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ja-JP" sz="14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親しみやすい　</a:t>
              </a:r>
              <a:endParaRPr sz="14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322" name="Google Shape;322;g5df37e73e3_20_51"/>
            <p:cNvSpPr/>
            <p:nvPr/>
          </p:nvSpPr>
          <p:spPr>
            <a:xfrm>
              <a:off x="895473" y="1685669"/>
              <a:ext cx="2016000" cy="261909"/>
            </a:xfrm>
            <a:prstGeom prst="roundRect">
              <a:avLst>
                <a:gd name="adj" fmla="val 0"/>
              </a:avLst>
            </a:prstGeom>
            <a:solidFill>
              <a:srgbClr val="FAB8A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50" b="1" i="0" u="none" strike="noStrike" cap="none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興味・共感</a:t>
              </a:r>
              <a:endParaRPr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323" name="Google Shape;323;g5df37e73e3_20_51"/>
            <p:cNvSpPr/>
            <p:nvPr/>
          </p:nvSpPr>
          <p:spPr>
            <a:xfrm>
              <a:off x="895472" y="3714489"/>
              <a:ext cx="2167761" cy="14772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・好感を持って受け入れられる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　傾向が強い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・エンゲージメント率が高い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・広告であっても面白いコンテ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　ンツとして受け入れられやすい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</p:grpSp>
      <p:grpSp>
        <p:nvGrpSpPr>
          <p:cNvPr id="324" name="Google Shape;324;g5df37e73e3_20_51"/>
          <p:cNvGrpSpPr/>
          <p:nvPr/>
        </p:nvGrpSpPr>
        <p:grpSpPr>
          <a:xfrm>
            <a:off x="3561636" y="1799313"/>
            <a:ext cx="2016000" cy="3736940"/>
            <a:chOff x="3559336" y="1685669"/>
            <a:chExt cx="2016000" cy="3736940"/>
          </a:xfrm>
        </p:grpSpPr>
        <p:pic>
          <p:nvPicPr>
            <p:cNvPr id="325" name="Google Shape;325;g5df37e73e3_20_51"/>
            <p:cNvPicPr preferRelativeResize="0"/>
            <p:nvPr/>
          </p:nvPicPr>
          <p:blipFill rotWithShape="1">
            <a:blip r:embed="rId4" cstate="print">
              <a:alphaModFix am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62704" y="2202609"/>
              <a:ext cx="809264" cy="12632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6" name="Google Shape;326;g5df37e73e3_20_51"/>
            <p:cNvSpPr/>
            <p:nvPr/>
          </p:nvSpPr>
          <p:spPr>
            <a:xfrm>
              <a:off x="3559336" y="2701308"/>
              <a:ext cx="2016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4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わかりやすい</a:t>
              </a:r>
              <a:endParaRPr sz="14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327" name="Google Shape;327;g5df37e73e3_20_51"/>
            <p:cNvSpPr/>
            <p:nvPr/>
          </p:nvSpPr>
          <p:spPr>
            <a:xfrm>
              <a:off x="3559336" y="1685669"/>
              <a:ext cx="2016000" cy="261909"/>
            </a:xfrm>
            <a:prstGeom prst="roundRect">
              <a:avLst>
                <a:gd name="adj" fmla="val 0"/>
              </a:avLst>
            </a:prstGeom>
            <a:solidFill>
              <a:srgbClr val="F89D8F">
                <a:alpha val="71764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50" b="1" i="0" u="none" strike="noStrike" cap="none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商品理解</a:t>
              </a:r>
              <a:endParaRPr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328" name="Google Shape;328;g5df37e73e3_20_51"/>
            <p:cNvSpPr/>
            <p:nvPr/>
          </p:nvSpPr>
          <p:spPr>
            <a:xfrm>
              <a:off x="3559336" y="3714489"/>
              <a:ext cx="2015999" cy="17081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・難しいことをわかりやすく伝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　えることが可能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・細かいストーリー設定の自由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　度も高い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6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・新しい商品や「体験」を必要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6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　とするサービスもメリットが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6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　伝わりやすい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</p:grpSp>
      <p:grpSp>
        <p:nvGrpSpPr>
          <p:cNvPr id="329" name="Google Shape;329;g5df37e73e3_20_51"/>
          <p:cNvGrpSpPr/>
          <p:nvPr/>
        </p:nvGrpSpPr>
        <p:grpSpPr>
          <a:xfrm>
            <a:off x="6149176" y="1799313"/>
            <a:ext cx="2173247" cy="3287965"/>
            <a:chOff x="6149176" y="1685669"/>
            <a:chExt cx="2173247" cy="3287965"/>
          </a:xfrm>
        </p:grpSpPr>
        <p:pic>
          <p:nvPicPr>
            <p:cNvPr id="330" name="Google Shape;330;g5df37e73e3_20_51"/>
            <p:cNvPicPr preferRelativeResize="0"/>
            <p:nvPr/>
          </p:nvPicPr>
          <p:blipFill rotWithShape="1">
            <a:blip r:embed="rId5" cstate="print">
              <a:alphaModFix am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52663" y="2389477"/>
              <a:ext cx="1966275" cy="88950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1" name="Google Shape;331;g5df37e73e3_20_51"/>
            <p:cNvSpPr/>
            <p:nvPr/>
          </p:nvSpPr>
          <p:spPr>
            <a:xfrm>
              <a:off x="6227800" y="2701308"/>
              <a:ext cx="2016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4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拡散しやすい</a:t>
              </a:r>
              <a:endParaRPr sz="14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332" name="Google Shape;332;g5df37e73e3_20_51"/>
            <p:cNvSpPr/>
            <p:nvPr/>
          </p:nvSpPr>
          <p:spPr>
            <a:xfrm>
              <a:off x="6227800" y="1685669"/>
              <a:ext cx="2016000" cy="261909"/>
            </a:xfrm>
            <a:prstGeom prst="roundRect">
              <a:avLst>
                <a:gd name="adj" fmla="val 0"/>
              </a:avLst>
            </a:prstGeom>
            <a:solidFill>
              <a:srgbClr val="F89D8F">
                <a:alpha val="71764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50" b="1" i="0" u="none" strike="noStrike" cap="none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拡散性</a:t>
              </a:r>
              <a:endParaRPr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333" name="Google Shape;333;g5df37e73e3_20_51"/>
            <p:cNvSpPr/>
            <p:nvPr/>
          </p:nvSpPr>
          <p:spPr>
            <a:xfrm>
              <a:off x="6149176" y="3727179"/>
              <a:ext cx="2173247" cy="12464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・SNSと相性が良く拡散しやすい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・読者を巻き込んだ自然な拡散が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　可能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・広告配信によるリーチの最大化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　ができる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</p:grpSp>
      <p:cxnSp>
        <p:nvCxnSpPr>
          <p:cNvPr id="334" name="Google Shape;334;g5df37e73e3_20_51"/>
          <p:cNvCxnSpPr/>
          <p:nvPr/>
        </p:nvCxnSpPr>
        <p:spPr>
          <a:xfrm>
            <a:off x="5902718" y="1207008"/>
            <a:ext cx="0" cy="4562856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dashDot"/>
            <a:miter lim="800000"/>
            <a:headEnd type="none" w="sm" len="sm"/>
            <a:tailEnd type="none" w="sm" len="sm"/>
          </a:ln>
        </p:spPr>
      </p:cxnSp>
      <p:cxnSp>
        <p:nvCxnSpPr>
          <p:cNvPr id="335" name="Google Shape;335;g5df37e73e3_20_51"/>
          <p:cNvCxnSpPr/>
          <p:nvPr/>
        </p:nvCxnSpPr>
        <p:spPr>
          <a:xfrm>
            <a:off x="3229622" y="1200757"/>
            <a:ext cx="0" cy="4562856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dashDot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g5df37e73e3_11_1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42240" y="3518669"/>
            <a:ext cx="1813560" cy="120904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42" name="Google Shape;342;g5df37e73e3_11_16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26365" y="2096350"/>
            <a:ext cx="1877495" cy="2716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g5df37e73e3_11_16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742240" y="2184267"/>
            <a:ext cx="1813562" cy="1209040"/>
          </a:xfrm>
          <a:prstGeom prst="rect">
            <a:avLst/>
          </a:prstGeom>
          <a:noFill/>
          <a:ln w="19050" cap="flat" cmpd="sng">
            <a:solidFill>
              <a:srgbClr val="0C0C0C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44" name="Google Shape;344;g5df37e73e3_11_16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51566" y="2116670"/>
            <a:ext cx="1943473" cy="1339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g5df37e73e3_11_16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51268" y="3454402"/>
            <a:ext cx="2029504" cy="1339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g5df37e73e3_11_16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703623" y="2145654"/>
            <a:ext cx="1906038" cy="12706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g5df37e73e3_11_169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701033" y="3475803"/>
            <a:ext cx="1911217" cy="1274142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g5df37e73e3_11_169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広告事例（コミックエッセイ）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349" name="Google Shape;349;g5df37e73e3_11_169"/>
          <p:cNvCxnSpPr/>
          <p:nvPr/>
        </p:nvCxnSpPr>
        <p:spPr>
          <a:xfrm rot="10800000" flipH="1">
            <a:off x="3988904" y="434658"/>
            <a:ext cx="4796321" cy="24887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50" name="Google Shape;350;g5df37e73e3_11_169"/>
          <p:cNvSpPr txBox="1"/>
          <p:nvPr/>
        </p:nvSpPr>
        <p:spPr>
          <a:xfrm>
            <a:off x="358775" y="954646"/>
            <a:ext cx="842645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広告案件でも幅広く活躍中！</a:t>
            </a:r>
            <a:endParaRPr sz="18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351" name="Google Shape;351;g5df37e73e3_11_169"/>
          <p:cNvSpPr txBox="1"/>
          <p:nvPr/>
        </p:nvSpPr>
        <p:spPr>
          <a:xfrm>
            <a:off x="0" y="4988438"/>
            <a:ext cx="9144000" cy="72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家電 / 食品 / 子ども用品 / 教育 / 美容 / 医薬品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　トイレタリー / 保険 / 自動車 / エンタメ / その他</a:t>
            </a:r>
            <a:endParaRPr sz="1200" b="1" i="0" u="none" strike="noStrike" cap="none" dirty="0">
              <a:solidFill>
                <a:srgbClr val="F89D8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352" name="Google Shape;352;g5df37e73e3_11_169"/>
          <p:cNvSpPr/>
          <p:nvPr/>
        </p:nvSpPr>
        <p:spPr>
          <a:xfrm>
            <a:off x="760674" y="1820033"/>
            <a:ext cx="1775357" cy="261909"/>
          </a:xfrm>
          <a:prstGeom prst="roundRect">
            <a:avLst>
              <a:gd name="adj" fmla="val 0"/>
            </a:avLst>
          </a:prstGeom>
          <a:solidFill>
            <a:srgbClr val="F89D8F">
              <a:alpha val="7176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教 育</a:t>
            </a:r>
            <a:endParaRPr sz="1050" b="1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</p:txBody>
      </p:sp>
      <p:sp>
        <p:nvSpPr>
          <p:cNvPr id="353" name="Google Shape;353;g5df37e73e3_11_169"/>
          <p:cNvSpPr/>
          <p:nvPr/>
        </p:nvSpPr>
        <p:spPr>
          <a:xfrm>
            <a:off x="2760624" y="1820033"/>
            <a:ext cx="1775357" cy="261909"/>
          </a:xfrm>
          <a:prstGeom prst="roundRect">
            <a:avLst>
              <a:gd name="adj" fmla="val 0"/>
            </a:avLst>
          </a:prstGeom>
          <a:solidFill>
            <a:srgbClr val="F89D8F">
              <a:alpha val="7176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子ども用品</a:t>
            </a:r>
            <a:endParaRPr sz="1050" b="1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</p:txBody>
      </p:sp>
      <p:sp>
        <p:nvSpPr>
          <p:cNvPr id="354" name="Google Shape;354;g5df37e73e3_11_169"/>
          <p:cNvSpPr/>
          <p:nvPr/>
        </p:nvSpPr>
        <p:spPr>
          <a:xfrm>
            <a:off x="4760574" y="1820033"/>
            <a:ext cx="1775357" cy="261909"/>
          </a:xfrm>
          <a:prstGeom prst="roundRect">
            <a:avLst>
              <a:gd name="adj" fmla="val 0"/>
            </a:avLst>
          </a:prstGeom>
          <a:solidFill>
            <a:srgbClr val="F89D8F">
              <a:alpha val="7176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エンタメ</a:t>
            </a:r>
            <a:endParaRPr sz="1050" b="1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</p:txBody>
      </p:sp>
      <p:sp>
        <p:nvSpPr>
          <p:cNvPr id="355" name="Google Shape;355;g5df37e73e3_11_169"/>
          <p:cNvSpPr/>
          <p:nvPr/>
        </p:nvSpPr>
        <p:spPr>
          <a:xfrm>
            <a:off x="6760525" y="1820033"/>
            <a:ext cx="1775357" cy="261909"/>
          </a:xfrm>
          <a:prstGeom prst="roundRect">
            <a:avLst>
              <a:gd name="adj" fmla="val 0"/>
            </a:avLst>
          </a:prstGeom>
          <a:solidFill>
            <a:srgbClr val="F89D8F">
              <a:alpha val="7176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日 用 品</a:t>
            </a:r>
            <a:endParaRPr sz="1050" b="1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46"/>
          <p:cNvSpPr txBox="1"/>
          <p:nvPr/>
        </p:nvSpPr>
        <p:spPr>
          <a:xfrm>
            <a:off x="266270" y="260162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推進プロジェクト</a:t>
            </a:r>
            <a:endParaRPr sz="1500" b="1" i="0" u="none" strike="noStrike" cap="none">
              <a:solidFill>
                <a:srgbClr val="7F7F7F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Arial"/>
            </a:endParaRPr>
          </a:p>
        </p:txBody>
      </p:sp>
      <p:cxnSp>
        <p:nvCxnSpPr>
          <p:cNvPr id="363" name="Google Shape;363;p46"/>
          <p:cNvCxnSpPr/>
          <p:nvPr/>
        </p:nvCxnSpPr>
        <p:spPr>
          <a:xfrm rot="10800000" flipH="1">
            <a:off x="2869096" y="434659"/>
            <a:ext cx="5916129" cy="30696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364" name="Google Shape;364;p46"/>
          <p:cNvGrpSpPr/>
          <p:nvPr/>
        </p:nvGrpSpPr>
        <p:grpSpPr>
          <a:xfrm>
            <a:off x="3615124" y="3937451"/>
            <a:ext cx="2196825" cy="659934"/>
            <a:chOff x="6290034" y="4823766"/>
            <a:chExt cx="2856791" cy="659934"/>
          </a:xfrm>
        </p:grpSpPr>
        <p:sp>
          <p:nvSpPr>
            <p:cNvPr id="365" name="Google Shape;365;p46"/>
            <p:cNvSpPr/>
            <p:nvPr/>
          </p:nvSpPr>
          <p:spPr>
            <a:xfrm>
              <a:off x="6290034" y="4823766"/>
              <a:ext cx="2775899" cy="4039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1200"/>
                <a:buFont typeface="Meiryo"/>
                <a:buNone/>
              </a:pPr>
              <a:r>
                <a:rPr lang="ja-JP" altLang="en-US" sz="1100" b="1" i="0" u="none" strike="noStrike" cap="none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京都府では地下鉄駅構内</a:t>
              </a:r>
              <a:r>
                <a:rPr lang="ja-JP" altLang="en-US" sz="1100" b="1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にて</a:t>
              </a:r>
              <a:endParaRPr lang="en-US" altLang="ja-JP" sz="1100" b="1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1200"/>
                <a:buFont typeface="Meiryo"/>
                <a:buNone/>
              </a:pPr>
              <a:r>
                <a:rPr lang="ja-JP" altLang="en-US" sz="1100" b="1" i="0" u="none" strike="noStrike" cap="none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コラボステッカー配布を</a:t>
              </a:r>
              <a:r>
                <a:rPr lang="en-US" altLang="ja-JP" sz="1100" b="1" i="0" u="none" strike="noStrike" cap="none" dirty="0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PR</a:t>
              </a:r>
            </a:p>
          </p:txBody>
        </p:sp>
        <p:sp>
          <p:nvSpPr>
            <p:cNvPr id="366" name="Google Shape;366;p46"/>
            <p:cNvSpPr/>
            <p:nvPr/>
          </p:nvSpPr>
          <p:spPr>
            <a:xfrm>
              <a:off x="6370925" y="5145600"/>
              <a:ext cx="2775900" cy="33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95D9D"/>
                </a:buClr>
                <a:buSzPts val="1400"/>
                <a:buFont typeface="Arial"/>
                <a:buNone/>
              </a:pPr>
              <a:endParaRPr sz="1200" b="1" i="0" u="none" strike="noStrike" cap="none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endParaRPr>
            </a:p>
          </p:txBody>
        </p:sp>
      </p:grpSp>
      <p:sp>
        <p:nvSpPr>
          <p:cNvPr id="368" name="Google Shape;368;p46"/>
          <p:cNvSpPr txBox="1"/>
          <p:nvPr/>
        </p:nvSpPr>
        <p:spPr>
          <a:xfrm>
            <a:off x="358775" y="896364"/>
            <a:ext cx="8426450" cy="941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公共の場で泣いている赤ちゃんと、慌てているママパパを優しく見守り</a:t>
            </a:r>
            <a:endParaRPr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より子育てしやすい社会を目指すプロジェクト</a:t>
            </a:r>
            <a:endParaRPr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自治体・企業・店舗との連携、ステッカーの配布などさまざまな取り組みを行っています</a:t>
            </a:r>
            <a:endParaRPr sz="1200" b="1" i="0" u="none" strike="noStrike" cap="none" dirty="0">
              <a:solidFill>
                <a:srgbClr val="3F3F3F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Arial"/>
            </a:endParaRPr>
          </a:p>
        </p:txBody>
      </p:sp>
      <p:grpSp>
        <p:nvGrpSpPr>
          <p:cNvPr id="369" name="Google Shape;369;p46"/>
          <p:cNvGrpSpPr/>
          <p:nvPr/>
        </p:nvGrpSpPr>
        <p:grpSpPr>
          <a:xfrm>
            <a:off x="1269906" y="1924827"/>
            <a:ext cx="6604188" cy="1215664"/>
            <a:chOff x="1178719" y="1771398"/>
            <a:chExt cx="6769154" cy="1246030"/>
          </a:xfrm>
        </p:grpSpPr>
        <p:pic>
          <p:nvPicPr>
            <p:cNvPr id="370" name="Google Shape;370;p46"/>
            <p:cNvPicPr preferRelativeResize="0"/>
            <p:nvPr/>
          </p:nvPicPr>
          <p:blipFill rotWithShape="1">
            <a:blip r:embed="rId3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26197" y="1771398"/>
              <a:ext cx="1021676" cy="12460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1" name="Google Shape;371;p46"/>
            <p:cNvPicPr preferRelativeResize="0"/>
            <p:nvPr/>
          </p:nvPicPr>
          <p:blipFill rotWithShape="1">
            <a:blip r:embed="rId4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08686" y="2165146"/>
              <a:ext cx="4072240" cy="78879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2" name="Google Shape;372;p46"/>
            <p:cNvPicPr preferRelativeResize="0"/>
            <p:nvPr/>
          </p:nvPicPr>
          <p:blipFill rotWithShape="1">
            <a:blip r:embed="rId5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78719" y="2106394"/>
              <a:ext cx="1439401" cy="86953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73" name="Google Shape;373;p46"/>
          <p:cNvGrpSpPr/>
          <p:nvPr/>
        </p:nvGrpSpPr>
        <p:grpSpPr>
          <a:xfrm>
            <a:off x="3456519" y="3317958"/>
            <a:ext cx="2230961" cy="338099"/>
            <a:chOff x="355948" y="6095986"/>
            <a:chExt cx="2058640" cy="311984"/>
          </a:xfrm>
        </p:grpSpPr>
        <p:grpSp>
          <p:nvGrpSpPr>
            <p:cNvPr id="374" name="Google Shape;374;p46"/>
            <p:cNvGrpSpPr/>
            <p:nvPr/>
          </p:nvGrpSpPr>
          <p:grpSpPr>
            <a:xfrm>
              <a:off x="355948" y="6095986"/>
              <a:ext cx="2058640" cy="311984"/>
              <a:chOff x="4408674" y="5989046"/>
              <a:chExt cx="3449892" cy="477411"/>
            </a:xfrm>
          </p:grpSpPr>
          <p:sp>
            <p:nvSpPr>
              <p:cNvPr id="375" name="Google Shape;375;p46"/>
              <p:cNvSpPr/>
              <p:nvPr/>
            </p:nvSpPr>
            <p:spPr>
              <a:xfrm>
                <a:off x="4408674" y="5989046"/>
                <a:ext cx="3449892" cy="477411"/>
              </a:xfrm>
              <a:prstGeom prst="roundRect">
                <a:avLst>
                  <a:gd name="adj" fmla="val 50000"/>
                </a:avLst>
              </a:prstGeom>
              <a:solidFill>
                <a:schemeClr val="lt1"/>
              </a:solidFill>
              <a:ln w="15875" cap="flat" cmpd="sng">
                <a:solidFill>
                  <a:srgbClr val="D8D8D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3F3F3F"/>
                  </a:solidFill>
                  <a:latin typeface="Meiryo"/>
                  <a:ea typeface="Meiryo"/>
                  <a:cs typeface="Meiryo"/>
                  <a:sym typeface="Meiryo"/>
                </a:endParaRPr>
              </a:p>
            </p:txBody>
          </p:sp>
          <p:sp>
            <p:nvSpPr>
              <p:cNvPr id="376" name="Google Shape;376;p46"/>
              <p:cNvSpPr txBox="1"/>
              <p:nvPr/>
            </p:nvSpPr>
            <p:spPr>
              <a:xfrm>
                <a:off x="4459572" y="6063602"/>
                <a:ext cx="2877711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ja-JP" sz="1000" b="1" i="0" u="none" strike="noStrike" cap="none" dirty="0">
                    <a:solidFill>
                      <a:srgbClr val="3F3F3F"/>
                    </a:solidFill>
                    <a:latin typeface="Arial"/>
                    <a:ea typeface="Arial"/>
                    <a:cs typeface="Arial"/>
                    <a:sym typeface="Arial"/>
                  </a:rPr>
                  <a:t>WEラブ赤ちゃん</a:t>
                </a:r>
                <a:endParaRPr sz="1000" b="1" i="0" u="none" strike="noStrike" cap="none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377" name="Google Shape;377;p46"/>
            <p:cNvPicPr preferRelativeResize="0"/>
            <p:nvPr/>
          </p:nvPicPr>
          <p:blipFill rotWithShape="1">
            <a:blip r:embed="rId6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33896" y="6172205"/>
              <a:ext cx="164551" cy="16455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78" name="Google Shape;378;p46"/>
          <p:cNvGrpSpPr/>
          <p:nvPr/>
        </p:nvGrpSpPr>
        <p:grpSpPr>
          <a:xfrm>
            <a:off x="577484" y="3890015"/>
            <a:ext cx="2164832" cy="694052"/>
            <a:chOff x="6370925" y="4789648"/>
            <a:chExt cx="2815187" cy="694052"/>
          </a:xfrm>
        </p:grpSpPr>
        <p:sp>
          <p:nvSpPr>
            <p:cNvPr id="379" name="Google Shape;379;p46"/>
            <p:cNvSpPr/>
            <p:nvPr/>
          </p:nvSpPr>
          <p:spPr>
            <a:xfrm>
              <a:off x="6410212" y="4789648"/>
              <a:ext cx="2775900" cy="37740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100" b="1" i="0" u="none" strike="noStrike" cap="none" dirty="0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1</a:t>
              </a:r>
              <a:r>
                <a:rPr lang="en-US" altLang="ja-JP" sz="1100" b="1" i="0" u="none" strike="noStrike" cap="none" dirty="0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8</a:t>
              </a:r>
              <a:r>
                <a:rPr lang="ja-JP" sz="1100" b="1" i="0" u="none" strike="noStrike" cap="none" dirty="0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県をはじめ</a:t>
              </a:r>
              <a:r>
                <a:rPr lang="en-US" altLang="ja-JP" sz="1100" b="1" i="0" u="none" strike="noStrike" cap="none" dirty="0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30</a:t>
              </a:r>
              <a:r>
                <a:rPr lang="ja-JP" sz="1100" b="1" i="0" u="none" strike="noStrike" cap="none" dirty="0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の自治体が</a:t>
              </a:r>
              <a:endParaRPr sz="1100" b="1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100" b="1" i="0" u="none" strike="noStrike" cap="none" dirty="0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賛同しています </a:t>
              </a:r>
              <a:endParaRPr dirty="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380" name="Google Shape;380;p46"/>
            <p:cNvSpPr/>
            <p:nvPr/>
          </p:nvSpPr>
          <p:spPr>
            <a:xfrm>
              <a:off x="6370925" y="5145600"/>
              <a:ext cx="2775900" cy="33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95D9D"/>
                </a:buClr>
                <a:buSzPts val="1400"/>
                <a:buFont typeface="Arial"/>
                <a:buNone/>
              </a:pPr>
              <a:endParaRPr sz="1200" b="1" i="0" u="none" strike="noStrike" cap="none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endParaRPr>
            </a:p>
          </p:txBody>
        </p:sp>
      </p:grpSp>
      <p:grpSp>
        <p:nvGrpSpPr>
          <p:cNvPr id="381" name="Google Shape;381;p46"/>
          <p:cNvGrpSpPr/>
          <p:nvPr/>
        </p:nvGrpSpPr>
        <p:grpSpPr>
          <a:xfrm>
            <a:off x="5454717" y="3962087"/>
            <a:ext cx="3330508" cy="941120"/>
            <a:chOff x="6370925" y="4840770"/>
            <a:chExt cx="4186741" cy="642930"/>
          </a:xfrm>
        </p:grpSpPr>
        <p:sp>
          <p:nvSpPr>
            <p:cNvPr id="382" name="Google Shape;382;p46"/>
            <p:cNvSpPr/>
            <p:nvPr/>
          </p:nvSpPr>
          <p:spPr>
            <a:xfrm>
              <a:off x="7345253" y="4840770"/>
              <a:ext cx="3212413" cy="27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100" b="1" i="0" u="none" strike="noStrike" cap="none" dirty="0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＼ 賛同者数 </a:t>
              </a:r>
              <a:r>
                <a:rPr lang="en-US" altLang="ja-JP" sz="1800" b="1" i="0" u="none" strike="noStrike" cap="none" dirty="0">
                  <a:solidFill>
                    <a:srgbClr val="F89D8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9</a:t>
              </a:r>
              <a:r>
                <a:rPr lang="ja-JP" sz="1800" b="1" i="0" u="none" strike="noStrike" cap="none" dirty="0">
                  <a:solidFill>
                    <a:srgbClr val="F89D8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万人</a:t>
              </a:r>
              <a:r>
                <a:rPr lang="ja-JP" altLang="en-US" sz="1100" b="1" i="0" u="none" strike="noStrike" cap="none" dirty="0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突破</a:t>
              </a:r>
              <a:r>
                <a:rPr lang="ja-JP" sz="1100" b="1" i="0" u="none" strike="noStrike" cap="none" dirty="0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 ／</a:t>
              </a:r>
              <a:endParaRPr dirty="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 i="0" u="none" strike="noStrike" cap="none" dirty="0">
                <a:solidFill>
                  <a:srgbClr val="7F7F7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endParaRPr>
            </a:p>
          </p:txBody>
        </p:sp>
        <p:sp>
          <p:nvSpPr>
            <p:cNvPr id="383" name="Google Shape;383;p46"/>
            <p:cNvSpPr/>
            <p:nvPr/>
          </p:nvSpPr>
          <p:spPr>
            <a:xfrm>
              <a:off x="6370925" y="5145600"/>
              <a:ext cx="2775900" cy="33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95D9D"/>
                </a:buClr>
                <a:buSzPts val="1400"/>
                <a:buFont typeface="Arial"/>
                <a:buNone/>
              </a:pPr>
              <a:endParaRPr sz="1200" b="1" i="0" u="none" strike="noStrike" cap="none">
                <a:solidFill>
                  <a:srgbClr val="7F7F7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endParaRPr>
            </a:p>
          </p:txBody>
        </p:sp>
      </p:grpSp>
      <p:sp>
        <p:nvSpPr>
          <p:cNvPr id="384" name="Google Shape;384;p46"/>
          <p:cNvSpPr txBox="1"/>
          <p:nvPr/>
        </p:nvSpPr>
        <p:spPr>
          <a:xfrm>
            <a:off x="6493546" y="6399246"/>
            <a:ext cx="2027917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※202</a:t>
            </a:r>
            <a:r>
              <a:rPr lang="en-US" alt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5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年</a:t>
            </a:r>
            <a:r>
              <a:rPr lang="en-US" alt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1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月時点の</a:t>
            </a:r>
            <a:r>
              <a:rPr lang="ja-JP" altLang="en-US" sz="800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賛同数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です。</a:t>
            </a:r>
            <a:endParaRPr sz="800" b="0" i="0" u="none" strike="noStrike" cap="none" dirty="0">
              <a:solidFill>
                <a:srgbClr val="3F3F3F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Meiryo"/>
              <a:buNone/>
            </a:pPr>
            <a:endParaRPr sz="800" b="0" i="0" u="none" strike="noStrike" cap="none" dirty="0">
              <a:solidFill>
                <a:srgbClr val="3F3F3F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Arial"/>
            </a:endParaRPr>
          </a:p>
        </p:txBody>
      </p:sp>
      <p:cxnSp>
        <p:nvCxnSpPr>
          <p:cNvPr id="385" name="Google Shape;385;p46"/>
          <p:cNvCxnSpPr/>
          <p:nvPr/>
        </p:nvCxnSpPr>
        <p:spPr>
          <a:xfrm rot="10800000">
            <a:off x="688460" y="4083998"/>
            <a:ext cx="117695" cy="145935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86" name="Google Shape;386;p46"/>
          <p:cNvCxnSpPr>
            <a:endCxn id="379" idx="3"/>
          </p:cNvCxnSpPr>
          <p:nvPr/>
        </p:nvCxnSpPr>
        <p:spPr>
          <a:xfrm rot="10800000" flipH="1">
            <a:off x="2616916" y="4078717"/>
            <a:ext cx="125400" cy="1641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87" name="Google Shape;387;p46"/>
          <p:cNvCxnSpPr/>
          <p:nvPr/>
        </p:nvCxnSpPr>
        <p:spPr>
          <a:xfrm rot="10800000">
            <a:off x="3515956" y="4066437"/>
            <a:ext cx="117695" cy="145935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88" name="Google Shape;388;p46"/>
          <p:cNvCxnSpPr/>
          <p:nvPr/>
        </p:nvCxnSpPr>
        <p:spPr>
          <a:xfrm rot="10800000" flipH="1">
            <a:off x="5718113" y="4036567"/>
            <a:ext cx="125468" cy="164042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90" name="Google Shape;390;p46"/>
          <p:cNvPicPr preferRelativeResize="0"/>
          <p:nvPr/>
        </p:nvPicPr>
        <p:blipFill rotWithShape="1">
          <a:blip r:embed="rId7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782" y="5579026"/>
            <a:ext cx="2725223" cy="275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p46"/>
          <p:cNvPicPr preferRelativeResize="0"/>
          <p:nvPr/>
        </p:nvPicPr>
        <p:blipFill rotWithShape="1">
          <a:blip r:embed="rId8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697" y="5791697"/>
            <a:ext cx="2725223" cy="3313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13192366-A0DA-FB45-B07B-A856626AEE79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206" y="6072767"/>
            <a:ext cx="507504" cy="252093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24711301-F39C-844D-B9A9-3A3E291C3FFA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71" y="6064141"/>
            <a:ext cx="507503" cy="252093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60ACF3F0-896F-4616-B469-2806A0215CB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697" y="4286182"/>
            <a:ext cx="2853691" cy="115380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5C08C40-F890-1EF9-65B0-FBBE75185088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624" y="5327034"/>
            <a:ext cx="559807" cy="278074"/>
          </a:xfrm>
          <a:prstGeom prst="rect">
            <a:avLst/>
          </a:prstGeom>
        </p:spPr>
      </p:pic>
      <p:pic>
        <p:nvPicPr>
          <p:cNvPr id="12" name="図 11" descr="カレンダー&#10;&#10;自動的に生成された説明">
            <a:extLst>
              <a:ext uri="{FF2B5EF4-FFF2-40B4-BE49-F238E27FC236}">
                <a16:creationId xmlns:a16="http://schemas.microsoft.com/office/drawing/2014/main" id="{AF1D5805-4202-F4B3-7C9A-DBC9ADD47C6E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3718" y="4369204"/>
            <a:ext cx="2808279" cy="1871838"/>
          </a:xfrm>
          <a:prstGeom prst="rect">
            <a:avLst/>
          </a:prstGeom>
        </p:spPr>
      </p:pic>
      <p:sp>
        <p:nvSpPr>
          <p:cNvPr id="43" name="Google Shape;384;p46">
            <a:extLst>
              <a:ext uri="{FF2B5EF4-FFF2-40B4-BE49-F238E27FC236}">
                <a16:creationId xmlns:a16="http://schemas.microsoft.com/office/drawing/2014/main" id="{371ACC47-5081-51BE-C1F1-4E78C8E0F2AC}"/>
              </a:ext>
            </a:extLst>
          </p:cNvPr>
          <p:cNvSpPr txBox="1"/>
          <p:nvPr/>
        </p:nvSpPr>
        <p:spPr>
          <a:xfrm>
            <a:off x="3633651" y="6293359"/>
            <a:ext cx="2690405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撮影：藤田二朗</a:t>
            </a:r>
            <a:r>
              <a:rPr lang="en-US" alt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(photopicnic)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※202</a:t>
            </a:r>
            <a:r>
              <a:rPr lang="en-US" altLang="ja-JP" sz="800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年</a:t>
            </a:r>
            <a:r>
              <a:rPr lang="en-US" alt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4</a:t>
            </a:r>
            <a:r>
              <a:rPr lang="ja-JP" altLang="en-US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月まで京都「烏丸御池駅」にて掲示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。</a:t>
            </a:r>
            <a:endParaRPr sz="800" b="0" i="0" u="none" strike="noStrike" cap="none" dirty="0">
              <a:solidFill>
                <a:srgbClr val="3F3F3F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Meiryo"/>
              <a:buNone/>
            </a:pPr>
            <a:endParaRPr sz="800" b="0" i="0" u="none" strike="noStrike" cap="none" dirty="0">
              <a:solidFill>
                <a:srgbClr val="3F3F3F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Arial"/>
            </a:endParaRPr>
          </a:p>
        </p:txBody>
      </p:sp>
      <p:pic>
        <p:nvPicPr>
          <p:cNvPr id="9" name="図 8" descr="アイコン&#10;&#10;中程度の精度で自動的に生成された説明">
            <a:extLst>
              <a:ext uri="{FF2B5EF4-FFF2-40B4-BE49-F238E27FC236}">
                <a16:creationId xmlns:a16="http://schemas.microsoft.com/office/drawing/2014/main" id="{80B9F96C-9689-B884-2810-D922ED250A43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574" y="5347065"/>
            <a:ext cx="571500" cy="285751"/>
          </a:xfrm>
          <a:prstGeom prst="rect">
            <a:avLst/>
          </a:prstGeom>
        </p:spPr>
      </p:pic>
      <p:pic>
        <p:nvPicPr>
          <p:cNvPr id="2" name="図 1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338E92B-237C-C13B-CC23-961F4E94199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532000" y="4303962"/>
            <a:ext cx="2003394" cy="21193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011;p53">
            <a:extLst>
              <a:ext uri="{FF2B5EF4-FFF2-40B4-BE49-F238E27FC236}">
                <a16:creationId xmlns:a16="http://schemas.microsoft.com/office/drawing/2014/main" id="{7065A597-D7A8-4E1D-BD2E-52DBCCAEBBC5}"/>
              </a:ext>
            </a:extLst>
          </p:cNvPr>
          <p:cNvSpPr txBox="1"/>
          <p:nvPr/>
        </p:nvSpPr>
        <p:spPr>
          <a:xfrm>
            <a:off x="206075" y="3291154"/>
            <a:ext cx="8731800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エキサイト株式会社　広告担当</a:t>
            </a:r>
            <a:endParaRPr sz="14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Tel： 03-6450-2741</a:t>
            </a:r>
            <a:endParaRPr sz="14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Mail： japan_advertising@excite.jp</a:t>
            </a:r>
            <a:endParaRPr sz="14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pic>
        <p:nvPicPr>
          <p:cNvPr id="6" name="Google Shape;1012;p53">
            <a:extLst>
              <a:ext uri="{FF2B5EF4-FFF2-40B4-BE49-F238E27FC236}">
                <a16:creationId xmlns:a16="http://schemas.microsoft.com/office/drawing/2014/main" id="{59E774DB-4B16-4D6C-B5B7-433863654B7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88388" y="2271203"/>
            <a:ext cx="928121" cy="92812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013;p53">
            <a:extLst>
              <a:ext uri="{FF2B5EF4-FFF2-40B4-BE49-F238E27FC236}">
                <a16:creationId xmlns:a16="http://schemas.microsoft.com/office/drawing/2014/main" id="{A427D46B-8FDE-4BA5-8B4D-9F559F7B6F6C}"/>
              </a:ext>
            </a:extLst>
          </p:cNvPr>
          <p:cNvSpPr/>
          <p:nvPr/>
        </p:nvSpPr>
        <p:spPr>
          <a:xfrm>
            <a:off x="3008376" y="1933951"/>
            <a:ext cx="2088472" cy="928121"/>
          </a:xfrm>
          <a:custGeom>
            <a:avLst/>
            <a:gdLst/>
            <a:ahLst/>
            <a:cxnLst/>
            <a:rect l="l" t="t" r="r" b="b"/>
            <a:pathLst>
              <a:path w="2282471" h="850267" extrusionOk="0">
                <a:moveTo>
                  <a:pt x="1154245" y="0"/>
                </a:moveTo>
                <a:cubicBezTo>
                  <a:pt x="1279235" y="0"/>
                  <a:pt x="1386475" y="25175"/>
                  <a:pt x="1432284" y="61054"/>
                </a:cubicBezTo>
                <a:lnTo>
                  <a:pt x="1434033" y="63925"/>
                </a:lnTo>
                <a:lnTo>
                  <a:pt x="1497878" y="52216"/>
                </a:lnTo>
                <a:cubicBezTo>
                  <a:pt x="1525621" y="49592"/>
                  <a:pt x="1556290" y="48885"/>
                  <a:pt x="1589027" y="50225"/>
                </a:cubicBezTo>
                <a:cubicBezTo>
                  <a:pt x="1632678" y="52011"/>
                  <a:pt x="1680007" y="57437"/>
                  <a:pt x="1728984" y="66809"/>
                </a:cubicBezTo>
                <a:cubicBezTo>
                  <a:pt x="1900402" y="99613"/>
                  <a:pt x="2035209" y="169892"/>
                  <a:pt x="2057370" y="233265"/>
                </a:cubicBezTo>
                <a:lnTo>
                  <a:pt x="2059721" y="259568"/>
                </a:lnTo>
                <a:lnTo>
                  <a:pt x="2098175" y="267205"/>
                </a:lnTo>
                <a:cubicBezTo>
                  <a:pt x="2206478" y="296514"/>
                  <a:pt x="2282471" y="365128"/>
                  <a:pt x="2282471" y="445097"/>
                </a:cubicBezTo>
                <a:cubicBezTo>
                  <a:pt x="2282471" y="525067"/>
                  <a:pt x="2206478" y="593680"/>
                  <a:pt x="2098175" y="622989"/>
                </a:cubicBezTo>
                <a:lnTo>
                  <a:pt x="2053853" y="631792"/>
                </a:lnTo>
                <a:lnTo>
                  <a:pt x="2048662" y="654778"/>
                </a:lnTo>
                <a:lnTo>
                  <a:pt x="2048329" y="655078"/>
                </a:lnTo>
                <a:lnTo>
                  <a:pt x="2217421" y="776868"/>
                </a:lnTo>
                <a:lnTo>
                  <a:pt x="1924346" y="737575"/>
                </a:lnTo>
                <a:lnTo>
                  <a:pt x="1886991" y="755107"/>
                </a:lnTo>
                <a:cubicBezTo>
                  <a:pt x="1802896" y="786531"/>
                  <a:pt x="1693226" y="813973"/>
                  <a:pt x="1571861" y="831547"/>
                </a:cubicBezTo>
                <a:cubicBezTo>
                  <a:pt x="1363808" y="861673"/>
                  <a:pt x="1180481" y="854240"/>
                  <a:pt x="1097363" y="817851"/>
                </a:cubicBezTo>
                <a:lnTo>
                  <a:pt x="1078550" y="806076"/>
                </a:lnTo>
                <a:lnTo>
                  <a:pt x="995311" y="828416"/>
                </a:lnTo>
                <a:cubicBezTo>
                  <a:pt x="902926" y="840873"/>
                  <a:pt x="778591" y="837715"/>
                  <a:pt x="644202" y="815990"/>
                </a:cubicBezTo>
                <a:cubicBezTo>
                  <a:pt x="409020" y="777972"/>
                  <a:pt x="220976" y="695692"/>
                  <a:pt x="186462" y="621141"/>
                </a:cubicBezTo>
                <a:lnTo>
                  <a:pt x="182737" y="598182"/>
                </a:lnTo>
                <a:lnTo>
                  <a:pt x="88381" y="557480"/>
                </a:lnTo>
                <a:cubicBezTo>
                  <a:pt x="33775" y="522542"/>
                  <a:pt x="0" y="474276"/>
                  <a:pt x="0" y="420963"/>
                </a:cubicBezTo>
                <a:cubicBezTo>
                  <a:pt x="0" y="340994"/>
                  <a:pt x="75993" y="272380"/>
                  <a:pt x="184296" y="243071"/>
                </a:cubicBezTo>
                <a:lnTo>
                  <a:pt x="217182" y="236540"/>
                </a:lnTo>
                <a:lnTo>
                  <a:pt x="223495" y="217552"/>
                </a:lnTo>
                <a:cubicBezTo>
                  <a:pt x="273669" y="155300"/>
                  <a:pt x="408425" y="90292"/>
                  <a:pt x="574111" y="54795"/>
                </a:cubicBezTo>
                <a:cubicBezTo>
                  <a:pt x="684569" y="31131"/>
                  <a:pt x="787860" y="25062"/>
                  <a:pt x="865566" y="34382"/>
                </a:cubicBezTo>
                <a:lnTo>
                  <a:pt x="907712" y="45574"/>
                </a:lnTo>
                <a:lnTo>
                  <a:pt x="940874" y="29279"/>
                </a:lnTo>
                <a:cubicBezTo>
                  <a:pt x="995480" y="11189"/>
                  <a:pt x="1070918" y="0"/>
                  <a:pt x="1154245" y="0"/>
                </a:cubicBezTo>
                <a:close/>
              </a:path>
            </a:pathLst>
          </a:custGeom>
          <a:noFill/>
          <a:ln w="19050" cap="flat" cmpd="sng">
            <a:solidFill>
              <a:srgbClr val="F89D9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8" name="Google Shape;1014;p53">
            <a:extLst>
              <a:ext uri="{FF2B5EF4-FFF2-40B4-BE49-F238E27FC236}">
                <a16:creationId xmlns:a16="http://schemas.microsoft.com/office/drawing/2014/main" id="{F4BDA2D1-6CC1-4E4D-AF1C-BB89A96784BC}"/>
              </a:ext>
            </a:extLst>
          </p:cNvPr>
          <p:cNvSpPr txBox="1"/>
          <p:nvPr/>
        </p:nvSpPr>
        <p:spPr>
          <a:xfrm>
            <a:off x="3421670" y="2145545"/>
            <a:ext cx="126188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4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広告に関する</a:t>
            </a:r>
            <a:endParaRPr sz="14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4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お問い合わせ</a:t>
            </a:r>
            <a:endParaRPr sz="14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1894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Google Shape;51;p9"/>
          <p:cNvCxnSpPr>
            <a:stCxn id="52" idx="3"/>
          </p:cNvCxnSpPr>
          <p:nvPr/>
        </p:nvCxnSpPr>
        <p:spPr>
          <a:xfrm rot="10800000" flipH="1">
            <a:off x="1963335" y="434727"/>
            <a:ext cx="6822000" cy="2400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53" name="Google Shape;53;p9"/>
          <p:cNvGrpSpPr/>
          <p:nvPr/>
        </p:nvGrpSpPr>
        <p:grpSpPr>
          <a:xfrm>
            <a:off x="0" y="1247660"/>
            <a:ext cx="9144000" cy="3007083"/>
            <a:chOff x="0" y="1979180"/>
            <a:chExt cx="9144000" cy="3007083"/>
          </a:xfrm>
        </p:grpSpPr>
        <p:sp>
          <p:nvSpPr>
            <p:cNvPr id="54" name="Google Shape;54;p9"/>
            <p:cNvSpPr/>
            <p:nvPr/>
          </p:nvSpPr>
          <p:spPr>
            <a:xfrm>
              <a:off x="1324828" y="2600063"/>
              <a:ext cx="6496710" cy="200400"/>
            </a:xfrm>
            <a:prstGeom prst="roundRect">
              <a:avLst>
                <a:gd name="adj" fmla="val 50000"/>
              </a:avLst>
            </a:prstGeom>
            <a:solidFill>
              <a:srgbClr val="F89D90">
                <a:alpha val="2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55" name="Google Shape;55;p9"/>
            <p:cNvSpPr txBox="1"/>
            <p:nvPr/>
          </p:nvSpPr>
          <p:spPr>
            <a:xfrm>
              <a:off x="1631062" y="2161867"/>
              <a:ext cx="3155058" cy="51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0"/>
                <a:buFont typeface="Arial"/>
                <a:buNone/>
              </a:pPr>
              <a:r>
                <a:rPr lang="ja-JP" sz="3000" b="1" i="0" u="none" strike="noStrike" cap="none">
                  <a:solidFill>
                    <a:srgbClr val="F89D9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愛あるセレクト</a:t>
              </a:r>
              <a:endParaRPr sz="3000" b="1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56" name="Google Shape;56;p9"/>
            <p:cNvSpPr txBox="1"/>
            <p:nvPr/>
          </p:nvSpPr>
          <p:spPr>
            <a:xfrm>
              <a:off x="4484350" y="1979180"/>
              <a:ext cx="483900" cy="51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800"/>
                <a:buFont typeface="Arial"/>
                <a:buNone/>
              </a:pPr>
              <a:r>
                <a:rPr lang="ja-JP" sz="4800" b="1" i="0" u="none" strike="noStrike" cap="none">
                  <a:solidFill>
                    <a:srgbClr val="CCCCCC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”</a:t>
              </a:r>
              <a:endParaRPr sz="4800" b="1" i="0" u="none" strike="noStrike" cap="none" dirty="0">
                <a:solidFill>
                  <a:srgbClr val="CCCCCC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57" name="Google Shape;57;p9"/>
            <p:cNvSpPr txBox="1"/>
            <p:nvPr/>
          </p:nvSpPr>
          <p:spPr>
            <a:xfrm>
              <a:off x="1047735" y="2002213"/>
              <a:ext cx="915600" cy="51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None/>
              </a:pPr>
              <a:r>
                <a:rPr lang="ja-JP" sz="4800" b="1" i="0" u="none" strike="noStrike" cap="none">
                  <a:solidFill>
                    <a:srgbClr val="CCCCCC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“</a:t>
              </a:r>
              <a:endParaRPr sz="4800" b="1" i="0" u="none" strike="noStrike" cap="none" dirty="0">
                <a:solidFill>
                  <a:srgbClr val="CCCCCC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58" name="Google Shape;58;p9"/>
            <p:cNvSpPr txBox="1"/>
            <p:nvPr/>
          </p:nvSpPr>
          <p:spPr>
            <a:xfrm>
              <a:off x="4851538" y="2283552"/>
              <a:ext cx="2970000" cy="51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ja-JP" sz="16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を</a:t>
              </a:r>
              <a:r>
                <a:rPr lang="ja-JP" sz="20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したい女性のみかた</a:t>
              </a:r>
              <a:endParaRPr sz="20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59" name="Google Shape;59;p9"/>
            <p:cNvSpPr txBox="1"/>
            <p:nvPr/>
          </p:nvSpPr>
          <p:spPr>
            <a:xfrm>
              <a:off x="5843762" y="2012919"/>
              <a:ext cx="630600" cy="32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050"/>
                <a:buFont typeface="Arial"/>
                <a:buNone/>
              </a:pPr>
              <a:r>
                <a:rPr lang="ja-JP" sz="1050" b="0" i="0" u="none" strike="noStrike" cap="none" dirty="0">
                  <a:solidFill>
                    <a:srgbClr val="7F7F7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マ マ</a:t>
              </a:r>
              <a:endParaRPr sz="1400" b="0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60" name="Google Shape;60;p9"/>
            <p:cNvSpPr txBox="1"/>
            <p:nvPr/>
          </p:nvSpPr>
          <p:spPr>
            <a:xfrm>
              <a:off x="0" y="4036763"/>
              <a:ext cx="9144000" cy="94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C0C0C"/>
                </a:buClr>
                <a:buSzPts val="1050"/>
                <a:buFont typeface="Arial"/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結婚、妊娠、出産、子育て、仕事との両立…。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C0C0C"/>
                </a:buClr>
                <a:buSzPts val="1050"/>
                <a:buFont typeface="Arial"/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女性はライフステージの変化とともに、さまざまなモノ・コトを選ぶようになります。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C0C0C"/>
                </a:buClr>
                <a:buSzPts val="1050"/>
                <a:buFont typeface="Arial"/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忙しい毎日でも、家族と自分の笑顔のためにできれば時短でスマートに、ちゃんとセレクトしたい。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C0C0C"/>
                </a:buClr>
                <a:buSzPts val="1050"/>
                <a:buFont typeface="Arial"/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ウーマンエキサイトは「</a:t>
              </a:r>
              <a:r>
                <a:rPr lang="ja-JP" sz="1000" b="1" i="0" u="none" strike="noStrike" cap="none">
                  <a:solidFill>
                    <a:srgbClr val="F89D9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自分と家族に愛情を注ぐ女性たち</a:t>
              </a: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」に寄り添っていきます。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1050"/>
                <a:buFont typeface="Arial"/>
                <a:buNone/>
              </a:pPr>
              <a:endParaRPr sz="900" b="0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61" name="Google Shape;61;p9"/>
            <p:cNvSpPr/>
            <p:nvPr/>
          </p:nvSpPr>
          <p:spPr>
            <a:xfrm>
              <a:off x="0" y="3110023"/>
              <a:ext cx="9144000" cy="88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ja-JP" sz="14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自分自身のことも、家族の時間も、「愛情」をベースに。</a:t>
              </a:r>
              <a:endParaRPr sz="14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ja-JP" sz="14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等身大のままで楽しみたい、働くママのためのサイトです。  </a:t>
              </a:r>
              <a:endParaRPr sz="14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</p:grpSp>
      <p:sp>
        <p:nvSpPr>
          <p:cNvPr id="52" name="Google Shape;52;p9"/>
          <p:cNvSpPr txBox="1"/>
          <p:nvPr/>
        </p:nvSpPr>
        <p:spPr>
          <a:xfrm>
            <a:off x="358775" y="271451"/>
            <a:ext cx="1604560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コンセプト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grpSp>
        <p:nvGrpSpPr>
          <p:cNvPr id="62" name="Google Shape;62;p9"/>
          <p:cNvGrpSpPr/>
          <p:nvPr/>
        </p:nvGrpSpPr>
        <p:grpSpPr>
          <a:xfrm>
            <a:off x="358775" y="4552923"/>
            <a:ext cx="8426448" cy="1628348"/>
            <a:chOff x="358775" y="4781523"/>
            <a:chExt cx="8426448" cy="1628348"/>
          </a:xfrm>
        </p:grpSpPr>
        <p:sp>
          <p:nvSpPr>
            <p:cNvPr id="63" name="Google Shape;63;p9"/>
            <p:cNvSpPr/>
            <p:nvPr/>
          </p:nvSpPr>
          <p:spPr>
            <a:xfrm>
              <a:off x="2166730" y="5195019"/>
              <a:ext cx="4790662" cy="163688"/>
            </a:xfrm>
            <a:prstGeom prst="roundRect">
              <a:avLst>
                <a:gd name="adj" fmla="val 50000"/>
              </a:avLst>
            </a:prstGeom>
            <a:solidFill>
              <a:srgbClr val="F89D90">
                <a:alpha val="2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64" name="Google Shape;64;p9"/>
            <p:cNvSpPr/>
            <p:nvPr/>
          </p:nvSpPr>
          <p:spPr>
            <a:xfrm>
              <a:off x="2166730" y="5731732"/>
              <a:ext cx="4790662" cy="163688"/>
            </a:xfrm>
            <a:prstGeom prst="roundRect">
              <a:avLst>
                <a:gd name="adj" fmla="val 50000"/>
              </a:avLst>
            </a:prstGeom>
            <a:solidFill>
              <a:srgbClr val="F89D90">
                <a:alpha val="2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65" name="Google Shape;65;p9"/>
            <p:cNvSpPr txBox="1"/>
            <p:nvPr/>
          </p:nvSpPr>
          <p:spPr>
            <a:xfrm>
              <a:off x="358775" y="4781523"/>
              <a:ext cx="8426448" cy="11273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月間ページビュー数　　　：　約</a:t>
              </a:r>
              <a:r>
                <a:rPr lang="en-US" altLang="ja-JP" sz="1800" b="1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2.7</a:t>
              </a:r>
              <a:r>
                <a:rPr lang="ja-JP" altLang="en-US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億 </a:t>
              </a:r>
              <a:r>
                <a:rPr 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PV</a:t>
              </a:r>
              <a:endParaRPr sz="18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4A89C"/>
                </a:buClr>
                <a:buSzPts val="2400"/>
                <a:buFont typeface="Calibri"/>
                <a:buNone/>
              </a:pPr>
              <a:r>
                <a:rPr 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月間ユニークブラウザ数　：　約</a:t>
              </a:r>
              <a:r>
                <a:rPr lang="en-US" alt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1</a:t>
              </a:r>
              <a:r>
                <a:rPr 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,</a:t>
              </a:r>
              <a:r>
                <a:rPr lang="en-US" alt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800</a:t>
              </a:r>
              <a:r>
                <a:rPr 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万</a:t>
              </a:r>
              <a:r>
                <a:rPr lang="en-US" alt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 </a:t>
              </a:r>
              <a:r>
                <a:rPr 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UB</a:t>
              </a:r>
              <a:endParaRPr sz="18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66" name="Google Shape;66;p9"/>
            <p:cNvSpPr txBox="1"/>
            <p:nvPr/>
          </p:nvSpPr>
          <p:spPr>
            <a:xfrm>
              <a:off x="382854" y="6046084"/>
              <a:ext cx="6641400" cy="3637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ja-JP" sz="800" b="0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※ Google Analytics 202</a:t>
              </a:r>
              <a:r>
                <a:rPr lang="en-US" altLang="ja-JP" sz="800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3</a:t>
              </a:r>
              <a:r>
                <a:rPr lang="ja-JP" sz="800" b="0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年</a:t>
              </a:r>
              <a:r>
                <a:rPr lang="en-US" altLang="ja-JP" sz="800" b="0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1</a:t>
              </a:r>
              <a:r>
                <a:rPr lang="ja-JP" sz="800" b="0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月実績</a:t>
              </a:r>
              <a:endParaRPr sz="14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1"/>
          <p:cNvSpPr txBox="1"/>
          <p:nvPr/>
        </p:nvSpPr>
        <p:spPr>
          <a:xfrm>
            <a:off x="1869905" y="6362138"/>
            <a:ext cx="6641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※ 20</a:t>
            </a:r>
            <a:r>
              <a:rPr lang="en-US" alt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22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年</a:t>
            </a:r>
            <a:r>
              <a:rPr lang="en-US" altLang="ja-JP" sz="800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5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月</a:t>
            </a:r>
            <a:r>
              <a:rPr lang="ja-JP" altLang="en-US" sz="800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自社調査による</a:t>
            </a:r>
            <a:endParaRPr sz="14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74" name="Google Shape;74;p41"/>
          <p:cNvSpPr txBox="1"/>
          <p:nvPr/>
        </p:nvSpPr>
        <p:spPr>
          <a:xfrm>
            <a:off x="25" y="0"/>
            <a:ext cx="9144000" cy="65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75" name="Google Shape;75;p41"/>
          <p:cNvSpPr txBox="1"/>
          <p:nvPr/>
        </p:nvSpPr>
        <p:spPr>
          <a:xfrm>
            <a:off x="25" y="0"/>
            <a:ext cx="9144000" cy="7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76" name="Google Shape;76;p41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ユーザー属性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77" name="Google Shape;77;p41"/>
          <p:cNvCxnSpPr/>
          <p:nvPr/>
        </p:nvCxnSpPr>
        <p:spPr>
          <a:xfrm rot="10800000" flipH="1">
            <a:off x="1990394" y="434654"/>
            <a:ext cx="6794831" cy="35262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8" name="Google Shape;78;p41"/>
          <p:cNvSpPr txBox="1"/>
          <p:nvPr/>
        </p:nvSpPr>
        <p:spPr>
          <a:xfrm>
            <a:off x="0" y="708721"/>
            <a:ext cx="9144000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未就学児</a:t>
            </a:r>
            <a:r>
              <a:rPr lang="ja-JP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～小学生</a:t>
            </a:r>
            <a:r>
              <a:rPr lang="ja-JP" altLang="en-US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高</a:t>
            </a:r>
            <a:r>
              <a:rPr lang="ja-JP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学年</a:t>
            </a:r>
            <a:r>
              <a:rPr lang="ja-JP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までの子を持つ働くママたち</a:t>
            </a:r>
            <a:endParaRPr sz="12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117C4C0E-C51D-4FD8-5283-E11ACB5509D9}"/>
              </a:ext>
            </a:extLst>
          </p:cNvPr>
          <p:cNvGrpSpPr/>
          <p:nvPr/>
        </p:nvGrpSpPr>
        <p:grpSpPr>
          <a:xfrm>
            <a:off x="64654" y="1129538"/>
            <a:ext cx="9060873" cy="5130006"/>
            <a:chOff x="64654" y="1129538"/>
            <a:chExt cx="9060873" cy="5130006"/>
          </a:xfrm>
        </p:grpSpPr>
        <p:pic>
          <p:nvPicPr>
            <p:cNvPr id="13" name="図 12" descr="タイムライン&#10;&#10;自動的に生成された説明">
              <a:extLst>
                <a:ext uri="{FF2B5EF4-FFF2-40B4-BE49-F238E27FC236}">
                  <a16:creationId xmlns:a16="http://schemas.microsoft.com/office/drawing/2014/main" id="{B51D0C9B-9F88-6B30-0392-16F798D11A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09" b="49678"/>
            <a:stretch/>
          </p:blipFill>
          <p:spPr>
            <a:xfrm>
              <a:off x="64654" y="1129538"/>
              <a:ext cx="9060873" cy="2528053"/>
            </a:xfrm>
            <a:prstGeom prst="rect">
              <a:avLst/>
            </a:prstGeom>
          </p:spPr>
        </p:pic>
        <p:pic>
          <p:nvPicPr>
            <p:cNvPr id="14" name="図 13" descr="タイムライン&#10;&#10;自動的に生成された説明">
              <a:extLst>
                <a:ext uri="{FF2B5EF4-FFF2-40B4-BE49-F238E27FC236}">
                  <a16:creationId xmlns:a16="http://schemas.microsoft.com/office/drawing/2014/main" id="{81D2CA56-68AC-F5B2-B6DE-8539BF1247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8939" t="49678" r="10757"/>
            <a:stretch/>
          </p:blipFill>
          <p:spPr>
            <a:xfrm>
              <a:off x="886690" y="3731491"/>
              <a:ext cx="7342909" cy="25280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5d172799c8_4_0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注目コンテンツ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86" name="Google Shape;86;g5d172799c8_4_0"/>
          <p:cNvCxnSpPr/>
          <p:nvPr/>
        </p:nvCxnSpPr>
        <p:spPr>
          <a:xfrm rot="10800000" flipH="1">
            <a:off x="3710609" y="434658"/>
            <a:ext cx="4796321" cy="24887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7" name="Google Shape;87;g5d172799c8_4_0"/>
          <p:cNvSpPr txBox="1"/>
          <p:nvPr/>
        </p:nvSpPr>
        <p:spPr>
          <a:xfrm>
            <a:off x="357316" y="739910"/>
            <a:ext cx="8426450" cy="1412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100" b="1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朝から晩まで</a:t>
            </a:r>
            <a:r>
              <a:rPr lang="ja-JP" altLang="en-US" sz="11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時間に追われて働くママたちに向けて、親しみやすく共感できる</a:t>
            </a:r>
            <a:r>
              <a:rPr lang="en-US" altLang="ja-JP" sz="1100" b="1" i="0" u="none" strike="noStrike" cap="none" dirty="0">
                <a:solidFill>
                  <a:srgbClr val="0070C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【</a:t>
            </a:r>
            <a:r>
              <a:rPr lang="ja-JP" altLang="en-US" sz="1100" b="1" i="0" u="none" strike="noStrike" cap="none" dirty="0">
                <a:solidFill>
                  <a:srgbClr val="0070C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コミック記事</a:t>
            </a:r>
            <a:r>
              <a:rPr lang="en-US" altLang="ja-JP" sz="1100" b="1" i="0" u="none" strike="noStrike" cap="none" dirty="0">
                <a:solidFill>
                  <a:srgbClr val="0070C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】</a:t>
            </a:r>
            <a:r>
              <a:rPr lang="ja-JP" altLang="en-US" sz="11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や</a:t>
            </a:r>
            <a:endParaRPr lang="en-US" altLang="ja-JP" sz="11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100" b="1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知識や気づきを与える</a:t>
            </a:r>
            <a:r>
              <a:rPr lang="en-US" altLang="ja-JP" sz="1100" b="1" i="0" u="none" strike="noStrike" cap="none" dirty="0">
                <a:solidFill>
                  <a:srgbClr val="0070C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【</a:t>
            </a:r>
            <a:r>
              <a:rPr lang="ja-JP" altLang="en-US" sz="1100" b="1" i="0" u="none" strike="noStrike" cap="none" dirty="0">
                <a:solidFill>
                  <a:srgbClr val="0070C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専門家監修記事</a:t>
            </a:r>
            <a:r>
              <a:rPr lang="en-US" altLang="ja-JP" sz="1100" b="1" i="0" u="none" strike="noStrike" cap="none" dirty="0">
                <a:solidFill>
                  <a:srgbClr val="0070C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】</a:t>
            </a:r>
            <a:r>
              <a:rPr lang="ja-JP" altLang="en-US" sz="1100" b="1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など、さまざまな情報を</a:t>
            </a:r>
            <a:r>
              <a:rPr lang="ja-JP" altLang="en-US" sz="11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お届けしています。</a:t>
            </a:r>
            <a:endParaRPr lang="en-US" altLang="ja-JP" sz="11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ja-JP" sz="8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100" b="1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掃除や洗濯、食事作りの時短。子どものしつけや教育、お金のこと。</a:t>
            </a:r>
            <a:endParaRPr lang="en-US" altLang="ja-JP" sz="1100" b="1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1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後回しになりがちなママ自身のからだのお悩みや、人間関係、自分らしい働きかたなど</a:t>
            </a:r>
            <a:r>
              <a:rPr lang="en-US" altLang="ja-JP" sz="11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…</a:t>
            </a: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100" b="1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ママたちが抱える様々なお悩みに寄り添い、解決に導くヒントや便利なアイテムをご紹介しています。</a:t>
            </a:r>
            <a:endParaRPr lang="en-US" altLang="ja-JP" sz="1100" b="1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88" name="Google Shape;88;g5d172799c8_4_0"/>
          <p:cNvSpPr/>
          <p:nvPr/>
        </p:nvSpPr>
        <p:spPr>
          <a:xfrm>
            <a:off x="2688144" y="2469402"/>
            <a:ext cx="1775357" cy="261909"/>
          </a:xfrm>
          <a:prstGeom prst="roundRect">
            <a:avLst>
              <a:gd name="adj" fmla="val 0"/>
            </a:avLst>
          </a:prstGeom>
          <a:solidFill>
            <a:srgbClr val="F89D8F">
              <a:alpha val="7176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050" b="1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時短調理・献立決め</a:t>
            </a:r>
            <a:endParaRPr sz="1050" b="1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</p:txBody>
      </p:sp>
      <p:sp>
        <p:nvSpPr>
          <p:cNvPr id="89" name="Google Shape;89;g5d172799c8_4_0"/>
          <p:cNvSpPr/>
          <p:nvPr/>
        </p:nvSpPr>
        <p:spPr>
          <a:xfrm>
            <a:off x="737341" y="2469402"/>
            <a:ext cx="1775357" cy="261909"/>
          </a:xfrm>
          <a:prstGeom prst="roundRect">
            <a:avLst>
              <a:gd name="adj" fmla="val 0"/>
            </a:avLst>
          </a:prstGeom>
          <a:solidFill>
            <a:srgbClr val="F89D8F">
              <a:alpha val="7176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050" b="1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rPr>
              <a:t>家事負担を減らすヒント</a:t>
            </a:r>
            <a:endParaRPr sz="1050" b="1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</p:txBody>
      </p:sp>
      <p:sp>
        <p:nvSpPr>
          <p:cNvPr id="90" name="Google Shape;90;g5d172799c8_4_0"/>
          <p:cNvSpPr/>
          <p:nvPr/>
        </p:nvSpPr>
        <p:spPr>
          <a:xfrm>
            <a:off x="6589750" y="2469402"/>
            <a:ext cx="1775357" cy="261909"/>
          </a:xfrm>
          <a:prstGeom prst="roundRect">
            <a:avLst>
              <a:gd name="adj" fmla="val 0"/>
            </a:avLst>
          </a:prstGeom>
          <a:solidFill>
            <a:srgbClr val="F89D8F">
              <a:alpha val="7176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美容・健康のお悩み</a:t>
            </a:r>
            <a:endParaRPr sz="1050" b="1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91" name="Google Shape;91;g5d172799c8_4_0"/>
          <p:cNvSpPr/>
          <p:nvPr/>
        </p:nvSpPr>
        <p:spPr>
          <a:xfrm>
            <a:off x="4638947" y="2469402"/>
            <a:ext cx="1775357" cy="261909"/>
          </a:xfrm>
          <a:prstGeom prst="roundRect">
            <a:avLst>
              <a:gd name="adj" fmla="val 0"/>
            </a:avLst>
          </a:prstGeom>
          <a:solidFill>
            <a:srgbClr val="F89D8F">
              <a:alpha val="7176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050" b="1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</a:rPr>
              <a:t>教育費・家計管理</a:t>
            </a:r>
            <a:endParaRPr sz="1050" b="1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</p:txBody>
      </p:sp>
      <p:pic>
        <p:nvPicPr>
          <p:cNvPr id="93" name="Google Shape;93;g5d172799c8_4_0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20089" y="2756619"/>
            <a:ext cx="1676373" cy="125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g5d172799c8_4_0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20089" y="4108706"/>
            <a:ext cx="1671713" cy="125378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g5d172799c8_4_0"/>
          <p:cNvSpPr txBox="1"/>
          <p:nvPr/>
        </p:nvSpPr>
        <p:spPr>
          <a:xfrm>
            <a:off x="0" y="5472875"/>
            <a:ext cx="9144000" cy="72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罪悪感のない時短・簡単調理 </a:t>
            </a:r>
            <a:r>
              <a:rPr lang="ja-JP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/ 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らくらく</a:t>
            </a:r>
            <a:r>
              <a:rPr lang="ja-JP" altLang="en-US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掃除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＆</a:t>
            </a:r>
            <a:r>
              <a:rPr lang="ja-JP" altLang="en-US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洗濯術 </a:t>
            </a:r>
            <a:r>
              <a:rPr lang="ja-JP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/ </a:t>
            </a:r>
            <a:r>
              <a:rPr lang="ja-JP" altLang="en-US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子どもの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しつけ・教育</a:t>
            </a:r>
            <a:r>
              <a:rPr lang="en-US" altLang="ja-JP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/ 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家計管理・保険 </a:t>
            </a:r>
            <a:endParaRPr lang="en-US" altLang="ja-JP" sz="1200" b="1" dirty="0">
              <a:solidFill>
                <a:srgbClr val="F89D8F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夫婦関係・</a:t>
            </a:r>
            <a:r>
              <a:rPr lang="ja-JP" altLang="en-US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人間関係 </a:t>
            </a:r>
            <a:r>
              <a:rPr lang="en-US" altLang="ja-JP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/ 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美容・健康のお悩み</a:t>
            </a:r>
            <a:r>
              <a:rPr lang="ja-JP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 /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 自分らしい働きかた</a:t>
            </a:r>
            <a:r>
              <a:rPr lang="en-US" altLang="ja-JP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 / SDGs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en-US" altLang="ja-JP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/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防災</a:t>
            </a:r>
            <a:r>
              <a:rPr lang="ja-JP" altLang="en-US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　など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2050" name="Picture 2" descr="エリ・ソデ汚れに食べこぼし…「ガンコな汚れ」との戦いから解放される？！ お洗濯が劇的にラクになる超音波洗浄って？">
            <a:extLst>
              <a:ext uri="{FF2B5EF4-FFF2-40B4-BE49-F238E27FC236}">
                <a16:creationId xmlns:a16="http://schemas.microsoft.com/office/drawing/2014/main" id="{BC354BCF-915A-F617-9383-0A56E5F07F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72" y="2883561"/>
            <a:ext cx="1797340" cy="112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エリ・ソデ汚れに食べこぼし…「ガンコな汚れ」との戦いから解放される？！ お洗濯が劇的にラクになる超音波洗浄って？">
            <a:extLst>
              <a:ext uri="{FF2B5EF4-FFF2-40B4-BE49-F238E27FC236}">
                <a16:creationId xmlns:a16="http://schemas.microsoft.com/office/drawing/2014/main" id="{638B5274-F70D-2837-2554-56FE3F1CB6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72" y="4179553"/>
            <a:ext cx="1812187" cy="113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隠れたお悩み「頭皮の乾燥」を見逃さない！ママたちに“頭皮保湿”が必要なワケ">
            <a:extLst>
              <a:ext uri="{FF2B5EF4-FFF2-40B4-BE49-F238E27FC236}">
                <a16:creationId xmlns:a16="http://schemas.microsoft.com/office/drawing/2014/main" id="{D81C1FCF-2513-300B-865A-8987494DB8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1"/>
          <a:stretch/>
        </p:blipFill>
        <p:spPr bwMode="auto">
          <a:xfrm>
            <a:off x="6581423" y="2868879"/>
            <a:ext cx="1816349" cy="112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「老後いくら貯めれば大丈夫ですか？」横山先生教えてください">
            <a:extLst>
              <a:ext uri="{FF2B5EF4-FFF2-40B4-BE49-F238E27FC236}">
                <a16:creationId xmlns:a16="http://schemas.microsoft.com/office/drawing/2014/main" id="{7F3A93AC-808F-B570-8FBE-3F04EC0C56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231" y="2868879"/>
            <a:ext cx="1795759" cy="112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実は老後2000万円が必要な人と、そうではない人がいる">
            <a:extLst>
              <a:ext uri="{FF2B5EF4-FFF2-40B4-BE49-F238E27FC236}">
                <a16:creationId xmlns:a16="http://schemas.microsoft.com/office/drawing/2014/main" id="{2B2AB7FA-08F1-D490-F347-0B297AB0B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231" y="4207267"/>
            <a:ext cx="1795759" cy="112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月額100円から！運動不足ママにおすすめ、話題のオンラインフィットネス「fimot（フィモット）」">
            <a:extLst>
              <a:ext uri="{FF2B5EF4-FFF2-40B4-BE49-F238E27FC236}">
                <a16:creationId xmlns:a16="http://schemas.microsoft.com/office/drawing/2014/main" id="{00822181-6FCC-3BD9-F7C6-00CF802DE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419" y="4206279"/>
            <a:ext cx="1796343" cy="112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2"/>
          <p:cNvSpPr/>
          <p:nvPr/>
        </p:nvSpPr>
        <p:spPr>
          <a:xfrm>
            <a:off x="5940406" y="1822584"/>
            <a:ext cx="2222711" cy="3121588"/>
          </a:xfrm>
          <a:prstGeom prst="rect">
            <a:avLst/>
          </a:prstGeom>
          <a:noFill/>
          <a:ln w="12700" cap="flat" cmpd="sng">
            <a:solidFill>
              <a:srgbClr val="F89D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400" b="0" i="0" u="none" strike="noStrike" cap="none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　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06" name="Google Shape;106;p42"/>
          <p:cNvSpPr/>
          <p:nvPr/>
        </p:nvSpPr>
        <p:spPr>
          <a:xfrm>
            <a:off x="1786918" y="5852919"/>
            <a:ext cx="5570163" cy="122112"/>
          </a:xfrm>
          <a:prstGeom prst="roundRect">
            <a:avLst>
              <a:gd name="adj" fmla="val 50000"/>
            </a:avLst>
          </a:prstGeom>
          <a:solidFill>
            <a:srgbClr val="F89D90">
              <a:alpha val="29803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108" name="Google Shape;108;p42"/>
          <p:cNvSpPr/>
          <p:nvPr/>
        </p:nvSpPr>
        <p:spPr>
          <a:xfrm>
            <a:off x="25" y="5175462"/>
            <a:ext cx="9143975" cy="736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Meiryo"/>
              <a:buNone/>
            </a:pPr>
            <a:r>
              <a:rPr lang="ja-JP" sz="11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3ペルソナ共通KEYWORD</a:t>
            </a:r>
            <a:endParaRPr sz="11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Meiryo"/>
              <a:buNone/>
            </a:pPr>
            <a:r>
              <a:rPr lang="ja-JP" sz="14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「時短」「簡単」「専門家に聞く〇〇」「〇〇する方法・コツ・術」</a:t>
            </a:r>
            <a:endParaRPr sz="14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109" name="Google Shape;109;p42"/>
          <p:cNvSpPr txBox="1"/>
          <p:nvPr/>
        </p:nvSpPr>
        <p:spPr>
          <a:xfrm>
            <a:off x="25" y="0"/>
            <a:ext cx="9144000" cy="65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110" name="Google Shape;110;p42"/>
          <p:cNvSpPr txBox="1"/>
          <p:nvPr/>
        </p:nvSpPr>
        <p:spPr>
          <a:xfrm>
            <a:off x="25" y="0"/>
            <a:ext cx="9144000" cy="7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111" name="Google Shape;111;p42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ペルソナ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112" name="Google Shape;112;p42"/>
          <p:cNvCxnSpPr/>
          <p:nvPr/>
        </p:nvCxnSpPr>
        <p:spPr>
          <a:xfrm rot="10800000" flipH="1">
            <a:off x="1457739" y="434654"/>
            <a:ext cx="7327486" cy="38026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3" name="Google Shape;113;p42"/>
          <p:cNvSpPr txBox="1"/>
          <p:nvPr/>
        </p:nvSpPr>
        <p:spPr>
          <a:xfrm>
            <a:off x="358775" y="938401"/>
            <a:ext cx="842645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家事・育児・仕事にと忙しいながらも積極的に情報収集を行うママたち</a:t>
            </a:r>
            <a:endParaRPr sz="12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114" name="Google Shape;114;p42"/>
          <p:cNvCxnSpPr/>
          <p:nvPr/>
        </p:nvCxnSpPr>
        <p:spPr>
          <a:xfrm>
            <a:off x="1786918" y="5408837"/>
            <a:ext cx="1856505" cy="0"/>
          </a:xfrm>
          <a:prstGeom prst="straightConnector1">
            <a:avLst/>
          </a:prstGeom>
          <a:noFill/>
          <a:ln w="9525" cap="flat" cmpd="sng">
            <a:solidFill>
              <a:srgbClr val="F89D8F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5" name="Google Shape;115;p42"/>
          <p:cNvCxnSpPr/>
          <p:nvPr/>
        </p:nvCxnSpPr>
        <p:spPr>
          <a:xfrm>
            <a:off x="5451499" y="5408837"/>
            <a:ext cx="1856505" cy="0"/>
          </a:xfrm>
          <a:prstGeom prst="straightConnector1">
            <a:avLst/>
          </a:prstGeom>
          <a:noFill/>
          <a:ln w="9525" cap="flat" cmpd="sng">
            <a:solidFill>
              <a:srgbClr val="F89D8F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16" name="Google Shape;116;p42"/>
          <p:cNvGrpSpPr/>
          <p:nvPr/>
        </p:nvGrpSpPr>
        <p:grpSpPr>
          <a:xfrm>
            <a:off x="451132" y="1609462"/>
            <a:ext cx="7718850" cy="3339107"/>
            <a:chOff x="451134" y="1534479"/>
            <a:chExt cx="7718850" cy="3339107"/>
          </a:xfrm>
        </p:grpSpPr>
        <p:sp>
          <p:nvSpPr>
            <p:cNvPr id="117" name="Google Shape;117;p42"/>
            <p:cNvSpPr/>
            <p:nvPr/>
          </p:nvSpPr>
          <p:spPr>
            <a:xfrm>
              <a:off x="971333" y="1751998"/>
              <a:ext cx="2222711" cy="3121588"/>
            </a:xfrm>
            <a:prstGeom prst="rect">
              <a:avLst/>
            </a:prstGeom>
            <a:noFill/>
            <a:ln w="12700" cap="flat" cmpd="sng">
              <a:solidFill>
                <a:srgbClr val="F89D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pic>
          <p:nvPicPr>
            <p:cNvPr id="118" name="Google Shape;118;p42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85278" y="2354871"/>
              <a:ext cx="1653286" cy="23513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9" name="Google Shape;119;p42"/>
            <p:cNvSpPr/>
            <p:nvPr/>
          </p:nvSpPr>
          <p:spPr>
            <a:xfrm>
              <a:off x="971333" y="1538877"/>
              <a:ext cx="2222711" cy="667531"/>
            </a:xfrm>
            <a:prstGeom prst="roundRect">
              <a:avLst>
                <a:gd name="adj" fmla="val 0"/>
              </a:avLst>
            </a:prstGeom>
            <a:solidFill>
              <a:srgbClr val="F89D90"/>
            </a:solidFill>
            <a:ln w="12700" cap="flat" cmpd="sng">
              <a:solidFill>
                <a:srgbClr val="F89D8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頑張り屋さんフルタイムママ</a:t>
              </a:r>
              <a:endParaRPr sz="100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sp>
          <p:nvSpPr>
            <p:cNvPr id="120" name="Google Shape;120;p42"/>
            <p:cNvSpPr/>
            <p:nvPr/>
          </p:nvSpPr>
          <p:spPr>
            <a:xfrm>
              <a:off x="3449285" y="1534479"/>
              <a:ext cx="2235600" cy="667532"/>
            </a:xfrm>
            <a:prstGeom prst="roundRect">
              <a:avLst>
                <a:gd name="adj" fmla="val 0"/>
              </a:avLst>
            </a:prstGeom>
            <a:solidFill>
              <a:srgbClr val="F8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自分哲学確立型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フルタイムママ</a:t>
              </a:r>
              <a:endParaRPr sz="100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sp>
          <p:nvSpPr>
            <p:cNvPr id="121" name="Google Shape;121;p42"/>
            <p:cNvSpPr/>
            <p:nvPr/>
          </p:nvSpPr>
          <p:spPr>
            <a:xfrm>
              <a:off x="5934384" y="1534797"/>
              <a:ext cx="2235600" cy="667532"/>
            </a:xfrm>
            <a:prstGeom prst="roundRect">
              <a:avLst>
                <a:gd name="adj" fmla="val 0"/>
              </a:avLst>
            </a:prstGeom>
            <a:solidFill>
              <a:srgbClr val="F8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マイペース確立型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パートママ</a:t>
              </a:r>
              <a:endParaRPr sz="100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sp>
          <p:nvSpPr>
            <p:cNvPr id="122" name="Google Shape;122;p42"/>
            <p:cNvSpPr/>
            <p:nvPr/>
          </p:nvSpPr>
          <p:spPr>
            <a:xfrm>
              <a:off x="1054992" y="1617469"/>
              <a:ext cx="2069058" cy="216358"/>
            </a:xfrm>
            <a:prstGeom prst="roundRect">
              <a:avLst>
                <a:gd name="adj" fmla="val 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1" i="0" u="none" strike="noStrike" cap="none" dirty="0">
                  <a:solidFill>
                    <a:srgbClr val="F89D8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メインペルソナ</a:t>
              </a:r>
              <a:endParaRPr sz="10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grpSp>
          <p:nvGrpSpPr>
            <p:cNvPr id="123" name="Google Shape;123;p42"/>
            <p:cNvGrpSpPr/>
            <p:nvPr/>
          </p:nvGrpSpPr>
          <p:grpSpPr>
            <a:xfrm>
              <a:off x="6134138" y="2373423"/>
              <a:ext cx="1893517" cy="2335606"/>
              <a:chOff x="6134496" y="2373423"/>
              <a:chExt cx="1893517" cy="2335606"/>
            </a:xfrm>
          </p:grpSpPr>
          <p:pic>
            <p:nvPicPr>
              <p:cNvPr id="124" name="Google Shape;124;p42"/>
              <p:cNvPicPr preferRelativeResize="0"/>
              <p:nvPr/>
            </p:nvPicPr>
            <p:blipFill rotWithShape="1">
              <a:blip r:embed="rId4" cstate="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686865" y="2373423"/>
                <a:ext cx="1341148" cy="77286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5" name="Google Shape;125;p42"/>
              <p:cNvPicPr preferRelativeResize="0"/>
              <p:nvPr/>
            </p:nvPicPr>
            <p:blipFill rotWithShape="1">
              <a:blip r:embed="rId5" cstate="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134496" y="2512597"/>
                <a:ext cx="615453" cy="219643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26" name="Google Shape;126;p42"/>
              <p:cNvSpPr/>
              <p:nvPr/>
            </p:nvSpPr>
            <p:spPr>
              <a:xfrm>
                <a:off x="6847050" y="2561599"/>
                <a:ext cx="1125583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ja-JP" sz="800" b="0" i="0" u="none" strike="noStrike" cap="none">
                    <a:solidFill>
                      <a:srgbClr val="7F7F7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家族も自分も</a:t>
                </a:r>
                <a:endParaRPr dirty="0"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ja-JP" sz="800" b="0" i="0" u="none" strike="noStrike" cap="none">
                    <a:solidFill>
                      <a:srgbClr val="7F7F7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バランスよく</a:t>
                </a:r>
                <a:endParaRPr dirty="0"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</p:txBody>
          </p:sp>
        </p:grpSp>
        <p:grpSp>
          <p:nvGrpSpPr>
            <p:cNvPr id="127" name="Google Shape;127;p42"/>
            <p:cNvGrpSpPr/>
            <p:nvPr/>
          </p:nvGrpSpPr>
          <p:grpSpPr>
            <a:xfrm>
              <a:off x="451134" y="2289719"/>
              <a:ext cx="1424123" cy="788640"/>
              <a:chOff x="685295" y="2289719"/>
              <a:chExt cx="1424123" cy="788640"/>
            </a:xfrm>
          </p:grpSpPr>
          <p:pic>
            <p:nvPicPr>
              <p:cNvPr id="128" name="Google Shape;128;p42"/>
              <p:cNvPicPr preferRelativeResize="0"/>
              <p:nvPr/>
            </p:nvPicPr>
            <p:blipFill rotWithShape="1">
              <a:blip r:embed="rId6" cstate="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40896" y="2289719"/>
                <a:ext cx="1368522" cy="78864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29" name="Google Shape;129;p42"/>
              <p:cNvSpPr/>
              <p:nvPr/>
            </p:nvSpPr>
            <p:spPr>
              <a:xfrm>
                <a:off x="685295" y="2434535"/>
                <a:ext cx="1385289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ja-JP" sz="800" b="0" i="0" u="none" strike="noStrike" cap="none">
                    <a:solidFill>
                      <a:srgbClr val="7F7F7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みんなは</a:t>
                </a:r>
                <a:endParaRPr dirty="0"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ja-JP" sz="800" b="0" i="0" u="none" strike="noStrike" cap="none">
                    <a:solidFill>
                      <a:srgbClr val="7F7F7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どうしているのか</a:t>
                </a:r>
                <a:endParaRPr dirty="0"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ja-JP" sz="800" b="0" i="0" u="none" strike="noStrike" cap="none">
                    <a:solidFill>
                      <a:srgbClr val="7F7F7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気になる！</a:t>
                </a:r>
                <a:endParaRPr dirty="0"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</p:txBody>
          </p:sp>
        </p:grpSp>
        <p:grpSp>
          <p:nvGrpSpPr>
            <p:cNvPr id="130" name="Google Shape;130;p42"/>
            <p:cNvGrpSpPr/>
            <p:nvPr/>
          </p:nvGrpSpPr>
          <p:grpSpPr>
            <a:xfrm>
              <a:off x="3708956" y="2373423"/>
              <a:ext cx="1887535" cy="2335606"/>
              <a:chOff x="3973906" y="2373423"/>
              <a:chExt cx="1887535" cy="2335606"/>
            </a:xfrm>
          </p:grpSpPr>
          <p:pic>
            <p:nvPicPr>
              <p:cNvPr id="131" name="Google Shape;131;p42"/>
              <p:cNvPicPr preferRelativeResize="0"/>
              <p:nvPr/>
            </p:nvPicPr>
            <p:blipFill rotWithShape="1">
              <a:blip r:embed="rId7" cstate="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973906" y="2547183"/>
                <a:ext cx="1016682" cy="216184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2" name="Google Shape;132;p42"/>
              <p:cNvPicPr preferRelativeResize="0"/>
              <p:nvPr/>
            </p:nvPicPr>
            <p:blipFill rotWithShape="1">
              <a:blip r:embed="rId4" cstate="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520293" y="2373423"/>
                <a:ext cx="1341148" cy="77286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3" name="Google Shape;133;p42"/>
              <p:cNvSpPr/>
              <p:nvPr/>
            </p:nvSpPr>
            <p:spPr>
              <a:xfrm>
                <a:off x="4701715" y="2561599"/>
                <a:ext cx="1097386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ja-JP" sz="800" b="0" i="0" u="none" strike="noStrike" cap="none">
                    <a:solidFill>
                      <a:srgbClr val="7F7F7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自分は自分！</a:t>
                </a:r>
                <a:endParaRPr dirty="0"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ja-JP" sz="800" b="0" i="0" u="none" strike="noStrike" cap="none">
                    <a:solidFill>
                      <a:srgbClr val="7F7F7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人と比べてもね</a:t>
                </a:r>
                <a:endParaRPr dirty="0"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</p:txBody>
          </p:sp>
        </p:grpSp>
      </p:grpSp>
      <p:sp>
        <p:nvSpPr>
          <p:cNvPr id="134" name="Google Shape;134;p42"/>
          <p:cNvSpPr/>
          <p:nvPr/>
        </p:nvSpPr>
        <p:spPr>
          <a:xfrm>
            <a:off x="3454964" y="2108567"/>
            <a:ext cx="2222711" cy="2837807"/>
          </a:xfrm>
          <a:prstGeom prst="rect">
            <a:avLst/>
          </a:prstGeom>
          <a:noFill/>
          <a:ln w="12700" cap="flat" cmpd="sng">
            <a:solidFill>
              <a:srgbClr val="F89D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5df37e6f9c_0_23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記事カテゴリ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141" name="Google Shape;141;g5df37e6f9c_0_23"/>
          <p:cNvCxnSpPr/>
          <p:nvPr/>
        </p:nvCxnSpPr>
        <p:spPr>
          <a:xfrm>
            <a:off x="1965960" y="434654"/>
            <a:ext cx="6819265" cy="0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42" name="Google Shape;142;g5df37e6f9c_0_23"/>
          <p:cNvGrpSpPr/>
          <p:nvPr/>
        </p:nvGrpSpPr>
        <p:grpSpPr>
          <a:xfrm>
            <a:off x="358775" y="1514690"/>
            <a:ext cx="8426450" cy="420434"/>
            <a:chOff x="358775" y="901244"/>
            <a:chExt cx="8426450" cy="615557"/>
          </a:xfrm>
        </p:grpSpPr>
        <p:sp>
          <p:nvSpPr>
            <p:cNvPr id="143" name="Google Shape;143;g5df37e6f9c_0_23"/>
            <p:cNvSpPr txBox="1"/>
            <p:nvPr/>
          </p:nvSpPr>
          <p:spPr>
            <a:xfrm>
              <a:off x="358775" y="901244"/>
              <a:ext cx="8426450" cy="5651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ママにとって</a:t>
              </a:r>
              <a:r>
                <a:rPr lang="ja-JP" sz="1600" b="1" i="0" u="none" strike="noStrike" cap="none">
                  <a:solidFill>
                    <a:srgbClr val="F89D8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本当に必要な情報</a:t>
              </a:r>
              <a:r>
                <a:rPr lang="ja-JP" sz="16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を厳選してお届け</a:t>
              </a:r>
              <a:endParaRPr sz="16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144" name="Google Shape;144;g5df37e6f9c_0_23"/>
            <p:cNvSpPr/>
            <p:nvPr/>
          </p:nvSpPr>
          <p:spPr>
            <a:xfrm>
              <a:off x="3407735" y="1439612"/>
              <a:ext cx="1856644" cy="77189"/>
            </a:xfrm>
            <a:prstGeom prst="roundRect">
              <a:avLst>
                <a:gd name="adj" fmla="val 50000"/>
              </a:avLst>
            </a:prstGeom>
            <a:solidFill>
              <a:srgbClr val="F89D90">
                <a:alpha val="2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</p:grpSp>
      <p:grpSp>
        <p:nvGrpSpPr>
          <p:cNvPr id="145" name="Google Shape;145;g5df37e6f9c_0_23"/>
          <p:cNvGrpSpPr/>
          <p:nvPr/>
        </p:nvGrpSpPr>
        <p:grpSpPr>
          <a:xfrm>
            <a:off x="6139481" y="840295"/>
            <a:ext cx="2187741" cy="807128"/>
            <a:chOff x="5727779" y="514055"/>
            <a:chExt cx="2187741" cy="807128"/>
          </a:xfrm>
        </p:grpSpPr>
        <p:pic>
          <p:nvPicPr>
            <p:cNvPr id="146" name="Google Shape;146;g5df37e6f9c_0_23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27779" y="514055"/>
              <a:ext cx="2187741" cy="8071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7" name="Google Shape;147;g5df37e6f9c_0_23"/>
            <p:cNvSpPr txBox="1"/>
            <p:nvPr/>
          </p:nvSpPr>
          <p:spPr>
            <a:xfrm>
              <a:off x="5932679" y="681617"/>
              <a:ext cx="1777940" cy="5651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1" i="0" u="none" strike="noStrike" cap="none">
                  <a:solidFill>
                    <a:srgbClr val="F89D8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  専門家起用記事も多数！</a:t>
              </a:r>
              <a:endParaRPr sz="10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</p:grpSp>
      <p:grpSp>
        <p:nvGrpSpPr>
          <p:cNvPr id="148" name="Google Shape;148;g5df37e6f9c_0_23"/>
          <p:cNvGrpSpPr/>
          <p:nvPr/>
        </p:nvGrpSpPr>
        <p:grpSpPr>
          <a:xfrm>
            <a:off x="5547390" y="2466103"/>
            <a:ext cx="2024872" cy="3340135"/>
            <a:chOff x="5637800" y="2032346"/>
            <a:chExt cx="1856645" cy="3241292"/>
          </a:xfrm>
        </p:grpSpPr>
        <p:sp>
          <p:nvSpPr>
            <p:cNvPr id="149" name="Google Shape;149;g5df37e6f9c_0_23"/>
            <p:cNvSpPr txBox="1"/>
            <p:nvPr/>
          </p:nvSpPr>
          <p:spPr>
            <a:xfrm>
              <a:off x="5637800" y="3039607"/>
              <a:ext cx="1856645" cy="43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400" b="1" i="0" u="none" strike="noStrike" cap="none">
                  <a:solidFill>
                    <a:srgbClr val="7F7F7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時短家事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sp>
          <p:nvSpPr>
            <p:cNvPr id="150" name="Google Shape;150;g5df37e6f9c_0_23"/>
            <p:cNvSpPr txBox="1"/>
            <p:nvPr/>
          </p:nvSpPr>
          <p:spPr>
            <a:xfrm>
              <a:off x="5637800" y="4837738"/>
              <a:ext cx="1856645" cy="43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400" b="1" i="0" u="none" strike="noStrike" cap="none">
                  <a:solidFill>
                    <a:srgbClr val="7F7F7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ファッション</a:t>
              </a:r>
              <a:endParaRPr sz="1400" b="1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400" b="1" i="0" u="none" strike="noStrike" cap="none">
                  <a:solidFill>
                    <a:srgbClr val="7F7F7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美容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pic>
          <p:nvPicPr>
            <p:cNvPr id="151" name="Google Shape;151;g5df37e6f9c_0_23"/>
            <p:cNvPicPr preferRelativeResize="0"/>
            <p:nvPr/>
          </p:nvPicPr>
          <p:blipFill rotWithShape="1">
            <a:blip r:embed="rId4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29741" y="3776096"/>
              <a:ext cx="872763" cy="10786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2" name="Google Shape;152;g5df37e6f9c_0_23"/>
            <p:cNvPicPr preferRelativeResize="0"/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39481" y="2032346"/>
              <a:ext cx="853282" cy="97771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3" name="Google Shape;153;g5df37e6f9c_0_23"/>
          <p:cNvGrpSpPr/>
          <p:nvPr/>
        </p:nvGrpSpPr>
        <p:grpSpPr>
          <a:xfrm>
            <a:off x="1571738" y="2596213"/>
            <a:ext cx="2024872" cy="3206058"/>
            <a:chOff x="1662148" y="2162455"/>
            <a:chExt cx="1856645" cy="3111183"/>
          </a:xfrm>
        </p:grpSpPr>
        <p:sp>
          <p:nvSpPr>
            <p:cNvPr id="154" name="Google Shape;154;g5df37e6f9c_0_23"/>
            <p:cNvSpPr txBox="1"/>
            <p:nvPr/>
          </p:nvSpPr>
          <p:spPr>
            <a:xfrm>
              <a:off x="1662148" y="3039607"/>
              <a:ext cx="1856645" cy="43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ja-JP" sz="1400" b="1" i="0" u="none" strike="noStrike" cap="none">
                  <a:solidFill>
                    <a:srgbClr val="7F7F7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教育・しつけ</a:t>
              </a:r>
              <a:endParaRPr sz="1400" b="1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155" name="Google Shape;155;g5df37e6f9c_0_23"/>
            <p:cNvSpPr txBox="1"/>
            <p:nvPr/>
          </p:nvSpPr>
          <p:spPr>
            <a:xfrm>
              <a:off x="1662148" y="4837738"/>
              <a:ext cx="1856645" cy="43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ja-JP" sz="1400" b="1" i="0" u="none" strike="noStrike" cap="none">
                  <a:solidFill>
                    <a:srgbClr val="7F7F7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お 金</a:t>
              </a:r>
              <a:endParaRPr sz="1400" b="1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pic>
          <p:nvPicPr>
            <p:cNvPr id="156" name="Google Shape;156;g5df37e6f9c_0_23"/>
            <p:cNvPicPr preferRelativeResize="0"/>
            <p:nvPr/>
          </p:nvPicPr>
          <p:blipFill rotWithShape="1">
            <a:blip r:embed="rId6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60397" y="3837097"/>
              <a:ext cx="860147" cy="9566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7" name="Google Shape;157;g5df37e6f9c_0_23"/>
            <p:cNvPicPr preferRelativeResize="0"/>
            <p:nvPr/>
          </p:nvPicPr>
          <p:blipFill rotWithShape="1">
            <a:blip r:embed="rId7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05102" y="2162455"/>
              <a:ext cx="970736" cy="7175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8" name="Google Shape;158;g5df37e6f9c_0_23"/>
          <p:cNvGrpSpPr/>
          <p:nvPr/>
        </p:nvGrpSpPr>
        <p:grpSpPr>
          <a:xfrm>
            <a:off x="3559564" y="2484887"/>
            <a:ext cx="2024872" cy="3320779"/>
            <a:chOff x="3649974" y="2051129"/>
            <a:chExt cx="1856645" cy="3222509"/>
          </a:xfrm>
        </p:grpSpPr>
        <p:sp>
          <p:nvSpPr>
            <p:cNvPr id="159" name="Google Shape;159;g5df37e6f9c_0_23"/>
            <p:cNvSpPr txBox="1"/>
            <p:nvPr/>
          </p:nvSpPr>
          <p:spPr>
            <a:xfrm>
              <a:off x="3649974" y="3039607"/>
              <a:ext cx="1856645" cy="43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ja-JP" sz="1400" b="1" i="0" u="none" strike="noStrike" cap="none">
                  <a:solidFill>
                    <a:srgbClr val="7F7F7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料  理</a:t>
              </a:r>
              <a:endParaRPr sz="1400" b="1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160" name="Google Shape;160;g5df37e6f9c_0_23"/>
            <p:cNvSpPr txBox="1"/>
            <p:nvPr/>
          </p:nvSpPr>
          <p:spPr>
            <a:xfrm>
              <a:off x="3649974" y="4837738"/>
              <a:ext cx="1856645" cy="43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400" b="1" i="0" u="none" strike="noStrike" cap="none">
                  <a:solidFill>
                    <a:srgbClr val="7F7F7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家族の健康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pic>
          <p:nvPicPr>
            <p:cNvPr id="161" name="Google Shape;161;g5df37e6f9c_0_23"/>
            <p:cNvPicPr preferRelativeResize="0"/>
            <p:nvPr/>
          </p:nvPicPr>
          <p:blipFill rotWithShape="1">
            <a:blip r:embed="rId8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57245" y="3847132"/>
              <a:ext cx="842102" cy="9366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2" name="Google Shape;162;g5df37e6f9c_0_23"/>
            <p:cNvPicPr preferRelativeResize="0"/>
            <p:nvPr/>
          </p:nvPicPr>
          <p:blipFill rotWithShape="1">
            <a:blip r:embed="rId9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86853" y="2051129"/>
              <a:ext cx="982886" cy="94015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3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専門家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168" name="Google Shape;168;p43"/>
          <p:cNvCxnSpPr/>
          <p:nvPr/>
        </p:nvCxnSpPr>
        <p:spPr>
          <a:xfrm rot="10800000" flipH="1">
            <a:off x="1224294" y="434654"/>
            <a:ext cx="7560931" cy="39237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9" name="Google Shape;169;p43"/>
          <p:cNvSpPr txBox="1"/>
          <p:nvPr/>
        </p:nvSpPr>
        <p:spPr>
          <a:xfrm>
            <a:off x="358775" y="777909"/>
            <a:ext cx="842645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多彩なジャンルの専門家の連載・取材実績あり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実際に子どもをもつママパパも多数</a:t>
            </a:r>
            <a:endParaRPr sz="12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170" name="Google Shape;170;p43"/>
          <p:cNvSpPr txBox="1"/>
          <p:nvPr/>
        </p:nvSpPr>
        <p:spPr>
          <a:xfrm>
            <a:off x="0" y="1485955"/>
            <a:ext cx="914400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教育 ／ 医療 ／ 料理 ／ くらし</a:t>
            </a:r>
            <a:endParaRPr sz="1200" b="1" i="0" u="none" strike="noStrike" cap="none" dirty="0">
              <a:solidFill>
                <a:srgbClr val="F89D8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171" name="Google Shape;171;p43"/>
          <p:cNvCxnSpPr/>
          <p:nvPr/>
        </p:nvCxnSpPr>
        <p:spPr>
          <a:xfrm>
            <a:off x="1147121" y="1900664"/>
            <a:ext cx="6832962" cy="0"/>
          </a:xfrm>
          <a:prstGeom prst="straightConnector1">
            <a:avLst/>
          </a:prstGeom>
          <a:noFill/>
          <a:ln w="12700" cap="flat" cmpd="sng">
            <a:solidFill>
              <a:srgbClr val="F89D8F"/>
            </a:solidFill>
            <a:prstDash val="dot"/>
            <a:miter lim="800000"/>
            <a:headEnd type="none" w="sm" len="sm"/>
            <a:tailEnd type="none" w="sm" len="sm"/>
          </a:ln>
        </p:spPr>
      </p:cxnSp>
      <p:pic>
        <p:nvPicPr>
          <p:cNvPr id="172" name="Google Shape;172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4760" y="2237352"/>
            <a:ext cx="1080000" cy="1080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43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5454760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43"/>
          <p:cNvSpPr txBox="1"/>
          <p:nvPr/>
        </p:nvSpPr>
        <p:spPr>
          <a:xfrm>
            <a:off x="5454760" y="5163510"/>
            <a:ext cx="1375506" cy="624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佐藤 栄子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心理カウンセラー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75" name="Google Shape;175;p4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86480" y="2237352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4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86480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43"/>
          <p:cNvSpPr txBox="1"/>
          <p:nvPr/>
        </p:nvSpPr>
        <p:spPr>
          <a:xfrm>
            <a:off x="1186480" y="3293262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高濱 正伸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花まる学習会代表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178" name="Google Shape;178;p43"/>
          <p:cNvSpPr txBox="1"/>
          <p:nvPr/>
        </p:nvSpPr>
        <p:spPr>
          <a:xfrm>
            <a:off x="1186480" y="5163510"/>
            <a:ext cx="1146379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武田 昌美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子ども料理研究家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79" name="Google Shape;179;p43"/>
          <p:cNvSpPr txBox="1"/>
          <p:nvPr/>
        </p:nvSpPr>
        <p:spPr>
          <a:xfrm>
            <a:off x="2609240" y="5163510"/>
            <a:ext cx="1264622" cy="5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宇高 有香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ライフオーガナイザー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pic>
        <p:nvPicPr>
          <p:cNvPr id="180" name="Google Shape;180;p4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609240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4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609240" y="2237352"/>
            <a:ext cx="1080000" cy="1080604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43"/>
          <p:cNvSpPr txBox="1"/>
          <p:nvPr/>
        </p:nvSpPr>
        <p:spPr>
          <a:xfrm>
            <a:off x="2609240" y="3293262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横山 光昭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FP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3" name="Google Shape;183;p4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032000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43"/>
          <p:cNvSpPr txBox="1"/>
          <p:nvPr/>
        </p:nvSpPr>
        <p:spPr>
          <a:xfrm>
            <a:off x="4032000" y="5163510"/>
            <a:ext cx="1704000" cy="5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高橋 愛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パーソナルスタイリスト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185" name="Google Shape;185;p43"/>
          <p:cNvSpPr txBox="1"/>
          <p:nvPr/>
        </p:nvSpPr>
        <p:spPr>
          <a:xfrm>
            <a:off x="4023602" y="3293262"/>
            <a:ext cx="1431158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森田 麻里子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医師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小児睡眠コンサルタント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86" name="Google Shape;186;p43"/>
          <p:cNvSpPr txBox="1"/>
          <p:nvPr/>
        </p:nvSpPr>
        <p:spPr>
          <a:xfrm>
            <a:off x="5454760" y="3293262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HAL（相川晴）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内科医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7" name="Google Shape;187;p43"/>
          <p:cNvPicPr preferRelativeResize="0"/>
          <p:nvPr/>
        </p:nvPicPr>
        <p:blipFill rotWithShape="1">
          <a:blip r:embed="rId10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290"/>
          <a:stretch/>
        </p:blipFill>
        <p:spPr>
          <a:xfrm>
            <a:off x="6877519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43"/>
          <p:cNvSpPr txBox="1"/>
          <p:nvPr/>
        </p:nvSpPr>
        <p:spPr>
          <a:xfrm>
            <a:off x="6877519" y="5163510"/>
            <a:ext cx="993923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長  有里子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管理栄養士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9F9F9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sz="800" b="0" i="0" u="none" strike="noStrike" cap="none" dirty="0">
              <a:solidFill>
                <a:srgbClr val="3F3F3F"/>
              </a:solidFill>
              <a:highlight>
                <a:srgbClr val="F9F9F9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pic>
        <p:nvPicPr>
          <p:cNvPr id="189" name="Google Shape;189;p43"/>
          <p:cNvPicPr preferRelativeResize="0"/>
          <p:nvPr/>
        </p:nvPicPr>
        <p:blipFill rotWithShape="1">
          <a:blip r:embed="rId11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4"/>
          <a:stretch/>
        </p:blipFill>
        <p:spPr>
          <a:xfrm>
            <a:off x="6877519" y="2237352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3"/>
          <p:cNvSpPr txBox="1"/>
          <p:nvPr/>
        </p:nvSpPr>
        <p:spPr>
          <a:xfrm>
            <a:off x="6877519" y="3293262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関 由佳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内科医（予防医学）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91" name="Google Shape;191;p43"/>
          <p:cNvSpPr txBox="1"/>
          <p:nvPr/>
        </p:nvSpPr>
        <p:spPr>
          <a:xfrm>
            <a:off x="442309" y="5910834"/>
            <a:ext cx="842644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※専門家のキャスティングについて、ご相談をお受けすることが可能です。詳細は営業担当までお問い合わせください。 ※20</a:t>
            </a:r>
            <a:r>
              <a:rPr lang="en-US" alt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20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年1</a:t>
            </a:r>
            <a:r>
              <a:rPr lang="en-US" alt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0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月時点の情報です。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Meiryo"/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pic>
        <p:nvPicPr>
          <p:cNvPr id="192" name="Google Shape;192;p43"/>
          <p:cNvPicPr preferRelativeResize="0"/>
          <p:nvPr/>
        </p:nvPicPr>
        <p:blipFill rotWithShape="1">
          <a:blip r:embed="rId1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3601" y="2231409"/>
            <a:ext cx="1002967" cy="10865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4371" y="2237352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44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184924" y="2237352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4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31222" y="2237352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44"/>
          <p:cNvSpPr txBox="1"/>
          <p:nvPr/>
        </p:nvSpPr>
        <p:spPr>
          <a:xfrm>
            <a:off x="442309" y="5904996"/>
            <a:ext cx="842644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※ママリーダーズのキャスティングについて、ご相談をお受けすることが可能です。詳細は営業担当までお問い合わせください</a:t>
            </a:r>
            <a:r>
              <a:rPr lang="ja-JP" sz="800" b="0" i="0" u="none" strike="noStrike" cap="none" dirty="0">
                <a:solidFill>
                  <a:srgbClr val="595959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。 ※2020年1</a:t>
            </a:r>
            <a:r>
              <a:rPr lang="en-US" altLang="ja-JP" sz="800" b="0" i="0" u="none" strike="noStrike" cap="none" dirty="0">
                <a:solidFill>
                  <a:srgbClr val="595959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0</a:t>
            </a:r>
            <a:r>
              <a:rPr lang="ja-JP" sz="800" b="0" i="0" u="none" strike="noStrike" cap="none" dirty="0">
                <a:solidFill>
                  <a:srgbClr val="595959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月時点の情報です。</a:t>
            </a:r>
            <a:endParaRPr sz="800" b="0" i="0" u="none" strike="noStrike" cap="none" dirty="0">
              <a:solidFill>
                <a:srgbClr val="595959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Meiryo"/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03" name="Google Shape;203;p44"/>
          <p:cNvSpPr txBox="1"/>
          <p:nvPr/>
        </p:nvSpPr>
        <p:spPr>
          <a:xfrm>
            <a:off x="25" y="0"/>
            <a:ext cx="9144000" cy="7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204" name="Google Shape;204;p44"/>
          <p:cNvSpPr txBox="1"/>
          <p:nvPr/>
        </p:nvSpPr>
        <p:spPr>
          <a:xfrm>
            <a:off x="25" y="0"/>
            <a:ext cx="9144000" cy="65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205" name="Google Shape;205;p44"/>
          <p:cNvSpPr txBox="1"/>
          <p:nvPr/>
        </p:nvSpPr>
        <p:spPr>
          <a:xfrm>
            <a:off x="25" y="0"/>
            <a:ext cx="9144000" cy="7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pic>
        <p:nvPicPr>
          <p:cNvPr id="206" name="Google Shape;206;p4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84924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4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911599" y="2237352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4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031222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44"/>
          <p:cNvPicPr preferRelativeResize="0"/>
          <p:nvPr/>
        </p:nvPicPr>
        <p:blipFill rotWithShape="1">
          <a:blip r:embed="rId9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2608073" y="2237352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4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608073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44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6877519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44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ママリーダーズ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213" name="Google Shape;213;p44"/>
          <p:cNvCxnSpPr/>
          <p:nvPr/>
        </p:nvCxnSpPr>
        <p:spPr>
          <a:xfrm rot="10800000" flipH="1">
            <a:off x="2279374" y="434655"/>
            <a:ext cx="6505851" cy="33761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4" name="Google Shape;214;p44"/>
          <p:cNvSpPr txBox="1"/>
          <p:nvPr/>
        </p:nvSpPr>
        <p:spPr>
          <a:xfrm>
            <a:off x="358775" y="777909"/>
            <a:ext cx="842645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ユーザー共感度の高い、ウーマンエキサイトのスペシャルサポーター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専門家・起業家・読者モデル等、活躍中の23名のママたち</a:t>
            </a:r>
            <a:endParaRPr sz="12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15" name="Google Shape;215;p44"/>
          <p:cNvSpPr txBox="1"/>
          <p:nvPr/>
        </p:nvSpPr>
        <p:spPr>
          <a:xfrm>
            <a:off x="0" y="1453301"/>
            <a:ext cx="914400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読者モデル ／ 専門家 ／ 起業家 ／ インスタグラマー</a:t>
            </a:r>
            <a:endParaRPr sz="1200" b="1" i="0" u="none" strike="noStrike" cap="none" dirty="0">
              <a:solidFill>
                <a:srgbClr val="F89D8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216" name="Google Shape;216;p44"/>
          <p:cNvCxnSpPr/>
          <p:nvPr/>
        </p:nvCxnSpPr>
        <p:spPr>
          <a:xfrm>
            <a:off x="1147121" y="1900664"/>
            <a:ext cx="6832962" cy="0"/>
          </a:xfrm>
          <a:prstGeom prst="straightConnector1">
            <a:avLst/>
          </a:prstGeom>
          <a:noFill/>
          <a:ln w="12700" cap="flat" cmpd="sng">
            <a:solidFill>
              <a:srgbClr val="F89D8F"/>
            </a:solidFill>
            <a:prstDash val="dot"/>
            <a:miter lim="800000"/>
            <a:headEnd type="none" w="sm" len="sm"/>
            <a:tailEnd type="none" w="sm" len="sm"/>
          </a:ln>
        </p:spPr>
      </p:cxnSp>
      <p:sp>
        <p:nvSpPr>
          <p:cNvPr id="217" name="Google Shape;217;p44"/>
          <p:cNvSpPr txBox="1"/>
          <p:nvPr/>
        </p:nvSpPr>
        <p:spPr>
          <a:xfrm>
            <a:off x="1184924" y="3293262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原田 あゆみ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読者モデル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18" name="Google Shape;218;p44"/>
          <p:cNvSpPr txBox="1"/>
          <p:nvPr/>
        </p:nvSpPr>
        <p:spPr>
          <a:xfrm>
            <a:off x="2608073" y="3293262"/>
            <a:ext cx="1329336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土井地 恵理子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595959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H.V.F.N</a:t>
            </a: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　ディレクター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19" name="Google Shape;219;p44"/>
          <p:cNvSpPr txBox="1"/>
          <p:nvPr/>
        </p:nvSpPr>
        <p:spPr>
          <a:xfrm>
            <a:off x="4031222" y="3293262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山川 恵美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読者モデル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20" name="Google Shape;220;p44"/>
          <p:cNvSpPr txBox="1"/>
          <p:nvPr/>
        </p:nvSpPr>
        <p:spPr>
          <a:xfrm>
            <a:off x="5454371" y="3293262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市来 理恵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読者モデル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21" name="Google Shape;221;p44"/>
          <p:cNvSpPr txBox="1"/>
          <p:nvPr/>
        </p:nvSpPr>
        <p:spPr>
          <a:xfrm>
            <a:off x="6877519" y="3293262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鳥巣 里奈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読者モデル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22" name="Google Shape;222;p44"/>
          <p:cNvSpPr txBox="1"/>
          <p:nvPr/>
        </p:nvSpPr>
        <p:spPr>
          <a:xfrm>
            <a:off x="2608073" y="5163510"/>
            <a:ext cx="1414872" cy="5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中山 あいこ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ライフオーガナイザー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23" name="Google Shape;223;p44"/>
          <p:cNvSpPr txBox="1"/>
          <p:nvPr/>
        </p:nvSpPr>
        <p:spPr>
          <a:xfrm>
            <a:off x="6877519" y="5163510"/>
            <a:ext cx="1401000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asaco 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モデル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フードユニット マフィオ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9F9F9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24" name="Google Shape;224;p44"/>
          <p:cNvSpPr txBox="1"/>
          <p:nvPr/>
        </p:nvSpPr>
        <p:spPr>
          <a:xfrm>
            <a:off x="5454371" y="5163510"/>
            <a:ext cx="1375506" cy="624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道村 弥生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株式会社ハグカム 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代表取締役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25" name="Google Shape;225;p44"/>
          <p:cNvSpPr txBox="1"/>
          <p:nvPr/>
        </p:nvSpPr>
        <p:spPr>
          <a:xfrm>
            <a:off x="4031222" y="5163510"/>
            <a:ext cx="1704000" cy="5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EHAMI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DIYインスタグラマー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26" name="Google Shape;226;p44"/>
          <p:cNvSpPr txBox="1"/>
          <p:nvPr/>
        </p:nvSpPr>
        <p:spPr>
          <a:xfrm>
            <a:off x="1184924" y="5163510"/>
            <a:ext cx="1304525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真鍋 摩緒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料理家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食育インストラクター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pic>
        <p:nvPicPr>
          <p:cNvPr id="227" name="Google Shape;227;p44"/>
          <p:cNvPicPr preferRelativeResize="0"/>
          <p:nvPr/>
        </p:nvPicPr>
        <p:blipFill rotWithShape="1">
          <a:blip r:embed="rId1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5213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7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広告事例（ママリーダーズ）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235" name="Google Shape;235;p7"/>
          <p:cNvCxnSpPr/>
          <p:nvPr/>
        </p:nvCxnSpPr>
        <p:spPr>
          <a:xfrm rot="10800000" flipH="1">
            <a:off x="3749025" y="434657"/>
            <a:ext cx="5036200" cy="26133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6" name="Google Shape;236;p7"/>
          <p:cNvSpPr txBox="1"/>
          <p:nvPr/>
        </p:nvSpPr>
        <p:spPr>
          <a:xfrm>
            <a:off x="358775" y="754254"/>
            <a:ext cx="842645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商品やサービスにマッチしたママリーダーズをご提案</a:t>
            </a:r>
            <a:endParaRPr sz="12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37" name="Google Shape;237;p7"/>
          <p:cNvSpPr txBox="1"/>
          <p:nvPr/>
        </p:nvSpPr>
        <p:spPr>
          <a:xfrm>
            <a:off x="0" y="5320470"/>
            <a:ext cx="9144000" cy="72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家電 / 食品 / 子ども用品 / 教育 / 美容 / 医薬品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　トイレタリー / 保険 / 自動車 / エンタメ / その他</a:t>
            </a:r>
            <a:endParaRPr sz="1200" b="1" i="0" u="none" strike="noStrike" cap="none" dirty="0">
              <a:solidFill>
                <a:srgbClr val="F89D8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grpSp>
        <p:nvGrpSpPr>
          <p:cNvPr id="238" name="Google Shape;238;p7"/>
          <p:cNvGrpSpPr/>
          <p:nvPr/>
        </p:nvGrpSpPr>
        <p:grpSpPr>
          <a:xfrm>
            <a:off x="1209120" y="1408089"/>
            <a:ext cx="6730218" cy="3770367"/>
            <a:chOff x="1209120" y="1381370"/>
            <a:chExt cx="6730218" cy="3770367"/>
          </a:xfrm>
        </p:grpSpPr>
        <p:pic>
          <p:nvPicPr>
            <p:cNvPr id="239" name="Google Shape;239;p7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8"/>
            <a:stretch/>
          </p:blipFill>
          <p:spPr>
            <a:xfrm>
              <a:off x="1209120" y="1715712"/>
              <a:ext cx="2015999" cy="1368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0" name="Google Shape;240;p7"/>
            <p:cNvSpPr/>
            <p:nvPr/>
          </p:nvSpPr>
          <p:spPr>
            <a:xfrm>
              <a:off x="1209120" y="1381370"/>
              <a:ext cx="2016000" cy="261909"/>
            </a:xfrm>
            <a:prstGeom prst="roundRect">
              <a:avLst>
                <a:gd name="adj" fmla="val 0"/>
              </a:avLst>
            </a:prstGeom>
            <a:solidFill>
              <a:srgbClr val="FAB8A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5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子ども用品</a:t>
              </a:r>
              <a:endParaRPr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3561771" y="1381370"/>
              <a:ext cx="2016000" cy="261909"/>
            </a:xfrm>
            <a:prstGeom prst="roundRect">
              <a:avLst>
                <a:gd name="adj" fmla="val 0"/>
              </a:avLst>
            </a:prstGeom>
            <a:solidFill>
              <a:srgbClr val="F89D8F">
                <a:alpha val="71764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5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飲 料</a:t>
              </a:r>
              <a:endParaRPr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5918880" y="1381370"/>
              <a:ext cx="2016000" cy="261909"/>
            </a:xfrm>
            <a:prstGeom prst="roundRect">
              <a:avLst>
                <a:gd name="adj" fmla="val 0"/>
              </a:avLst>
            </a:prstGeom>
            <a:solidFill>
              <a:srgbClr val="F89D8F">
                <a:alpha val="71764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5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家 電</a:t>
              </a:r>
              <a:endParaRPr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2378530" y="3439947"/>
              <a:ext cx="2016000" cy="261909"/>
            </a:xfrm>
            <a:prstGeom prst="roundRect">
              <a:avLst>
                <a:gd name="adj" fmla="val 0"/>
              </a:avLst>
            </a:prstGeom>
            <a:solidFill>
              <a:srgbClr val="F89D8F">
                <a:alpha val="71764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5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家 電</a:t>
              </a:r>
              <a:endParaRPr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745806" y="3429000"/>
              <a:ext cx="2016000" cy="261909"/>
            </a:xfrm>
            <a:prstGeom prst="roundRect">
              <a:avLst>
                <a:gd name="adj" fmla="val 0"/>
              </a:avLst>
            </a:prstGeom>
            <a:solidFill>
              <a:srgbClr val="F89D8F">
                <a:alpha val="71764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5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食 品</a:t>
              </a:r>
              <a:endParaRPr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pic>
          <p:nvPicPr>
            <p:cNvPr id="245" name="Google Shape;245;p7" descr="https://s.eximg.jp/expub/feed/Woman_woman_excite/2017/E1493005514142/1494582434_1.jp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566230" y="1715712"/>
              <a:ext cx="2015999" cy="136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6" name="Google Shape;246;p7" descr="https://lh3.googleusercontent.com/wVhclLl4bFGKc3ZBCxGGzJ0LveB4UQinOVf3NCZPctQFOR0TNoOcXmBh9CPYvKTYC-0A8HGslLqD483uaE5sKh7kAkd3wc3B7m5sMkz9CTRzoEcIaICqa4kuPe1v6-3KZxkZ_7U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23339" y="1715712"/>
              <a:ext cx="2015999" cy="136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7" name="Google Shape;247;p7" descr="https://lh6.googleusercontent.com/yQY-cp3JGeiLAyAJjtOd5w9nTaaoDecOKxr60ytuYA5pthuKuKlQPAUSfbQwxOfymICbzY2D9iIN_lCC66nu2zyEQbLMRqCQSsPc-bonzAtxWT6N7-VreKhSvVi63XIT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378530" y="3774289"/>
              <a:ext cx="2015999" cy="136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8" name="Google Shape;248;p7" descr="https://lh3.googleusercontent.com/nib0A26BOuk2tsL6a43EaU_zY7_qOSzP9bk7jIgELwlZtIu1qIaKqQThE8m89r7ZB2bc5YLkgy9fTcyW2lVL8QogDcu9B_99ijnGRXSbB_zK2xd2X2mRnvDoKtfuOXG4LQMri28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745805" y="3783737"/>
              <a:ext cx="2015999" cy="13680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5428</TotalTime>
  <Words>1266</Words>
  <Application>Microsoft Office PowerPoint</Application>
  <PresentationFormat>画面に合わせる (4:3)</PresentationFormat>
  <Paragraphs>245</Paragraphs>
  <Slides>14</Slides>
  <Notes>14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1" baseType="lpstr">
      <vt:lpstr>Arimo</vt:lpstr>
      <vt:lpstr>Meiryo</vt:lpstr>
      <vt:lpstr>游ゴシック</vt:lpstr>
      <vt:lpstr>游ゴシック</vt:lpstr>
      <vt:lpstr>Arial</vt:lpstr>
      <vt:lpstr>Calibri</vt:lpstr>
      <vt:lpstr>1_Office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toshiya.hamaji</dc:creator>
  <cp:lastModifiedBy>kitsunai aya</cp:lastModifiedBy>
  <cp:revision>90</cp:revision>
  <dcterms:created xsi:type="dcterms:W3CDTF">2016-02-15T11:59:41Z</dcterms:created>
  <dcterms:modified xsi:type="dcterms:W3CDTF">2025-02-07T02:42:58Z</dcterms:modified>
</cp:coreProperties>
</file>