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autoCompressPictures="0">
  <p:sldMasterIdLst>
    <p:sldMasterId id="2147483648" r:id="rId1"/>
  </p:sldMasterIdLst>
  <p:notesMasterIdLst>
    <p:notesMasterId r:id="rId20"/>
  </p:notesMasterIdLst>
  <p:sldIdLst>
    <p:sldId id="314" r:id="rId2"/>
    <p:sldId id="311" r:id="rId3"/>
    <p:sldId id="262" r:id="rId4"/>
    <p:sldId id="263" r:id="rId5"/>
    <p:sldId id="312" r:id="rId6"/>
    <p:sldId id="266" r:id="rId7"/>
    <p:sldId id="292" r:id="rId8"/>
    <p:sldId id="268" r:id="rId9"/>
    <p:sldId id="313" r:id="rId10"/>
    <p:sldId id="308" r:id="rId11"/>
    <p:sldId id="273" r:id="rId12"/>
    <p:sldId id="278" r:id="rId13"/>
    <p:sldId id="279" r:id="rId14"/>
    <p:sldId id="280" r:id="rId15"/>
    <p:sldId id="282" r:id="rId16"/>
    <p:sldId id="283" r:id="rId17"/>
    <p:sldId id="284" r:id="rId18"/>
    <p:sldId id="293" r:id="rId19"/>
  </p:sldIdLst>
  <p:sldSz cx="9144000" cy="6858000" type="screen4x3"/>
  <p:notesSz cx="6807200" cy="9939338"/>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pos="5534">
          <p15:clr>
            <a:srgbClr val="A4A3A4"/>
          </p15:clr>
        </p15:guide>
        <p15:guide id="2" pos="226" userDrawn="1">
          <p15:clr>
            <a:srgbClr val="A4A3A4"/>
          </p15:clr>
        </p15:guide>
        <p15:guide id="3" pos="3492">
          <p15:clr>
            <a:srgbClr val="A4A3A4"/>
          </p15:clr>
        </p15:guide>
        <p15:guide id="5" pos="2880">
          <p15:clr>
            <a:srgbClr val="A4A3A4"/>
          </p15:clr>
        </p15:guide>
        <p15:guide id="6" orient="horz" pos="799" userDrawn="1">
          <p15:clr>
            <a:srgbClr val="A4A3A4"/>
          </p15:clr>
        </p15:guide>
        <p15:guide id="7" orient="horz" pos="2160" userDrawn="1">
          <p15:clr>
            <a:srgbClr val="A4A3A4"/>
          </p15:clr>
        </p15:guide>
      </p15:sldGuideLst>
    </p:ext>
    <p:ext uri="{2D200454-40CA-4A62-9FC3-DE9A4176ACB9}">
      <p15:notesGuideLst xmlns:p15="http://schemas.microsoft.com/office/powerpoint/2012/main">
        <p15:guide id="1" orient="horz" pos="3223">
          <p15:clr>
            <a:srgbClr val="A4A3A4"/>
          </p15:clr>
        </p15:guide>
        <p15:guide id="2" orient="horz" pos="3131">
          <p15:clr>
            <a:srgbClr val="A4A3A4"/>
          </p15:clr>
        </p15:guide>
        <p15:guide id="3" pos="2237">
          <p15:clr>
            <a:srgbClr val="A4A3A4"/>
          </p15:clr>
        </p15:guide>
        <p15:guide id="4" pos="2145">
          <p15:clr>
            <a:srgbClr val="A4A3A4"/>
          </p15:clr>
        </p15:guide>
      </p15:notesGuideLst>
    </p:ext>
    <p:ext uri="http://customooxmlschemas.google.com/">
      <go:slidesCustomData xmlns:go="http://customooxmlschemas.google.com/"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8" roundtripDataSignature="AMtx7mijEZilneiXKdgdv/j0LvCNFKw4GA=="/>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CFBAA1F-1A3A-7965-CFF7-3DB98976BD7E}" name="hisato nakajo" initials="hn" userId="S::hisato.nakajo@excite.jp::323205bd-187f-4efc-a0f6-6291606ff5eb" providerId="AD"/>
  <p188:author id="{678A7427-9479-29C0-57DF-EE93117551C7}" name="hisato nakajo" initials="hn" userId="S::hisato.nakajo@excite.jp::4718153d-3ef1-4ff2-a089-1ea4528d73e1" providerId="AD"/>
  <p188:author id="{2025E840-93B0-D468-D3DE-660EF35FEE41}" name="chie tagami" initials="" userId="S::chie.tagami@excite.jp::14837d09-0077-4ca7-a218-4cd401cf560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橘内 紋" initials="橘内" lastIdx="1" clrIdx="0">
    <p:extLst>
      <p:ext uri="{19B8F6BF-5375-455C-9EA6-DF929625EA0E}">
        <p15:presenceInfo xmlns:p15="http://schemas.microsoft.com/office/powerpoint/2012/main" userId="S::aya@excite.jp::f3d36542-12f0-4606-8919-ee60a611bb9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BCC4"/>
    <a:srgbClr val="E4CCD4"/>
    <a:srgbClr val="3F3F3F"/>
    <a:srgbClr val="595959"/>
    <a:srgbClr val="000000"/>
    <a:srgbClr val="FD0000"/>
    <a:srgbClr val="FF9789"/>
    <a:srgbClr val="FF5901"/>
    <a:srgbClr val="FF4D02"/>
    <a:srgbClr val="C0C0C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7133808-EE09-42F5-BE28-2390A46D2D9E}">
  <a:tblStyle styleId="{27133808-EE09-42F5-BE28-2390A46D2D9E}"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 styleId="{616DA210-FB5B-4158-B5E0-FEB733F419BA}" styleName="スタイル (淡色)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D7AC3CCA-C797-4891-BE02-D94E43425B78}" styleName="スタイル (中間)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38" autoAdjust="0"/>
    <p:restoredTop sz="95846"/>
  </p:normalViewPr>
  <p:slideViewPr>
    <p:cSldViewPr snapToGrid="0">
      <p:cViewPr varScale="1">
        <p:scale>
          <a:sx n="103" d="100"/>
          <a:sy n="103" d="100"/>
        </p:scale>
        <p:origin x="724" y="56"/>
      </p:cViewPr>
      <p:guideLst>
        <p:guide pos="5534"/>
        <p:guide pos="226"/>
        <p:guide pos="3492"/>
        <p:guide pos="2880"/>
        <p:guide orient="horz" pos="799"/>
        <p:guide orient="horz" pos="216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3223"/>
        <p:guide orient="horz" pos="3131"/>
        <p:guide pos="2237"/>
        <p:guide pos="2145"/>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commentAuthors" Target="commentAuthors.xml"/><Relationship Id="rId3" Type="http://schemas.openxmlformats.org/officeDocument/2006/relationships/slide" Target="slides/slide2.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38" Type="http://customschemas.google.com/relationships/presentationmetadata" Target="meta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slide" Target="slides/slide18.xml"/><Relationship Id="rId44"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3" y="0"/>
            <a:ext cx="2951162" cy="496888"/>
          </a:xfrm>
          <a:prstGeom prst="rect">
            <a:avLst/>
          </a:prstGeom>
          <a:noFill/>
          <a:ln>
            <a:noFill/>
          </a:ln>
        </p:spPr>
        <p:txBody>
          <a:bodyPr spcFirstLastPara="1" wrap="square" lIns="91200" tIns="45600" rIns="91200" bIns="456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54452" y="0"/>
            <a:ext cx="2951162" cy="496888"/>
          </a:xfrm>
          <a:prstGeom prst="rect">
            <a:avLst/>
          </a:prstGeom>
          <a:noFill/>
          <a:ln>
            <a:noFill/>
          </a:ln>
        </p:spPr>
        <p:txBody>
          <a:bodyPr spcFirstLastPara="1" wrap="square" lIns="91200" tIns="45600" rIns="91200" bIns="456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 name="Google Shape;6;n"/>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lvl1pPr marL="457200" marR="0" lvl="0"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36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3" y="9440864"/>
            <a:ext cx="2951162" cy="496888"/>
          </a:xfrm>
          <a:prstGeom prst="rect">
            <a:avLst/>
          </a:prstGeom>
          <a:noFill/>
          <a:ln>
            <a:noFill/>
          </a:ln>
        </p:spPr>
        <p:txBody>
          <a:bodyPr spcFirstLastPara="1" wrap="square" lIns="91200" tIns="45600" rIns="91200" bIns="456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54452" y="9440864"/>
            <a:ext cx="2951162" cy="496888"/>
          </a:xfrm>
          <a:prstGeom prst="rect">
            <a:avLst/>
          </a:prstGeom>
          <a:noFill/>
          <a:ln>
            <a:noFill/>
          </a:ln>
        </p:spPr>
        <p:txBody>
          <a:bodyPr spcFirstLastPara="1" wrap="square" lIns="91200" tIns="45600" rIns="91200" bIns="456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ja-JP"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p:cNvGrpSpPr/>
        <p:nvPr/>
      </p:nvGrpSpPr>
      <p:grpSpPr>
        <a:xfrm>
          <a:off x="0" y="0"/>
          <a:ext cx="0" cy="0"/>
          <a:chOff x="0" y="0"/>
          <a:chExt cx="0" cy="0"/>
        </a:xfrm>
      </p:grpSpPr>
      <p:sp>
        <p:nvSpPr>
          <p:cNvPr id="74" name="Google Shape;74;p1: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75" name="Google Shape;75;p1: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339991485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p17: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523" name="Google Shape;523;p17: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0"/>
              </a:spcBef>
              <a:spcAft>
                <a:spcPts val="0"/>
              </a:spcAft>
              <a:buSzPts val="1400"/>
              <a:buNone/>
            </a:pPr>
            <a:endParaRPr>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19: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554" name="Google Shape;554;p19: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3"/>
        <p:cNvGrpSpPr/>
        <p:nvPr/>
      </p:nvGrpSpPr>
      <p:grpSpPr>
        <a:xfrm>
          <a:off x="0" y="0"/>
          <a:ext cx="0" cy="0"/>
          <a:chOff x="0" y="0"/>
          <a:chExt cx="0" cy="0"/>
        </a:xfrm>
      </p:grpSpPr>
      <p:sp>
        <p:nvSpPr>
          <p:cNvPr id="694" name="Google Shape;694;p24:notes"/>
          <p:cNvSpPr txBox="1"/>
          <p:nvPr/>
        </p:nvSpPr>
        <p:spPr>
          <a:xfrm>
            <a:off x="3854452" y="9440864"/>
            <a:ext cx="2951162" cy="496888"/>
          </a:xfrm>
          <a:prstGeom prst="rect">
            <a:avLst/>
          </a:prstGeom>
          <a:noFill/>
          <a:ln>
            <a:noFill/>
          </a:ln>
        </p:spPr>
        <p:txBody>
          <a:bodyPr spcFirstLastPara="1" wrap="square" lIns="87175" tIns="43575" rIns="87175" bIns="43575" anchor="b"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US" altLang="ja-JP" sz="1000" b="0" i="0" u="none" strike="noStrike" cap="none">
                <a:solidFill>
                  <a:srgbClr val="000000"/>
                </a:solidFill>
                <a:latin typeface="Arial"/>
                <a:ea typeface="Arial"/>
                <a:cs typeface="Arial"/>
                <a:sym typeface="Arial"/>
              </a:rPr>
              <a:t>11</a:t>
            </a:fld>
            <a:endParaRPr sz="1000" b="0" i="0" u="none" strike="noStrike" cap="none">
              <a:solidFill>
                <a:srgbClr val="000000"/>
              </a:solidFill>
              <a:latin typeface="Arial"/>
              <a:ea typeface="Arial"/>
              <a:cs typeface="Arial"/>
              <a:sym typeface="Arial"/>
            </a:endParaRPr>
          </a:p>
        </p:txBody>
      </p:sp>
      <p:sp>
        <p:nvSpPr>
          <p:cNvPr id="695" name="Google Shape;695;p24: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696" name="Google Shape;696;p24:notes"/>
          <p:cNvSpPr txBox="1">
            <a:spLocks noGrp="1"/>
          </p:cNvSpPr>
          <p:nvPr>
            <p:ph type="body" idx="1"/>
          </p:nvPr>
        </p:nvSpPr>
        <p:spPr>
          <a:xfrm>
            <a:off x="909639" y="4721227"/>
            <a:ext cx="4987925" cy="4471987"/>
          </a:xfrm>
          <a:prstGeom prst="rect">
            <a:avLst/>
          </a:prstGeom>
          <a:noFill/>
          <a:ln>
            <a:noFill/>
          </a:ln>
        </p:spPr>
        <p:txBody>
          <a:bodyPr spcFirstLastPara="1" wrap="square" lIns="87175" tIns="43575" rIns="87175" bIns="43575" anchor="t" anchorCtr="0">
            <a:noAutofit/>
          </a:bodyPr>
          <a:lstStyle/>
          <a:p>
            <a:pPr marL="0" lvl="0" indent="0" algn="just" rtl="0">
              <a:lnSpc>
                <a:spcPct val="100000"/>
              </a:lnSpc>
              <a:spcBef>
                <a:spcPts val="0"/>
              </a:spcBef>
              <a:spcAft>
                <a:spcPts val="0"/>
              </a:spcAft>
              <a:buSzPts val="1400"/>
              <a:buNone/>
            </a:pPr>
            <a:endParaRPr sz="300">
              <a:latin typeface="MS Mincho"/>
              <a:ea typeface="MS Mincho"/>
              <a:cs typeface="MS Mincho"/>
              <a:sym typeface="MS Mincho"/>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1"/>
        <p:cNvGrpSpPr/>
        <p:nvPr/>
      </p:nvGrpSpPr>
      <p:grpSpPr>
        <a:xfrm>
          <a:off x="0" y="0"/>
          <a:ext cx="0" cy="0"/>
          <a:chOff x="0" y="0"/>
          <a:chExt cx="0" cy="0"/>
        </a:xfrm>
      </p:grpSpPr>
      <p:sp>
        <p:nvSpPr>
          <p:cNvPr id="702" name="Google Shape;702;p25:notes"/>
          <p:cNvSpPr txBox="1">
            <a:spLocks noGrp="1"/>
          </p:cNvSpPr>
          <p:nvPr>
            <p:ph type="sldNum" idx="12"/>
          </p:nvPr>
        </p:nvSpPr>
        <p:spPr>
          <a:xfrm>
            <a:off x="3854452" y="9440864"/>
            <a:ext cx="2951162" cy="496888"/>
          </a:xfrm>
          <a:prstGeom prst="rect">
            <a:avLst/>
          </a:prstGeom>
          <a:noFill/>
          <a:ln>
            <a:noFill/>
          </a:ln>
        </p:spPr>
        <p:txBody>
          <a:bodyPr spcFirstLastPara="1" wrap="square" lIns="91200" tIns="45600" rIns="91200" bIns="456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solidFill>
                  <a:srgbClr val="000000"/>
                </a:solidFill>
              </a:rPr>
              <a:t>12</a:t>
            </a:fld>
            <a:endParaRPr>
              <a:solidFill>
                <a:srgbClr val="000000"/>
              </a:solidFill>
            </a:endParaRPr>
          </a:p>
        </p:txBody>
      </p:sp>
      <p:sp>
        <p:nvSpPr>
          <p:cNvPr id="703" name="Google Shape;703;p25:notes"/>
          <p:cNvSpPr>
            <a:spLocks noGrp="1" noRot="1" noChangeAspect="1"/>
          </p:cNvSpPr>
          <p:nvPr>
            <p:ph type="sldImg" idx="2"/>
          </p:nvPr>
        </p:nvSpPr>
        <p:spPr>
          <a:xfrm>
            <a:off x="922338" y="744538"/>
            <a:ext cx="4970462" cy="3727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04" name="Google Shape;704;p25: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0"/>
              </a:spcBef>
              <a:spcAft>
                <a:spcPts val="0"/>
              </a:spcAft>
              <a:buSzPts val="1400"/>
              <a:buNone/>
            </a:pPr>
            <a:endParaRPr>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p26: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31" name="Google Shape;731;p26: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0"/>
              </a:spcBef>
              <a:spcAft>
                <a:spcPts val="0"/>
              </a:spcAft>
              <a:buSzPts val="1400"/>
              <a:buNone/>
            </a:pPr>
            <a:endParaRPr>
              <a:latin typeface="Times New Roman"/>
              <a:ea typeface="Times New Roman"/>
              <a:cs typeface="Times New Roman"/>
              <a:sym typeface="Times New Roman"/>
            </a:endParaRPr>
          </a:p>
        </p:txBody>
      </p:sp>
      <p:sp>
        <p:nvSpPr>
          <p:cNvPr id="732" name="Google Shape;732;p26:notes"/>
          <p:cNvSpPr txBox="1">
            <a:spLocks noGrp="1"/>
          </p:cNvSpPr>
          <p:nvPr>
            <p:ph type="sldNum" idx="12"/>
          </p:nvPr>
        </p:nvSpPr>
        <p:spPr>
          <a:xfrm>
            <a:off x="3854452" y="9440864"/>
            <a:ext cx="2951162" cy="496888"/>
          </a:xfrm>
          <a:prstGeom prst="rect">
            <a:avLst/>
          </a:prstGeom>
          <a:noFill/>
          <a:ln>
            <a:noFill/>
          </a:ln>
        </p:spPr>
        <p:txBody>
          <a:bodyPr spcFirstLastPara="1" wrap="square" lIns="91200" tIns="45600" rIns="91200" bIns="45600" anchor="b" anchorCtr="0">
            <a:noAutofit/>
          </a:bodyPr>
          <a:lstStyle/>
          <a:p>
            <a:pPr marL="0" lvl="0" indent="0" algn="r" rtl="0">
              <a:lnSpc>
                <a:spcPct val="100000"/>
              </a:lnSpc>
              <a:spcBef>
                <a:spcPts val="0"/>
              </a:spcBef>
              <a:spcAft>
                <a:spcPts val="0"/>
              </a:spcAft>
              <a:buSzPts val="1400"/>
              <a:buNone/>
            </a:pPr>
            <a:fld id="{00000000-1234-1234-1234-123412341234}" type="slidenum">
              <a:rPr lang="en-US" altLang="ja-JP"/>
              <a:t>13</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28:notes"/>
          <p:cNvSpPr txBox="1"/>
          <p:nvPr/>
        </p:nvSpPr>
        <p:spPr>
          <a:xfrm>
            <a:off x="3854452" y="9440864"/>
            <a:ext cx="2951162" cy="496888"/>
          </a:xfrm>
          <a:prstGeom prst="rect">
            <a:avLst/>
          </a:prstGeom>
          <a:noFill/>
          <a:ln>
            <a:noFill/>
          </a:ln>
        </p:spPr>
        <p:txBody>
          <a:bodyPr spcFirstLastPara="1" wrap="square" lIns="87175" tIns="43575" rIns="87175" bIns="43575" anchor="b"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US" altLang="ja-JP" sz="1000" b="0" i="0" u="none" strike="noStrike" cap="none">
                <a:solidFill>
                  <a:srgbClr val="000000"/>
                </a:solidFill>
                <a:latin typeface="Arial"/>
                <a:ea typeface="Arial"/>
                <a:cs typeface="Arial"/>
                <a:sym typeface="Arial"/>
              </a:rPr>
              <a:t>14</a:t>
            </a:fld>
            <a:endParaRPr sz="1000" b="0" i="0" u="none" strike="noStrike" cap="none">
              <a:solidFill>
                <a:srgbClr val="000000"/>
              </a:solidFill>
              <a:latin typeface="Arial"/>
              <a:ea typeface="Arial"/>
              <a:cs typeface="Arial"/>
              <a:sym typeface="Arial"/>
            </a:endParaRPr>
          </a:p>
        </p:txBody>
      </p:sp>
      <p:sp>
        <p:nvSpPr>
          <p:cNvPr id="789" name="Google Shape;789;p28: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790" name="Google Shape;790;p28:notes"/>
          <p:cNvSpPr txBox="1">
            <a:spLocks noGrp="1"/>
          </p:cNvSpPr>
          <p:nvPr>
            <p:ph type="body" idx="1"/>
          </p:nvPr>
        </p:nvSpPr>
        <p:spPr>
          <a:xfrm>
            <a:off x="909639" y="4721227"/>
            <a:ext cx="4987925" cy="4471987"/>
          </a:xfrm>
          <a:prstGeom prst="rect">
            <a:avLst/>
          </a:prstGeom>
          <a:noFill/>
          <a:ln>
            <a:noFill/>
          </a:ln>
        </p:spPr>
        <p:txBody>
          <a:bodyPr spcFirstLastPara="1" wrap="square" lIns="87175" tIns="43575" rIns="87175" bIns="43575" anchor="t" anchorCtr="0">
            <a:noAutofit/>
          </a:bodyPr>
          <a:lstStyle/>
          <a:p>
            <a:pPr marL="0" lvl="0" indent="0" algn="just" rtl="0">
              <a:lnSpc>
                <a:spcPct val="100000"/>
              </a:lnSpc>
              <a:spcBef>
                <a:spcPts val="0"/>
              </a:spcBef>
              <a:spcAft>
                <a:spcPts val="0"/>
              </a:spcAft>
              <a:buSzPts val="1400"/>
              <a:buNone/>
            </a:pPr>
            <a:endParaRPr sz="300">
              <a:latin typeface="MS Mincho"/>
              <a:ea typeface="MS Mincho"/>
              <a:cs typeface="MS Mincho"/>
              <a:sym typeface="MS Mincho"/>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p29: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796" name="Google Shape;796;p29: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30: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803" name="Google Shape;803;p30: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1"/>
        <p:cNvGrpSpPr/>
        <p:nvPr/>
      </p:nvGrpSpPr>
      <p:grpSpPr>
        <a:xfrm>
          <a:off x="0" y="0"/>
          <a:ext cx="0" cy="0"/>
          <a:chOff x="0" y="0"/>
          <a:chExt cx="0" cy="0"/>
        </a:xfrm>
      </p:grpSpPr>
      <p:sp>
        <p:nvSpPr>
          <p:cNvPr id="802" name="Google Shape;802;p30: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803" name="Google Shape;803;p30: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16837257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5: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148" name="Google Shape;148;p5: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1782774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8: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270" name="Google Shape;270;p8: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9:notes"/>
          <p:cNvSpPr txBox="1"/>
          <p:nvPr/>
        </p:nvSpPr>
        <p:spPr>
          <a:xfrm>
            <a:off x="3854452" y="9440864"/>
            <a:ext cx="2951162" cy="496888"/>
          </a:xfrm>
          <a:prstGeom prst="rect">
            <a:avLst/>
          </a:prstGeom>
          <a:noFill/>
          <a:ln>
            <a:noFill/>
          </a:ln>
        </p:spPr>
        <p:txBody>
          <a:bodyPr spcFirstLastPara="1" wrap="square" lIns="87175" tIns="43575" rIns="87175" bIns="43575" anchor="b" anchorCtr="0">
            <a:noAutofit/>
          </a:bodyPr>
          <a:lstStyle/>
          <a:p>
            <a:pPr marL="0" marR="0" lvl="0" indent="0" algn="r" rtl="0">
              <a:lnSpc>
                <a:spcPct val="100000"/>
              </a:lnSpc>
              <a:spcBef>
                <a:spcPts val="0"/>
              </a:spcBef>
              <a:spcAft>
                <a:spcPts val="0"/>
              </a:spcAft>
              <a:buClr>
                <a:srgbClr val="000000"/>
              </a:buClr>
              <a:buSzPts val="1000"/>
              <a:buFont typeface="Arial"/>
              <a:buNone/>
            </a:pPr>
            <a:fld id="{00000000-1234-1234-1234-123412341234}" type="slidenum">
              <a:rPr lang="en-US" altLang="ja-JP" sz="1000" b="0" i="0" u="none" strike="noStrike" cap="none">
                <a:solidFill>
                  <a:schemeClr val="dk1"/>
                </a:solidFill>
                <a:latin typeface="Arial"/>
                <a:ea typeface="Arial"/>
                <a:cs typeface="Arial"/>
                <a:sym typeface="Arial"/>
              </a:rPr>
              <a:t>3</a:t>
            </a:fld>
            <a:endParaRPr sz="1000" b="0" i="0" u="none" strike="noStrike" cap="none">
              <a:solidFill>
                <a:schemeClr val="dk1"/>
              </a:solidFill>
              <a:latin typeface="Arial"/>
              <a:ea typeface="Arial"/>
              <a:cs typeface="Arial"/>
              <a:sym typeface="Arial"/>
            </a:endParaRPr>
          </a:p>
        </p:txBody>
      </p:sp>
      <p:sp>
        <p:nvSpPr>
          <p:cNvPr id="277" name="Google Shape;277;p9: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278" name="Google Shape;278;p9:notes"/>
          <p:cNvSpPr txBox="1">
            <a:spLocks noGrp="1"/>
          </p:cNvSpPr>
          <p:nvPr>
            <p:ph type="body" idx="1"/>
          </p:nvPr>
        </p:nvSpPr>
        <p:spPr>
          <a:xfrm>
            <a:off x="909639" y="4721227"/>
            <a:ext cx="4987925" cy="4471987"/>
          </a:xfrm>
          <a:prstGeom prst="rect">
            <a:avLst/>
          </a:prstGeom>
          <a:noFill/>
          <a:ln>
            <a:noFill/>
          </a:ln>
        </p:spPr>
        <p:txBody>
          <a:bodyPr spcFirstLastPara="1" wrap="square" lIns="87175" tIns="43575" rIns="87175" bIns="43575" anchor="t" anchorCtr="0">
            <a:noAutofit/>
          </a:bodyPr>
          <a:lstStyle/>
          <a:p>
            <a:pPr marL="0" lvl="0" indent="0" algn="just" rtl="0">
              <a:lnSpc>
                <a:spcPct val="100000"/>
              </a:lnSpc>
              <a:spcBef>
                <a:spcPts val="0"/>
              </a:spcBef>
              <a:spcAft>
                <a:spcPts val="0"/>
              </a:spcAft>
              <a:buSzPts val="1400"/>
              <a:buNone/>
            </a:pPr>
            <a:endParaRPr sz="300">
              <a:latin typeface="MS Mincho"/>
              <a:ea typeface="MS Mincho"/>
              <a:cs typeface="MS Mincho"/>
              <a:sym typeface="MS Mincho"/>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11: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334" name="Google Shape;334;p11: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12: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372" name="Google Shape;372;p12: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13: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360"/>
              </a:spcBef>
              <a:spcAft>
                <a:spcPts val="0"/>
              </a:spcAft>
              <a:buSzPts val="1400"/>
              <a:buNone/>
            </a:pPr>
            <a:endParaRPr/>
          </a:p>
        </p:txBody>
      </p:sp>
      <p:sp>
        <p:nvSpPr>
          <p:cNvPr id="416" name="Google Shape;416;p13: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Tree>
    <p:extLst>
      <p:ext uri="{BB962C8B-B14F-4D97-AF65-F5344CB8AC3E}">
        <p14:creationId xmlns:p14="http://schemas.microsoft.com/office/powerpoint/2010/main" val="21143653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p14: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69" name="Google Shape;469;p14: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0"/>
              </a:spcBef>
              <a:spcAft>
                <a:spcPts val="0"/>
              </a:spcAft>
              <a:buSzPts val="1400"/>
              <a:buNone/>
            </a:pPr>
            <a:endParaRPr>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p15:notes"/>
          <p:cNvSpPr>
            <a:spLocks noGrp="1" noRot="1" noChangeAspect="1"/>
          </p:cNvSpPr>
          <p:nvPr>
            <p:ph type="sldImg" idx="2"/>
          </p:nvPr>
        </p:nvSpPr>
        <p:spPr>
          <a:xfrm>
            <a:off x="923925" y="744538"/>
            <a:ext cx="4970463" cy="37274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lim="800000"/>
            <a:headEnd type="none" w="sm" len="sm"/>
            <a:tailEnd type="none" w="sm" len="sm"/>
          </a:ln>
        </p:spPr>
      </p:sp>
      <p:sp>
        <p:nvSpPr>
          <p:cNvPr id="493" name="Google Shape;493;p15:notes"/>
          <p:cNvSpPr txBox="1">
            <a:spLocks noGrp="1"/>
          </p:cNvSpPr>
          <p:nvPr>
            <p:ph type="body" idx="1"/>
          </p:nvPr>
        </p:nvSpPr>
        <p:spPr>
          <a:xfrm>
            <a:off x="682625" y="4721227"/>
            <a:ext cx="5441950" cy="4471987"/>
          </a:xfrm>
          <a:prstGeom prst="rect">
            <a:avLst/>
          </a:prstGeom>
          <a:noFill/>
          <a:ln>
            <a:noFill/>
          </a:ln>
        </p:spPr>
        <p:txBody>
          <a:bodyPr spcFirstLastPara="1" wrap="square" lIns="91200" tIns="45600" rIns="91200" bIns="45600" anchor="t" anchorCtr="0">
            <a:noAutofit/>
          </a:bodyPr>
          <a:lstStyle/>
          <a:p>
            <a:pPr marL="0" lvl="0" indent="0" algn="l" rtl="0">
              <a:lnSpc>
                <a:spcPct val="100000"/>
              </a:lnSpc>
              <a:spcBef>
                <a:spcPts val="0"/>
              </a:spcBef>
              <a:spcAft>
                <a:spcPts val="0"/>
              </a:spcAft>
              <a:buSzPts val="1400"/>
              <a:buNone/>
            </a:pPr>
            <a:endParaRPr>
              <a:latin typeface="Arial"/>
              <a:ea typeface="Arial"/>
              <a:cs typeface="Arial"/>
              <a:sym typeface="Arial"/>
            </a:endParaRPr>
          </a:p>
        </p:txBody>
      </p:sp>
    </p:spTree>
    <p:extLst>
      <p:ext uri="{BB962C8B-B14F-4D97-AF65-F5344CB8AC3E}">
        <p14:creationId xmlns:p14="http://schemas.microsoft.com/office/powerpoint/2010/main" val="31723745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ユーザー設定レイアウト">
  <p:cSld name="ユーザー設定レイアウト">
    <p:spTree>
      <p:nvGrpSpPr>
        <p:cNvPr id="1" name="Shape 13"/>
        <p:cNvGrpSpPr/>
        <p:nvPr/>
      </p:nvGrpSpPr>
      <p:grpSpPr>
        <a:xfrm>
          <a:off x="0" y="0"/>
          <a:ext cx="0" cy="0"/>
          <a:chOff x="0" y="0"/>
          <a:chExt cx="0" cy="0"/>
        </a:xfrm>
      </p:grpSpPr>
      <p:sp>
        <p:nvSpPr>
          <p:cNvPr id="14" name="Google Shape;14;p34"/>
          <p:cNvSpPr/>
          <p:nvPr/>
        </p:nvSpPr>
        <p:spPr>
          <a:xfrm>
            <a:off x="8522998" y="6486520"/>
            <a:ext cx="262226" cy="262226"/>
          </a:xfrm>
          <a:prstGeom prst="ellipse">
            <a:avLst/>
          </a:prstGeom>
          <a:solidFill>
            <a:schemeClr val="lt1"/>
          </a:solidFill>
          <a:ln w="9525" cap="flat"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15" name="Google Shape;15;p34"/>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fld id="{00000000-1234-1234-1234-123412341234}" type="slidenum">
              <a:rPr lang="ja-JP" sz="800" b="1" i="0" u="none" strike="noStrike" cap="none">
                <a:solidFill>
                  <a:schemeClr val="dk2"/>
                </a:solidFill>
                <a:latin typeface="Arial"/>
                <a:ea typeface="Arial"/>
                <a:cs typeface="Arial"/>
                <a:sym typeface="Arial"/>
              </a:rPr>
              <a:t>‹#›</a:t>
            </a:fld>
            <a:endParaRPr sz="800" b="1" i="0" u="none" strike="noStrike" cap="none">
              <a:solidFill>
                <a:schemeClr val="dk2"/>
              </a:solidFill>
              <a:latin typeface="Arial"/>
              <a:ea typeface="Arial"/>
              <a:cs typeface="Arial"/>
              <a:sym typeface="Arial"/>
            </a:endParaRPr>
          </a:p>
        </p:txBody>
      </p:sp>
      <p:pic>
        <p:nvPicPr>
          <p:cNvPr id="18" name="Google Shape;18;p34" descr="C:\Users\toshiya.hamaji\Downloads\Excite_白背景.png"/>
          <p:cNvPicPr preferRelativeResize="0"/>
          <p:nvPr/>
        </p:nvPicPr>
        <p:blipFill rotWithShape="1">
          <a:blip r:embed="rId2">
            <a:alphaModFix/>
          </a:blip>
          <a:srcRect/>
          <a:stretch/>
        </p:blipFill>
        <p:spPr>
          <a:xfrm>
            <a:off x="295779" y="6397636"/>
            <a:ext cx="785813" cy="377825"/>
          </a:xfrm>
          <a:prstGeom prst="rect">
            <a:avLst/>
          </a:prstGeom>
          <a:noFill/>
          <a:ln>
            <a:noFill/>
          </a:ln>
        </p:spPr>
      </p:pic>
      <p:cxnSp>
        <p:nvCxnSpPr>
          <p:cNvPr id="19" name="Google Shape;19;p34"/>
          <p:cNvCxnSpPr/>
          <p:nvPr/>
        </p:nvCxnSpPr>
        <p:spPr>
          <a:xfrm>
            <a:off x="1208015" y="6617633"/>
            <a:ext cx="7314983" cy="0"/>
          </a:xfrm>
          <a:prstGeom prst="straightConnector1">
            <a:avLst/>
          </a:prstGeom>
          <a:noFill/>
          <a:ln w="9525" cap="rnd" cmpd="sng">
            <a:solidFill>
              <a:srgbClr val="CCCCCC"/>
            </a:solidFill>
            <a:prstDash val="solid"/>
            <a:miter lim="800000"/>
            <a:headEnd type="none" w="sm" len="sm"/>
            <a:tailEnd type="none" w="sm" len="sm"/>
          </a:ln>
        </p:spPr>
      </p:cxnSp>
      <p:sp>
        <p:nvSpPr>
          <p:cNvPr id="17" name="Google Shape;17;p34"/>
          <p:cNvSpPr txBox="1">
            <a:spLocks noGrp="1"/>
          </p:cNvSpPr>
          <p:nvPr>
            <p:ph type="title"/>
          </p:nvPr>
        </p:nvSpPr>
        <p:spPr>
          <a:xfrm>
            <a:off x="467544" y="188640"/>
            <a:ext cx="1766830" cy="246221"/>
          </a:xfrm>
          <a:prstGeom prst="rect">
            <a:avLst/>
          </a:prstGeom>
          <a:noFill/>
          <a:ln>
            <a:noFill/>
          </a:ln>
        </p:spPr>
        <p:txBody>
          <a:bodyPr spcFirstLastPara="1" wrap="square" lIns="91425" tIns="45700" rIns="91425" bIns="45700" anchor="t" anchorCtr="0">
            <a:sp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chemeClr val="dk2"/>
                </a:solidFill>
                <a:latin typeface="Meiryo"/>
                <a:ea typeface="Meiryo"/>
                <a:cs typeface="Meiryo"/>
                <a:sym typeface="Meiryo"/>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タイトル スライド">
  <p:cSld name="タイトル スライド">
    <p:spTree>
      <p:nvGrpSpPr>
        <p:cNvPr id="1" name="Shape 29"/>
        <p:cNvGrpSpPr/>
        <p:nvPr/>
      </p:nvGrpSpPr>
      <p:grpSpPr>
        <a:xfrm>
          <a:off x="0" y="0"/>
          <a:ext cx="0" cy="0"/>
          <a:chOff x="0" y="0"/>
          <a:chExt cx="0" cy="0"/>
        </a:xfrm>
      </p:grpSpPr>
      <p:sp>
        <p:nvSpPr>
          <p:cNvPr id="30" name="Google Shape;30;p36"/>
          <p:cNvSpPr/>
          <p:nvPr/>
        </p:nvSpPr>
        <p:spPr>
          <a:xfrm>
            <a:off x="8522998" y="6486520"/>
            <a:ext cx="262226" cy="262226"/>
          </a:xfrm>
          <a:prstGeom prst="ellipse">
            <a:avLst/>
          </a:prstGeom>
          <a:solidFill>
            <a:schemeClr val="lt1"/>
          </a:solidFill>
          <a:ln w="9525" cap="flat"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pic>
        <p:nvPicPr>
          <p:cNvPr id="31" name="Google Shape;31;p36" descr="C:\Users\toshiya.hamaji\Downloads\Excite_白背景.png"/>
          <p:cNvPicPr preferRelativeResize="0"/>
          <p:nvPr/>
        </p:nvPicPr>
        <p:blipFill rotWithShape="1">
          <a:blip r:embed="rId2">
            <a:alphaModFix/>
          </a:blip>
          <a:srcRect/>
          <a:stretch/>
        </p:blipFill>
        <p:spPr>
          <a:xfrm>
            <a:off x="295779" y="6397636"/>
            <a:ext cx="785813" cy="377825"/>
          </a:xfrm>
          <a:prstGeom prst="rect">
            <a:avLst/>
          </a:prstGeom>
          <a:noFill/>
          <a:ln>
            <a:noFill/>
          </a:ln>
        </p:spPr>
      </p:pic>
      <p:cxnSp>
        <p:nvCxnSpPr>
          <p:cNvPr id="32" name="Google Shape;32;p36"/>
          <p:cNvCxnSpPr/>
          <p:nvPr/>
        </p:nvCxnSpPr>
        <p:spPr>
          <a:xfrm>
            <a:off x="1208015" y="6617633"/>
            <a:ext cx="7314983" cy="0"/>
          </a:xfrm>
          <a:prstGeom prst="straightConnector1">
            <a:avLst/>
          </a:prstGeom>
          <a:noFill/>
          <a:ln w="9525" cap="rnd" cmpd="sng">
            <a:solidFill>
              <a:srgbClr val="CCCCCC"/>
            </a:solidFill>
            <a:prstDash val="solid"/>
            <a:miter lim="800000"/>
            <a:headEnd type="none" w="sm" len="sm"/>
            <a:tailEnd type="none" w="sm" len="sm"/>
          </a:ln>
        </p:spPr>
      </p:cxnSp>
      <p:sp>
        <p:nvSpPr>
          <p:cNvPr id="33" name="Google Shape;33;p36"/>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fld id="{00000000-1234-1234-1234-123412341234}" type="slidenum">
              <a:rPr lang="ja-JP" sz="800" b="1" i="0" u="none" strike="noStrike" cap="none">
                <a:solidFill>
                  <a:schemeClr val="dk2"/>
                </a:solidFill>
                <a:latin typeface="Arial"/>
                <a:ea typeface="Arial"/>
                <a:cs typeface="Arial"/>
                <a:sym typeface="Arial"/>
              </a:rPr>
              <a:t>‹#›</a:t>
            </a:fld>
            <a:endParaRPr sz="800" b="1" i="0" u="none" strike="noStrike" cap="none">
              <a:solidFill>
                <a:schemeClr val="dk2"/>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タイトルとコンテンツ">
  <p:cSld name="タイトルとコンテンツ">
    <p:spTree>
      <p:nvGrpSpPr>
        <p:cNvPr id="1" name="Shape 34"/>
        <p:cNvGrpSpPr/>
        <p:nvPr/>
      </p:nvGrpSpPr>
      <p:grpSpPr>
        <a:xfrm>
          <a:off x="0" y="0"/>
          <a:ext cx="0" cy="0"/>
          <a:chOff x="0" y="0"/>
          <a:chExt cx="0" cy="0"/>
        </a:xfrm>
      </p:grpSpPr>
      <p:sp>
        <p:nvSpPr>
          <p:cNvPr id="35" name="Google Shape;35;p37"/>
          <p:cNvSpPr/>
          <p:nvPr/>
        </p:nvSpPr>
        <p:spPr>
          <a:xfrm>
            <a:off x="8522998" y="6486520"/>
            <a:ext cx="262226" cy="262226"/>
          </a:xfrm>
          <a:prstGeom prst="ellipse">
            <a:avLst/>
          </a:prstGeom>
          <a:solidFill>
            <a:schemeClr val="lt1"/>
          </a:solidFill>
          <a:ln w="9525" cap="flat"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36" name="Google Shape;36;p37"/>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fld id="{00000000-1234-1234-1234-123412341234}" type="slidenum">
              <a:rPr lang="ja-JP" sz="800" b="1" i="0" u="none" strike="noStrike" cap="none">
                <a:solidFill>
                  <a:schemeClr val="dk2"/>
                </a:solidFill>
                <a:latin typeface="Arial"/>
                <a:ea typeface="Arial"/>
                <a:cs typeface="Arial"/>
                <a:sym typeface="Arial"/>
              </a:rPr>
              <a:t>‹#›</a:t>
            </a:fld>
            <a:endParaRPr sz="800" b="1" i="0" u="none" strike="noStrike" cap="none">
              <a:solidFill>
                <a:schemeClr val="dk2"/>
              </a:solidFill>
              <a:latin typeface="Arial"/>
              <a:ea typeface="Arial"/>
              <a:cs typeface="Arial"/>
              <a:sym typeface="Arial"/>
            </a:endParaRPr>
          </a:p>
        </p:txBody>
      </p:sp>
      <p:sp>
        <p:nvSpPr>
          <p:cNvPr id="38" name="Google Shape;38;p37"/>
          <p:cNvSpPr txBox="1">
            <a:spLocks noGrp="1"/>
          </p:cNvSpPr>
          <p:nvPr>
            <p:ph type="title"/>
          </p:nvPr>
        </p:nvSpPr>
        <p:spPr>
          <a:xfrm>
            <a:off x="467544" y="188640"/>
            <a:ext cx="1766830" cy="246221"/>
          </a:xfrm>
          <a:prstGeom prst="rect">
            <a:avLst/>
          </a:prstGeom>
          <a:noFill/>
          <a:ln>
            <a:noFill/>
          </a:ln>
        </p:spPr>
        <p:txBody>
          <a:bodyPr spcFirstLastPara="1" wrap="square" lIns="91425" tIns="45700" rIns="91425" bIns="45700" anchor="t" anchorCtr="0">
            <a:spAutoFit/>
          </a:bodyPr>
          <a:lstStyle>
            <a:lvl1pPr marR="0" lvl="0" algn="l" rtl="0">
              <a:lnSpc>
                <a:spcPct val="100000"/>
              </a:lnSpc>
              <a:spcBef>
                <a:spcPts val="0"/>
              </a:spcBef>
              <a:spcAft>
                <a:spcPts val="0"/>
              </a:spcAft>
              <a:buClr>
                <a:srgbClr val="000000"/>
              </a:buClr>
              <a:buSzPts val="1400"/>
              <a:buFont typeface="Arial"/>
              <a:buNone/>
              <a:defRPr sz="1000" b="0" i="0" u="none" strike="noStrike" cap="none">
                <a:solidFill>
                  <a:schemeClr val="dk2"/>
                </a:solidFill>
                <a:latin typeface="Meiryo"/>
                <a:ea typeface="Meiryo"/>
                <a:cs typeface="Meiryo"/>
                <a:sym typeface="Meiryo"/>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
        <p:nvSpPr>
          <p:cNvPr id="39" name="Google Shape;39;p37"/>
          <p:cNvSpPr txBox="1">
            <a:spLocks noGrp="1"/>
          </p:cNvSpPr>
          <p:nvPr>
            <p:ph type="dt" idx="10"/>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9pPr>
          </a:lstStyle>
          <a:p>
            <a:endParaRPr/>
          </a:p>
        </p:txBody>
      </p:sp>
      <p:sp>
        <p:nvSpPr>
          <p:cNvPr id="40" name="Google Shape;40;p37"/>
          <p:cNvSpPr txBox="1">
            <a:spLocks noGrp="1"/>
          </p:cNvSpPr>
          <p:nvPr>
            <p:ph type="ftr" idx="11"/>
          </p:nvPr>
        </p:nvSpPr>
        <p:spPr>
          <a:xfrm>
            <a:off x="0" y="0"/>
            <a:ext cx="3000000" cy="30000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800" b="0" i="0" u="none" strike="noStrike" cap="none">
                <a:solidFill>
                  <a:schemeClr val="dk1"/>
                </a:solidFill>
                <a:latin typeface="Arial"/>
                <a:ea typeface="Arial"/>
                <a:cs typeface="Arial"/>
                <a:sym typeface="Arial"/>
              </a:defRPr>
            </a:lvl9pPr>
          </a:lstStyle>
          <a:p>
            <a:endParaRPr/>
          </a:p>
        </p:txBody>
      </p:sp>
      <p:pic>
        <p:nvPicPr>
          <p:cNvPr id="41" name="Google Shape;41;p37" descr="C:\Users\toshiya.hamaji\Downloads\Excite_白背景.png"/>
          <p:cNvPicPr preferRelativeResize="0"/>
          <p:nvPr/>
        </p:nvPicPr>
        <p:blipFill rotWithShape="1">
          <a:blip r:embed="rId2">
            <a:alphaModFix/>
          </a:blip>
          <a:srcRect/>
          <a:stretch/>
        </p:blipFill>
        <p:spPr>
          <a:xfrm>
            <a:off x="295779" y="6397636"/>
            <a:ext cx="785813" cy="377825"/>
          </a:xfrm>
          <a:prstGeom prst="rect">
            <a:avLst/>
          </a:prstGeom>
          <a:noFill/>
          <a:ln>
            <a:noFill/>
          </a:ln>
        </p:spPr>
      </p:pic>
      <p:cxnSp>
        <p:nvCxnSpPr>
          <p:cNvPr id="42" name="Google Shape;42;p37"/>
          <p:cNvCxnSpPr/>
          <p:nvPr/>
        </p:nvCxnSpPr>
        <p:spPr>
          <a:xfrm>
            <a:off x="1208015" y="6617633"/>
            <a:ext cx="7314983" cy="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タイトル付きのコンテンツ" type="objTx">
  <p:cSld name="OBJECT_WITH_CAPTION_TEXT">
    <p:spTree>
      <p:nvGrpSpPr>
        <p:cNvPr id="1" name="Shape 43"/>
        <p:cNvGrpSpPr/>
        <p:nvPr/>
      </p:nvGrpSpPr>
      <p:grpSpPr>
        <a:xfrm>
          <a:off x="0" y="0"/>
          <a:ext cx="0" cy="0"/>
          <a:chOff x="0" y="0"/>
          <a:chExt cx="0" cy="0"/>
        </a:xfrm>
      </p:grpSpPr>
      <p:sp>
        <p:nvSpPr>
          <p:cNvPr id="44" name="Google Shape;44;p40"/>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2000" b="1"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
        <p:nvSpPr>
          <p:cNvPr id="45" name="Google Shape;45;p40"/>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6" name="Google Shape;46;p40"/>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lnSpc>
                <a:spcPct val="100000"/>
              </a:lnSpc>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47" name="Google Shape;47;p40"/>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タイトル付きの図" type="picTx">
  <p:cSld name="PICTURE_WITH_CAPTION_TEXT">
    <p:spTree>
      <p:nvGrpSpPr>
        <p:cNvPr id="1" name="Shape 48"/>
        <p:cNvGrpSpPr/>
        <p:nvPr/>
      </p:nvGrpSpPr>
      <p:grpSpPr>
        <a:xfrm>
          <a:off x="0" y="0"/>
          <a:ext cx="0" cy="0"/>
          <a:chOff x="0" y="0"/>
          <a:chExt cx="0" cy="0"/>
        </a:xfrm>
      </p:grpSpPr>
      <p:sp>
        <p:nvSpPr>
          <p:cNvPr id="49" name="Google Shape;49;p41"/>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2000" b="1"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
        <p:nvSpPr>
          <p:cNvPr id="50" name="Google Shape;50;p41"/>
          <p:cNvSpPr>
            <a:spLocks noGrp="1"/>
          </p:cNvSpPr>
          <p:nvPr>
            <p:ph type="pic" idx="2"/>
          </p:nvPr>
        </p:nvSpPr>
        <p:spPr>
          <a:xfrm>
            <a:off x="1792288" y="612775"/>
            <a:ext cx="5486400" cy="4114800"/>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64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1pPr>
            <a:lvl2pPr marR="0" lvl="1" algn="l" rtl="0">
              <a:lnSpc>
                <a:spcPct val="100000"/>
              </a:lnSpc>
              <a:spcBef>
                <a:spcPts val="56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48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4pPr>
            <a:lvl5pPr marR="0" lvl="4"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5pPr>
            <a:lvl6pPr marR="0" lvl="5"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6pPr>
            <a:lvl7pPr marR="0" lvl="6"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7pPr>
            <a:lvl8pPr marR="0" lvl="7"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8pPr>
            <a:lvl9pPr marR="0" lvl="8" algn="l" rtl="0">
              <a:lnSpc>
                <a:spcPct val="100000"/>
              </a:lnSpc>
              <a:spcBef>
                <a:spcPts val="400"/>
              </a:spcBef>
              <a:spcAft>
                <a:spcPts val="0"/>
              </a:spcAft>
              <a:buClr>
                <a:schemeClr val="dk1"/>
              </a:buClr>
              <a:buSzPts val="2000"/>
              <a:buFont typeface="Arial"/>
              <a:buNone/>
              <a:defRPr sz="2000" b="0" i="0" u="none" strike="noStrike" cap="none">
                <a:solidFill>
                  <a:schemeClr val="dk1"/>
                </a:solidFill>
                <a:latin typeface="Arial"/>
                <a:ea typeface="Arial"/>
                <a:cs typeface="Arial"/>
                <a:sym typeface="Arial"/>
              </a:defRPr>
            </a:lvl9pPr>
          </a:lstStyle>
          <a:p>
            <a:endParaRPr/>
          </a:p>
        </p:txBody>
      </p:sp>
      <p:sp>
        <p:nvSpPr>
          <p:cNvPr id="51" name="Google Shape;51;p41"/>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280"/>
              </a:spcBef>
              <a:spcAft>
                <a:spcPts val="0"/>
              </a:spcAft>
              <a:buClr>
                <a:schemeClr val="dk1"/>
              </a:buClr>
              <a:buSzPts val="1400"/>
              <a:buFont typeface="Arial"/>
              <a:buNone/>
              <a:defRPr sz="1400" b="0" i="0" u="none" strike="noStrike" cap="none">
                <a:solidFill>
                  <a:schemeClr val="dk1"/>
                </a:solidFill>
                <a:latin typeface="Arial"/>
                <a:ea typeface="Arial"/>
                <a:cs typeface="Arial"/>
                <a:sym typeface="Arial"/>
              </a:defRPr>
            </a:lvl1pPr>
            <a:lvl2pPr marL="914400" marR="0" lvl="1" indent="-228600" algn="l" rtl="0">
              <a:lnSpc>
                <a:spcPct val="100000"/>
              </a:lnSpc>
              <a:spcBef>
                <a:spcPts val="240"/>
              </a:spcBef>
              <a:spcAft>
                <a:spcPts val="0"/>
              </a:spcAft>
              <a:buClr>
                <a:schemeClr val="dk1"/>
              </a:buClr>
              <a:buSzPts val="12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200"/>
              </a:spcBef>
              <a:spcAft>
                <a:spcPts val="0"/>
              </a:spcAft>
              <a:buClr>
                <a:schemeClr val="dk1"/>
              </a:buClr>
              <a:buSzPts val="1000"/>
              <a:buFont typeface="Arial"/>
              <a:buNone/>
              <a:defRPr sz="1000" b="0" i="0" u="none" strike="noStrike" cap="none">
                <a:solidFill>
                  <a:schemeClr val="dk1"/>
                </a:solidFill>
                <a:latin typeface="Arial"/>
                <a:ea typeface="Arial"/>
                <a:cs typeface="Arial"/>
                <a:sym typeface="Arial"/>
              </a:defRPr>
            </a:lvl3pPr>
            <a:lvl4pPr marL="1828800" marR="0" lvl="3"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4pPr>
            <a:lvl5pPr marL="2286000" marR="0" lvl="4"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5pPr>
            <a:lvl6pPr marL="2743200" marR="0" lvl="5"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6pPr>
            <a:lvl7pPr marL="3200400" marR="0" lvl="6"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7pPr>
            <a:lvl8pPr marL="3657600" marR="0" lvl="7"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8pPr>
            <a:lvl9pPr marL="4114800" marR="0" lvl="8" indent="-228600" algn="l" rtl="0">
              <a:lnSpc>
                <a:spcPct val="100000"/>
              </a:lnSpc>
              <a:spcBef>
                <a:spcPts val="180"/>
              </a:spcBef>
              <a:spcAft>
                <a:spcPts val="0"/>
              </a:spcAft>
              <a:buClr>
                <a:schemeClr val="dk1"/>
              </a:buClr>
              <a:buSzPts val="900"/>
              <a:buFont typeface="Arial"/>
              <a:buNone/>
              <a:defRPr sz="900" b="0" i="0" u="none" strike="noStrike" cap="none">
                <a:solidFill>
                  <a:schemeClr val="dk1"/>
                </a:solidFill>
                <a:latin typeface="Arial"/>
                <a:ea typeface="Arial"/>
                <a:cs typeface="Arial"/>
                <a:sym typeface="Arial"/>
              </a:defRPr>
            </a:lvl9pPr>
          </a:lstStyle>
          <a:p>
            <a:endParaRPr/>
          </a:p>
        </p:txBody>
      </p:sp>
      <p:sp>
        <p:nvSpPr>
          <p:cNvPr id="52" name="Google Shape;52;p41"/>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タイトルと縦書きテキスト" type="vertTx">
  <p:cSld name="VERTICAL_TEXT">
    <p:spTree>
      <p:nvGrpSpPr>
        <p:cNvPr id="1" name="Shape 53"/>
        <p:cNvGrpSpPr/>
        <p:nvPr/>
      </p:nvGrpSpPr>
      <p:grpSpPr>
        <a:xfrm>
          <a:off x="0" y="0"/>
          <a:ext cx="0" cy="0"/>
          <a:chOff x="0" y="0"/>
          <a:chExt cx="0" cy="0"/>
        </a:xfrm>
      </p:grpSpPr>
      <p:sp>
        <p:nvSpPr>
          <p:cNvPr id="54" name="Google Shape;54;p42"/>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
        <p:nvSpPr>
          <p:cNvPr id="55" name="Google Shape;55;p42"/>
          <p:cNvSpPr txBox="1">
            <a:spLocks noGrp="1"/>
          </p:cNvSpPr>
          <p:nvPr>
            <p:ph type="body" idx="1"/>
          </p:nvPr>
        </p:nvSpPr>
        <p:spPr>
          <a:xfrm rot="5400000">
            <a:off x="2309018" y="-251619"/>
            <a:ext cx="4525963" cy="8229600"/>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56" name="Google Shape;56;p42"/>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縦書きタイトルと縦書きテキスト" type="vertTitleAndTx">
  <p:cSld name="VERTICAL_TITLE_AND_VERTICAL_TEXT">
    <p:spTree>
      <p:nvGrpSpPr>
        <p:cNvPr id="1" name="Shape 57"/>
        <p:cNvGrpSpPr/>
        <p:nvPr/>
      </p:nvGrpSpPr>
      <p:grpSpPr>
        <a:xfrm>
          <a:off x="0" y="0"/>
          <a:ext cx="0" cy="0"/>
          <a:chOff x="0" y="0"/>
          <a:chExt cx="0" cy="0"/>
        </a:xfrm>
      </p:grpSpPr>
      <p:sp>
        <p:nvSpPr>
          <p:cNvPr id="58" name="Google Shape;58;p43"/>
          <p:cNvSpPr txBox="1">
            <a:spLocks noGrp="1"/>
          </p:cNvSpPr>
          <p:nvPr>
            <p:ph type="title"/>
          </p:nvPr>
        </p:nvSpPr>
        <p:spPr>
          <a:xfrm rot="5400000">
            <a:off x="4732337" y="2171700"/>
            <a:ext cx="5851525" cy="2057400"/>
          </a:xfrm>
          <a:prstGeom prst="rect">
            <a:avLst/>
          </a:prstGeom>
          <a:noFill/>
          <a:ln>
            <a:noFill/>
          </a:ln>
        </p:spPr>
        <p:txBody>
          <a:bodyPr spcFirstLastPara="1" wrap="square" lIns="91425" tIns="45700" rIns="91425" bIns="45700" anchor="t" anchorCtr="0">
            <a:noAutofit/>
          </a:bodyPr>
          <a:lstStyle>
            <a:lvl1pPr marR="0" lvl="0"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1pPr>
            <a:lvl2pPr marR="0" lvl="1"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2pPr>
            <a:lvl3pPr marR="0" lvl="2"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3pPr>
            <a:lvl4pPr marR="0" lvl="3"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4pPr>
            <a:lvl5pPr marR="0" lvl="4"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5pPr>
            <a:lvl6pPr marR="0" lvl="5"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6pPr>
            <a:lvl7pPr marR="0" lvl="6"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7pPr>
            <a:lvl8pPr marR="0" lvl="7"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8pPr>
            <a:lvl9pPr marR="0" lvl="8" algn="ctr" rtl="0">
              <a:lnSpc>
                <a:spcPct val="100000"/>
              </a:lnSpc>
              <a:spcBef>
                <a:spcPts val="0"/>
              </a:spcBef>
              <a:spcAft>
                <a:spcPts val="0"/>
              </a:spcAft>
              <a:buClr>
                <a:srgbClr val="000000"/>
              </a:buClr>
              <a:buSzPts val="1400"/>
              <a:buFont typeface="Arial"/>
              <a:buNone/>
              <a:defRPr sz="4400" b="0" i="0" u="none" strike="noStrike" cap="none">
                <a:solidFill>
                  <a:schemeClr val="dk2"/>
                </a:solidFill>
                <a:latin typeface="Arial"/>
                <a:ea typeface="Arial"/>
                <a:cs typeface="Arial"/>
                <a:sym typeface="Arial"/>
              </a:defRPr>
            </a:lvl9pPr>
          </a:lstStyle>
          <a:p>
            <a:endParaRPr/>
          </a:p>
        </p:txBody>
      </p:sp>
      <p:sp>
        <p:nvSpPr>
          <p:cNvPr id="59" name="Google Shape;59;p43"/>
          <p:cNvSpPr txBox="1">
            <a:spLocks noGrp="1"/>
          </p:cNvSpPr>
          <p:nvPr>
            <p:ph type="body" idx="1"/>
          </p:nvPr>
        </p:nvSpPr>
        <p:spPr>
          <a:xfrm rot="5400000">
            <a:off x="541338" y="190501"/>
            <a:ext cx="5851525" cy="6019800"/>
          </a:xfrm>
          <a:prstGeom prst="rect">
            <a:avLst/>
          </a:prstGeom>
          <a:noFill/>
          <a:ln>
            <a:noFill/>
          </a:ln>
        </p:spPr>
        <p:txBody>
          <a:bodyPr spcFirstLastPara="1" wrap="square" lIns="91425" tIns="45700" rIns="91425" bIns="45700" anchor="t" anchorCtr="0">
            <a:noAutofit/>
          </a:bodyPr>
          <a:lstStyle>
            <a:lvl1pPr marL="457200" marR="0" lvl="0" indent="-431800" algn="l" rtl="0">
              <a:lnSpc>
                <a:spcPct val="100000"/>
              </a:lnSpc>
              <a:spcBef>
                <a:spcPts val="640"/>
              </a:spcBef>
              <a:spcAft>
                <a:spcPts val="0"/>
              </a:spcAft>
              <a:buClr>
                <a:schemeClr val="dk1"/>
              </a:buClr>
              <a:buSzPts val="3200"/>
              <a:buFont typeface="Arial"/>
              <a:buChar char="•"/>
              <a:defRPr sz="3200" b="0" i="0" u="none" strike="noStrike" cap="none">
                <a:solidFill>
                  <a:schemeClr val="dk1"/>
                </a:solidFill>
                <a:latin typeface="Arial"/>
                <a:ea typeface="Arial"/>
                <a:cs typeface="Arial"/>
                <a:sym typeface="Arial"/>
              </a:defRPr>
            </a:lvl1pPr>
            <a:lvl2pPr marL="914400" marR="0" lvl="1" indent="-406400" algn="l" rtl="0">
              <a:lnSpc>
                <a:spcPct val="100000"/>
              </a:lnSpc>
              <a:spcBef>
                <a:spcPts val="560"/>
              </a:spcBef>
              <a:spcAft>
                <a:spcPts val="0"/>
              </a:spcAft>
              <a:buClr>
                <a:schemeClr val="dk1"/>
              </a:buClr>
              <a:buSzPts val="2800"/>
              <a:buFont typeface="Arial"/>
              <a:buChar char="–"/>
              <a:defRPr sz="2800" b="0" i="0" u="none" strike="noStrike" cap="none">
                <a:solidFill>
                  <a:schemeClr val="dk1"/>
                </a:solidFill>
                <a:latin typeface="Arial"/>
                <a:ea typeface="Arial"/>
                <a:cs typeface="Arial"/>
                <a:sym typeface="Arial"/>
              </a:defRPr>
            </a:lvl2pPr>
            <a:lvl3pPr marL="1371600" marR="0" lvl="2" indent="-381000" algn="l" rtl="0">
              <a:lnSpc>
                <a:spcPct val="100000"/>
              </a:lnSpc>
              <a:spcBef>
                <a:spcPts val="480"/>
              </a:spcBef>
              <a:spcAft>
                <a:spcPts val="0"/>
              </a:spcAft>
              <a:buClr>
                <a:schemeClr val="dk1"/>
              </a:buClr>
              <a:buSzPts val="2400"/>
              <a:buFont typeface="Arial"/>
              <a:buChar char="•"/>
              <a:defRPr sz="2400" b="0" i="0" u="none" strike="noStrike" cap="none">
                <a:solidFill>
                  <a:schemeClr val="dk1"/>
                </a:solidFill>
                <a:latin typeface="Arial"/>
                <a:ea typeface="Arial"/>
                <a:cs typeface="Arial"/>
                <a:sym typeface="Arial"/>
              </a:defRPr>
            </a:lvl3pPr>
            <a:lvl4pPr marL="1828800" marR="0" lvl="3"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4pPr>
            <a:lvl5pPr marL="2286000" marR="0" lvl="4"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5pPr>
            <a:lvl6pPr marL="2743200" marR="0" lvl="5"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6pPr>
            <a:lvl7pPr marL="3200400" marR="0" lvl="6"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7pPr>
            <a:lvl8pPr marL="3657600" marR="0" lvl="7"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8pPr>
            <a:lvl9pPr marL="4114800" marR="0" lvl="8" indent="-355600" algn="l" rtl="0">
              <a:lnSpc>
                <a:spcPct val="100000"/>
              </a:lnSpc>
              <a:spcBef>
                <a:spcPts val="400"/>
              </a:spcBef>
              <a:spcAft>
                <a:spcPts val="0"/>
              </a:spcAft>
              <a:buClr>
                <a:schemeClr val="dk1"/>
              </a:buClr>
              <a:buSzPts val="2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60" name="Google Shape;60;p43"/>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白紙" type="blank">
  <p:cSld name="白紙">
    <p:spTree>
      <p:nvGrpSpPr>
        <p:cNvPr id="1" name="Shape 11"/>
        <p:cNvGrpSpPr/>
        <p:nvPr/>
      </p:nvGrpSpPr>
      <p:grpSpPr>
        <a:xfrm>
          <a:off x="0" y="0"/>
          <a:ext cx="0" cy="0"/>
          <a:chOff x="0" y="0"/>
          <a:chExt cx="0" cy="0"/>
        </a:xfrm>
      </p:grpSpPr>
      <p:sp>
        <p:nvSpPr>
          <p:cNvPr id="12" name="Google Shape;12;p33"/>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extLst>
      <p:ext uri="{BB962C8B-B14F-4D97-AF65-F5344CB8AC3E}">
        <p14:creationId xmlns:p14="http://schemas.microsoft.com/office/powerpoint/2010/main" val="16520885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2"/>
          <p:cNvSpPr txBox="1">
            <a:spLocks noGrp="1"/>
          </p:cNvSpPr>
          <p:nvPr>
            <p:ph type="sldNum" idx="12"/>
          </p:nvPr>
        </p:nvSpPr>
        <p:spPr>
          <a:xfrm>
            <a:off x="7799388" y="6589713"/>
            <a:ext cx="1331912" cy="25241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ja-JP"/>
              <a:t>‹#›</a:t>
            </a:fld>
            <a:endParaRPr/>
          </a:p>
        </p:txBody>
      </p:sp>
    </p:spTree>
  </p:cSld>
  <p:clrMap bg1="lt1" tx1="dk1" bg2="dk2" tx2="lt2" accent1="accent1" accent2="accent2" accent3="accent3" accent4="accent4" accent5="accent5" accent6="accent6" hlink="hlink" folHlink="folHlink"/>
  <p:sldLayoutIdLst>
    <p:sldLayoutId id="2147483650" r:id="rId1"/>
    <p:sldLayoutId id="2147483652" r:id="rId2"/>
    <p:sldLayoutId id="2147483653" r:id="rId3"/>
    <p:sldLayoutId id="2147483654" r:id="rId4"/>
    <p:sldLayoutId id="2147483655" r:id="rId5"/>
    <p:sldLayoutId id="2147483656" r:id="rId6"/>
    <p:sldLayoutId id="2147483657" r:id="rId7"/>
    <p:sldLayoutId id="2147483661"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8.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56.jpg"/><Relationship Id="rId3" Type="http://schemas.openxmlformats.org/officeDocument/2006/relationships/image" Target="../media/image51.png"/><Relationship Id="rId7" Type="http://schemas.openxmlformats.org/officeDocument/2006/relationships/image" Target="../media/image55.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54.jpg"/><Relationship Id="rId5" Type="http://schemas.openxmlformats.org/officeDocument/2006/relationships/image" Target="../media/image53.jpeg"/><Relationship Id="rId4" Type="http://schemas.openxmlformats.org/officeDocument/2006/relationships/image" Target="../media/image52.jpg"/></Relationships>
</file>

<file path=ppt/slides/_rels/slide14.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59.png"/><Relationship Id="rId5" Type="http://schemas.openxmlformats.org/officeDocument/2006/relationships/image" Target="../media/image58.jpeg"/><Relationship Id="rId4" Type="http://schemas.openxmlformats.org/officeDocument/2006/relationships/image" Target="../media/image52.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hyperlink" Target="https://image.excite.co.jp/jp/ad/ex/pdf/adpolicy/adpolicy_201908.pdf"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info.excite.co.jp/top/protection/privacy.html"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hyperlink" Target="https://ad.excite.co.jp/regulation/" TargetMode="External"/><Relationship Id="rId4" Type="http://schemas.openxmlformats.org/officeDocument/2006/relationships/hyperlink" Target="https://info.excite.co.jp/top/protection/privacy/cookie.html"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png"/><Relationship Id="rId11" Type="http://schemas.openxmlformats.org/officeDocument/2006/relationships/image" Target="../media/image11.png"/><Relationship Id="rId5" Type="http://schemas.openxmlformats.org/officeDocument/2006/relationships/image" Target="../media/image6.png"/><Relationship Id="rId10" Type="http://schemas.openxmlformats.org/officeDocument/2006/relationships/image" Target="../media/image10.jpeg"/><Relationship Id="rId4" Type="http://schemas.openxmlformats.org/officeDocument/2006/relationships/image" Target="../media/image5.png"/><Relationship Id="rId9" Type="http://schemas.openxmlformats.org/officeDocument/2006/relationships/image" Target="../media/image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jpeg"/><Relationship Id="rId12"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jpeg"/><Relationship Id="rId4" Type="http://schemas.openxmlformats.org/officeDocument/2006/relationships/image" Target="../media/image14.png"/><Relationship Id="rId9" Type="http://schemas.openxmlformats.org/officeDocument/2006/relationships/image" Target="../media/image19.png"/></Relationships>
</file>

<file path=ppt/slides/_rels/slide6.xml.rels><?xml version="1.0" encoding="UTF-8" standalone="yes"?>
<Relationships xmlns="http://schemas.openxmlformats.org/package/2006/relationships"><Relationship Id="rId8" Type="http://schemas.openxmlformats.org/officeDocument/2006/relationships/image" Target="../media/image28.jpeg"/><Relationship Id="rId13" Type="http://schemas.openxmlformats.org/officeDocument/2006/relationships/image" Target="../media/image33.pn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6.pn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png"/><Relationship Id="rId4" Type="http://schemas.openxmlformats.org/officeDocument/2006/relationships/image" Target="../media/image24.png"/><Relationship Id="rId9" Type="http://schemas.openxmlformats.org/officeDocument/2006/relationships/image" Target="../media/image29.png"/><Relationship Id="rId14" Type="http://schemas.openxmlformats.org/officeDocument/2006/relationships/image" Target="../media/image20.jpeg"/></Relationships>
</file>

<file path=ppt/slides/_rels/slide7.xml.rels><?xml version="1.0" encoding="UTF-8" standalone="yes"?>
<Relationships xmlns="http://schemas.openxmlformats.org/package/2006/relationships"><Relationship Id="rId8" Type="http://schemas.openxmlformats.org/officeDocument/2006/relationships/image" Target="../media/image39.jpeg"/><Relationship Id="rId13" Type="http://schemas.openxmlformats.org/officeDocument/2006/relationships/image" Target="../media/image44.jp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43.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37.png"/><Relationship Id="rId11" Type="http://schemas.openxmlformats.org/officeDocument/2006/relationships/image" Target="../media/image42.png"/><Relationship Id="rId5" Type="http://schemas.openxmlformats.org/officeDocument/2006/relationships/image" Target="../media/image36.png"/><Relationship Id="rId10" Type="http://schemas.openxmlformats.org/officeDocument/2006/relationships/image" Target="../media/image41.png"/><Relationship Id="rId4" Type="http://schemas.openxmlformats.org/officeDocument/2006/relationships/image" Target="../media/image35.png"/><Relationship Id="rId9" Type="http://schemas.openxmlformats.org/officeDocument/2006/relationships/image" Target="../media/image40.png"/><Relationship Id="rId14" Type="http://schemas.openxmlformats.org/officeDocument/2006/relationships/image" Target="../media/image45.png"/></Relationships>
</file>

<file path=ppt/slides/_rels/slide8.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14.png"/><Relationship Id="rId4" Type="http://schemas.openxmlformats.org/officeDocument/2006/relationships/image" Target="../media/image46.png"/></Relationships>
</file>

<file path=ppt/slides/_rels/slide9.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pic>
        <p:nvPicPr>
          <p:cNvPr id="11" name="図 10" descr="テーブルの上に歩いている人の足&#10;&#10;低い精度で自動的に生成された説明">
            <a:extLst>
              <a:ext uri="{FF2B5EF4-FFF2-40B4-BE49-F238E27FC236}">
                <a16:creationId xmlns:a16="http://schemas.microsoft.com/office/drawing/2014/main" id="{9A2F3D1E-D28B-0CC0-36FF-91CF30F746A4}"/>
              </a:ext>
            </a:extLst>
          </p:cNvPr>
          <p:cNvPicPr>
            <a:picLocks noChangeAspect="1"/>
          </p:cNvPicPr>
          <p:nvPr/>
        </p:nvPicPr>
        <p:blipFill rotWithShape="1">
          <a:blip r:embed="rId3"/>
          <a:srcRect l="6108" t="6807" r="699"/>
          <a:stretch/>
        </p:blipFill>
        <p:spPr>
          <a:xfrm>
            <a:off x="-1" y="0"/>
            <a:ext cx="9144001" cy="6857999"/>
          </a:xfrm>
          <a:prstGeom prst="rect">
            <a:avLst/>
          </a:prstGeom>
        </p:spPr>
      </p:pic>
      <p:sp>
        <p:nvSpPr>
          <p:cNvPr id="79" name="Google Shape;79;p1"/>
          <p:cNvSpPr txBox="1"/>
          <p:nvPr/>
        </p:nvSpPr>
        <p:spPr>
          <a:xfrm>
            <a:off x="3463362" y="6624492"/>
            <a:ext cx="2217274" cy="2000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chemeClr val="accent4"/>
                </a:solidFill>
                <a:latin typeface="游ゴシック" panose="020B0400000000000000" pitchFamily="50" charset="-128"/>
                <a:ea typeface="游ゴシック" panose="020B0400000000000000" pitchFamily="50" charset="-128"/>
                <a:sym typeface="Arial"/>
              </a:rPr>
              <a:t>© 20</a:t>
            </a:r>
            <a:r>
              <a:rPr lang="en-US" altLang="ja-JP" sz="700" b="0" i="0" u="none" strike="noStrike" cap="none" dirty="0">
                <a:solidFill>
                  <a:schemeClr val="accent4"/>
                </a:solidFill>
                <a:latin typeface="游ゴシック" panose="020B0400000000000000" pitchFamily="50" charset="-128"/>
                <a:ea typeface="游ゴシック" panose="020B0400000000000000" pitchFamily="50" charset="-128"/>
                <a:sym typeface="Arial"/>
              </a:rPr>
              <a:t>24</a:t>
            </a:r>
            <a:r>
              <a:rPr lang="ja-JP" sz="700" b="0" i="0" u="none" strike="noStrike" cap="none" dirty="0">
                <a:solidFill>
                  <a:schemeClr val="accent4"/>
                </a:solidFill>
                <a:latin typeface="游ゴシック" panose="020B0400000000000000" pitchFamily="50" charset="-128"/>
                <a:ea typeface="游ゴシック" panose="020B0400000000000000" pitchFamily="50" charset="-128"/>
                <a:sym typeface="Arial"/>
              </a:rPr>
              <a:t> Excite Japan Co.,Ltd. All Rights Reserved. </a:t>
            </a:r>
            <a:endParaRPr sz="1400" b="0" i="0" u="none" strike="noStrike" cap="none" dirty="0">
              <a:solidFill>
                <a:schemeClr val="accent4"/>
              </a:solidFill>
              <a:latin typeface="游ゴシック" panose="020B0400000000000000" pitchFamily="50" charset="-128"/>
              <a:ea typeface="游ゴシック" panose="020B0400000000000000" pitchFamily="50" charset="-128"/>
              <a:sym typeface="Arial"/>
            </a:endParaRPr>
          </a:p>
        </p:txBody>
      </p:sp>
      <p:sp>
        <p:nvSpPr>
          <p:cNvPr id="82" name="Google Shape;82;p1"/>
          <p:cNvSpPr txBox="1"/>
          <p:nvPr/>
        </p:nvSpPr>
        <p:spPr>
          <a:xfrm>
            <a:off x="0" y="6255160"/>
            <a:ext cx="9144000" cy="3693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600"/>
              <a:buFont typeface="Arial"/>
              <a:buNone/>
            </a:pPr>
            <a:r>
              <a:rPr lang="ja-JP" sz="600" b="0" i="0" u="none" strike="noStrike" cap="none" dirty="0">
                <a:solidFill>
                  <a:schemeClr val="accent4"/>
                </a:solidFill>
                <a:latin typeface="游ゴシック" panose="020B0400000000000000" pitchFamily="50" charset="-128"/>
                <a:ea typeface="游ゴシック" panose="020B0400000000000000" pitchFamily="50" charset="-128"/>
                <a:sym typeface="Arial"/>
              </a:rPr>
              <a:t>本資料では、エキサイト株式会社が取り扱う広告商品をご紹介しております。</a:t>
            </a:r>
            <a:endParaRPr sz="600" b="0" i="0" u="none" strike="noStrike" cap="none" dirty="0">
              <a:solidFill>
                <a:schemeClr val="accent4"/>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600"/>
              <a:buFont typeface="Arial"/>
              <a:buNone/>
            </a:pPr>
            <a:r>
              <a:rPr lang="ja-JP" sz="600" b="0" i="0" u="none" strike="noStrike" cap="none" dirty="0">
                <a:solidFill>
                  <a:schemeClr val="accent4"/>
                </a:solidFill>
                <a:latin typeface="游ゴシック" panose="020B0400000000000000" pitchFamily="50" charset="-128"/>
                <a:ea typeface="游ゴシック" panose="020B0400000000000000" pitchFamily="50" charset="-128"/>
                <a:sym typeface="Arial"/>
              </a:rPr>
              <a:t>他媒体の広告商品につきましては別紙にてご案内しております。</a:t>
            </a:r>
            <a:endParaRPr sz="1400" b="0" i="0" u="none" strike="noStrike" cap="none" dirty="0">
              <a:solidFill>
                <a:schemeClr val="accent4"/>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600"/>
              <a:buFont typeface="Arial"/>
              <a:buNone/>
            </a:pPr>
            <a:r>
              <a:rPr lang="ja-JP" sz="600" b="0" i="0" u="none" strike="noStrike" cap="none" dirty="0">
                <a:solidFill>
                  <a:schemeClr val="accent4"/>
                </a:solidFill>
                <a:latin typeface="游ゴシック" panose="020B0400000000000000" pitchFamily="50" charset="-128"/>
                <a:ea typeface="游ゴシック" panose="020B0400000000000000" pitchFamily="50" charset="-128"/>
                <a:sym typeface="Arial"/>
              </a:rPr>
              <a:t>詳細につきましては弊社営業担当にお問い合わせください。尚、広告商品/掲載料金は予告無しに変更する場合がございます。予めご了承ください。</a:t>
            </a:r>
            <a:endParaRPr sz="1400" b="0" i="0" u="none" strike="noStrike" cap="none" dirty="0">
              <a:solidFill>
                <a:schemeClr val="accent4"/>
              </a:solidFill>
              <a:latin typeface="游ゴシック" panose="020B0400000000000000" pitchFamily="50" charset="-128"/>
              <a:ea typeface="游ゴシック" panose="020B0400000000000000" pitchFamily="50" charset="-128"/>
              <a:sym typeface="Arial"/>
            </a:endParaRPr>
          </a:p>
        </p:txBody>
      </p:sp>
      <p:sp>
        <p:nvSpPr>
          <p:cNvPr id="2" name="AutoShape 2">
            <a:extLst>
              <a:ext uri="{FF2B5EF4-FFF2-40B4-BE49-F238E27FC236}">
                <a16:creationId xmlns:a16="http://schemas.microsoft.com/office/drawing/2014/main" id="{49ABB784-47CA-447F-BA3D-D3592B68144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ja-JP" altLang="en-US">
              <a:latin typeface="游ゴシック" panose="020B0400000000000000" pitchFamily="50" charset="-128"/>
              <a:ea typeface="游ゴシック" panose="020B0400000000000000" pitchFamily="50" charset="-128"/>
            </a:endParaRPr>
          </a:p>
        </p:txBody>
      </p:sp>
      <p:grpSp>
        <p:nvGrpSpPr>
          <p:cNvPr id="13" name="グループ化 12">
            <a:extLst>
              <a:ext uri="{FF2B5EF4-FFF2-40B4-BE49-F238E27FC236}">
                <a16:creationId xmlns:a16="http://schemas.microsoft.com/office/drawing/2014/main" id="{0DD9D653-2B4F-21A1-1FF6-9AE79115A46D}"/>
              </a:ext>
            </a:extLst>
          </p:cNvPr>
          <p:cNvGrpSpPr/>
          <p:nvPr/>
        </p:nvGrpSpPr>
        <p:grpSpPr>
          <a:xfrm>
            <a:off x="-2" y="5092689"/>
            <a:ext cx="9144000" cy="1292840"/>
            <a:chOff x="-49427" y="5014716"/>
            <a:chExt cx="9144000" cy="1292840"/>
          </a:xfrm>
        </p:grpSpPr>
        <p:pic>
          <p:nvPicPr>
            <p:cNvPr id="5" name="図 4">
              <a:extLst>
                <a:ext uri="{FF2B5EF4-FFF2-40B4-BE49-F238E27FC236}">
                  <a16:creationId xmlns:a16="http://schemas.microsoft.com/office/drawing/2014/main" id="{8028C3A7-506A-46A2-B10E-A07407C3B93E}"/>
                </a:ext>
              </a:extLst>
            </p:cNvPr>
            <p:cNvPicPr>
              <a:picLocks noChangeAspect="1"/>
            </p:cNvPicPr>
            <p:nvPr/>
          </p:nvPicPr>
          <p:blipFill>
            <a:blip r:embed="rId4"/>
            <a:stretch>
              <a:fillRect/>
            </a:stretch>
          </p:blipFill>
          <p:spPr>
            <a:xfrm>
              <a:off x="-49427" y="5014716"/>
              <a:ext cx="9144000" cy="1099038"/>
            </a:xfrm>
            <a:prstGeom prst="rect">
              <a:avLst/>
            </a:prstGeom>
          </p:spPr>
        </p:pic>
        <p:grpSp>
          <p:nvGrpSpPr>
            <p:cNvPr id="12" name="グループ化 11">
              <a:extLst>
                <a:ext uri="{FF2B5EF4-FFF2-40B4-BE49-F238E27FC236}">
                  <a16:creationId xmlns:a16="http://schemas.microsoft.com/office/drawing/2014/main" id="{54AAE2B1-3409-3745-9320-CB8CB88EDB63}"/>
                </a:ext>
              </a:extLst>
            </p:cNvPr>
            <p:cNvGrpSpPr/>
            <p:nvPr/>
          </p:nvGrpSpPr>
          <p:grpSpPr>
            <a:xfrm>
              <a:off x="3719640" y="5180324"/>
              <a:ext cx="3682059" cy="1127232"/>
              <a:chOff x="3033486" y="1509544"/>
              <a:chExt cx="3682059" cy="1127232"/>
            </a:xfrm>
          </p:grpSpPr>
          <p:sp>
            <p:nvSpPr>
              <p:cNvPr id="85" name="Google Shape;85;p1"/>
              <p:cNvSpPr txBox="1"/>
              <p:nvPr/>
            </p:nvSpPr>
            <p:spPr>
              <a:xfrm>
                <a:off x="3072333" y="1509544"/>
                <a:ext cx="3560917" cy="52318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altLang="ja-JP" sz="2800" b="0" i="0" u="none" strike="noStrike" cap="none" dirty="0">
                    <a:solidFill>
                      <a:schemeClr val="bg1"/>
                    </a:solidFill>
                    <a:latin typeface="Segoe UI Black" panose="020B0A02040204020203" pitchFamily="34" charset="0"/>
                    <a:ea typeface="Segoe UI Black" panose="020B0A02040204020203" pitchFamily="34" charset="0"/>
                    <a:sym typeface="Arial"/>
                  </a:rPr>
                  <a:t>AD Program </a:t>
                </a:r>
                <a:r>
                  <a:rPr lang="ja-JP" sz="2800" b="0" i="0" u="none" strike="noStrike" cap="none" dirty="0">
                    <a:solidFill>
                      <a:schemeClr val="bg1"/>
                    </a:solidFill>
                    <a:latin typeface="Segoe UI Black" panose="020B0A02040204020203" pitchFamily="34" charset="0"/>
                    <a:ea typeface="游ゴシック" panose="020B0400000000000000" pitchFamily="50" charset="-128"/>
                    <a:sym typeface="Arial"/>
                  </a:rPr>
                  <a:t>Guide</a:t>
                </a:r>
                <a:endParaRPr sz="1400" b="0" i="0" u="none" strike="noStrike" cap="none" dirty="0">
                  <a:solidFill>
                    <a:schemeClr val="bg1"/>
                  </a:solidFill>
                  <a:latin typeface="Segoe UI Black" panose="020B0A02040204020203" pitchFamily="34" charset="0"/>
                  <a:ea typeface="Segoe UI Black" panose="020B0A02040204020203" pitchFamily="34" charset="0"/>
                  <a:sym typeface="Arial"/>
                </a:endParaRPr>
              </a:p>
            </p:txBody>
          </p:sp>
          <p:sp>
            <p:nvSpPr>
              <p:cNvPr id="77" name="Google Shape;77;p1"/>
              <p:cNvSpPr txBox="1"/>
              <p:nvPr/>
            </p:nvSpPr>
            <p:spPr>
              <a:xfrm>
                <a:off x="3033486" y="1990486"/>
                <a:ext cx="3682059" cy="646290"/>
              </a:xfrm>
              <a:prstGeom prst="rect">
                <a:avLst/>
              </a:prstGeom>
              <a:noFill/>
              <a:ln>
                <a:noFill/>
              </a:ln>
            </p:spPr>
            <p:txBody>
              <a:bodyPr spcFirstLastPara="1" wrap="square" lIns="91425" tIns="45700" rIns="91425" bIns="45700" anchor="t" anchorCtr="0">
                <a:spAutoFit/>
              </a:bodyPr>
              <a:lstStyle/>
              <a:p>
                <a:pPr algn="ctr">
                  <a:buSzPts val="1800"/>
                </a:pPr>
                <a:r>
                  <a:rPr 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202</a:t>
                </a:r>
                <a:r>
                  <a:rPr lang="en-US" alt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4</a:t>
                </a:r>
                <a:r>
                  <a:rPr 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a:t>
                </a:r>
                <a:r>
                  <a:rPr lang="en-US" alt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10</a:t>
                </a:r>
                <a:r>
                  <a:rPr 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a:t>
                </a:r>
                <a:r>
                  <a:rPr lang="en-US" alt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2025.03 (</a:t>
                </a:r>
                <a:r>
                  <a:rPr lang="en-US" altLang="ja-JP" sz="16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2024.08</a:t>
                </a:r>
                <a:r>
                  <a:rPr lang="ja-JP" altLang="en-US" sz="16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発行</a:t>
                </a:r>
                <a:r>
                  <a:rPr lang="en-US" alt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rPr>
                  <a:t>)</a:t>
                </a:r>
                <a:endParaRPr lang="ja-JP" altLang="en-US"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endParaRPr>
              </a:p>
              <a:p>
                <a:pPr marL="0" marR="0" lvl="0" indent="0" algn="ctr" rtl="0">
                  <a:lnSpc>
                    <a:spcPct val="100000"/>
                  </a:lnSpc>
                  <a:spcBef>
                    <a:spcPts val="0"/>
                  </a:spcBef>
                  <a:spcAft>
                    <a:spcPts val="0"/>
                  </a:spcAft>
                  <a:buClr>
                    <a:srgbClr val="000000"/>
                  </a:buClr>
                  <a:buSzPts val="1800"/>
                  <a:buFont typeface="Arial"/>
                  <a:buNone/>
                </a:pPr>
                <a:endParaRPr lang="en-US" altLang="ja-JP" sz="1800" b="0" i="0" u="none" strike="noStrike" cap="none" dirty="0">
                  <a:solidFill>
                    <a:schemeClr val="bg1"/>
                  </a:solidFill>
                  <a:latin typeface="Segoe UI Semibold" panose="020B0702040204020203" pitchFamily="34" charset="0"/>
                  <a:ea typeface="游ゴシック" panose="020B0400000000000000" pitchFamily="50" charset="-128"/>
                  <a:cs typeface="Segoe UI Semibold" panose="020B0702040204020203" pitchFamily="34" charset="0"/>
                  <a:sym typeface="Arial"/>
                </a:endParaRPr>
              </a:p>
            </p:txBody>
          </p:sp>
        </p:grpSp>
      </p:grpSp>
    </p:spTree>
    <p:extLst>
      <p:ext uri="{BB962C8B-B14F-4D97-AF65-F5344CB8AC3E}">
        <p14:creationId xmlns:p14="http://schemas.microsoft.com/office/powerpoint/2010/main" val="278074987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Google Shape;525;p17"/>
          <p:cNvSpPr/>
          <p:nvPr/>
        </p:nvSpPr>
        <p:spPr>
          <a:xfrm>
            <a:off x="965791" y="6423274"/>
            <a:ext cx="8424498" cy="255647"/>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700"/>
              <a:buFont typeface="Meiryo"/>
              <a:buNone/>
            </a:pPr>
            <a:r>
              <a:rPr lang="ja-JP" sz="700" b="0" i="0" u="none" strike="noStrike" cap="none" dirty="0">
                <a:solidFill>
                  <a:srgbClr val="3F3F3F"/>
                </a:solidFill>
                <a:latin typeface="游ゴシック" panose="020B0400000000000000" pitchFamily="50" charset="-128"/>
                <a:ea typeface="游ゴシック" panose="020B0400000000000000" pitchFamily="50" charset="-128"/>
                <a:sym typeface="Arial"/>
              </a:rPr>
              <a:t>・内容は都度変更となる可能性がございます。　・誘導単価感は目安となります。時期や商材、クリエイティブによって大きく変動致します。詳細は担当営業までお問い合わせください。</a:t>
            </a:r>
            <a:endParaRPr sz="14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graphicFrame>
        <p:nvGraphicFramePr>
          <p:cNvPr id="526" name="Google Shape;526;p17"/>
          <p:cNvGraphicFramePr/>
          <p:nvPr>
            <p:extLst>
              <p:ext uri="{D42A27DB-BD31-4B8C-83A1-F6EECF244321}">
                <p14:modId xmlns:p14="http://schemas.microsoft.com/office/powerpoint/2010/main" val="1565465979"/>
              </p:ext>
            </p:extLst>
          </p:nvPr>
        </p:nvGraphicFramePr>
        <p:xfrm>
          <a:off x="368160" y="562762"/>
          <a:ext cx="8424498" cy="5882012"/>
        </p:xfrm>
        <a:graphic>
          <a:graphicData uri="http://schemas.openxmlformats.org/drawingml/2006/table">
            <a:tbl>
              <a:tblPr>
                <a:noFill/>
                <a:tableStyleId>{27133808-EE09-42F5-BE28-2390A46D2D9E}</a:tableStyleId>
              </a:tblPr>
              <a:tblGrid>
                <a:gridCol w="1124128">
                  <a:extLst>
                    <a:ext uri="{9D8B030D-6E8A-4147-A177-3AD203B41FA5}">
                      <a16:colId xmlns:a16="http://schemas.microsoft.com/office/drawing/2014/main" val="20000"/>
                    </a:ext>
                  </a:extLst>
                </a:gridCol>
                <a:gridCol w="805352">
                  <a:extLst>
                    <a:ext uri="{9D8B030D-6E8A-4147-A177-3AD203B41FA5}">
                      <a16:colId xmlns:a16="http://schemas.microsoft.com/office/drawing/2014/main" val="20001"/>
                    </a:ext>
                  </a:extLst>
                </a:gridCol>
                <a:gridCol w="2810308">
                  <a:extLst>
                    <a:ext uri="{9D8B030D-6E8A-4147-A177-3AD203B41FA5}">
                      <a16:colId xmlns:a16="http://schemas.microsoft.com/office/drawing/2014/main" val="20002"/>
                    </a:ext>
                  </a:extLst>
                </a:gridCol>
                <a:gridCol w="2030131">
                  <a:extLst>
                    <a:ext uri="{9D8B030D-6E8A-4147-A177-3AD203B41FA5}">
                      <a16:colId xmlns:a16="http://schemas.microsoft.com/office/drawing/2014/main" val="20003"/>
                    </a:ext>
                  </a:extLst>
                </a:gridCol>
                <a:gridCol w="796952">
                  <a:extLst>
                    <a:ext uri="{9D8B030D-6E8A-4147-A177-3AD203B41FA5}">
                      <a16:colId xmlns:a16="http://schemas.microsoft.com/office/drawing/2014/main" val="20004"/>
                    </a:ext>
                  </a:extLst>
                </a:gridCol>
                <a:gridCol w="857627">
                  <a:extLst>
                    <a:ext uri="{9D8B030D-6E8A-4147-A177-3AD203B41FA5}">
                      <a16:colId xmlns:a16="http://schemas.microsoft.com/office/drawing/2014/main" val="20005"/>
                    </a:ext>
                  </a:extLst>
                </a:gridCol>
              </a:tblGrid>
              <a:tr h="246869">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サービス名</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掲載箇所</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サービス特徴</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ターゲティング配信</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メニュー</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誘導単価感</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2765419">
                <a:tc>
                  <a:txBody>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各メディア</a:t>
                      </a:r>
                      <a:b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レコメンド</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ウィジェット内</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世界最大級のネイティブ広告プラットフォーム</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国内でも月間</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42</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億</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PV</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、国内アクティブユーザーはモバイル</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73,086</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千人、デスクトップ</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21,286</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千人</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・静止画・</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GIF</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アニメーション画・動画など配信フォーマット多数有、</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23</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年</a:t>
                      </a:r>
                      <a:r>
                        <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12</a:t>
                      </a:r>
                      <a: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t>月にカルーセルフォーマットを追加。</a:t>
                      </a:r>
                      <a:endParaRPr lang="en-US" altLang="ja-JP"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endParaRPr>
                    </a:p>
                    <a:p>
                      <a:pPr marL="0" marR="0" lvl="0" indent="0" algn="l" rtl="0">
                        <a:lnSpc>
                          <a:spcPct val="150000"/>
                        </a:lnSpc>
                        <a:spcBef>
                          <a:spcPts val="0"/>
                        </a:spcBef>
                        <a:spcAft>
                          <a:spcPts val="0"/>
                        </a:spcAft>
                        <a:buClr>
                          <a:srgbClr val="000000"/>
                        </a:buClr>
                        <a:buSzPts val="800"/>
                        <a:buFont typeface="Arial"/>
                        <a:buNone/>
                      </a:pPr>
                      <a:r>
                        <a:rPr lang="en-US" altLang="ja-JP" sz="700" dirty="0">
                          <a:solidFill>
                            <a:schemeClr val="tx1"/>
                          </a:solidFill>
                        </a:rPr>
                        <a:t>Onyx</a:t>
                      </a:r>
                      <a:r>
                        <a:rPr lang="ja-JP" altLang="en-US" sz="700" dirty="0">
                          <a:solidFill>
                            <a:schemeClr val="tx1"/>
                          </a:solidFill>
                        </a:rPr>
                        <a:t>（オニキス）：</a:t>
                      </a:r>
                      <a:r>
                        <a:rPr lang="en-US" altLang="ja-JP" sz="700" dirty="0">
                          <a:solidFill>
                            <a:schemeClr val="tx1"/>
                          </a:solidFill>
                        </a:rPr>
                        <a:t>2024</a:t>
                      </a:r>
                      <a:r>
                        <a:rPr lang="ja-JP" altLang="en-US" sz="700" dirty="0">
                          <a:solidFill>
                            <a:schemeClr val="tx1"/>
                          </a:solidFill>
                        </a:rPr>
                        <a:t>年</a:t>
                      </a:r>
                      <a:r>
                        <a:rPr lang="en-US" altLang="ja-JP" sz="700" dirty="0">
                          <a:solidFill>
                            <a:schemeClr val="tx1"/>
                          </a:solidFill>
                        </a:rPr>
                        <a:t>1⽉</a:t>
                      </a:r>
                      <a:r>
                        <a:rPr lang="ja-JP" altLang="en-US" sz="700" dirty="0">
                          <a:solidFill>
                            <a:schemeClr val="tx1"/>
                          </a:solidFill>
                        </a:rPr>
                        <a:t>に導⼊されたブランディングソリューション（</a:t>
                      </a:r>
                      <a:r>
                        <a:rPr lang="en-US" altLang="ja-JP" sz="700" dirty="0">
                          <a:solidFill>
                            <a:schemeClr val="tx1"/>
                          </a:solidFill>
                        </a:rPr>
                        <a:t>CPM</a:t>
                      </a:r>
                      <a:r>
                        <a:rPr lang="ja-JP" altLang="en-US" sz="700" dirty="0">
                          <a:solidFill>
                            <a:schemeClr val="tx1"/>
                          </a:solidFill>
                        </a:rPr>
                        <a:t>課金）</a:t>
                      </a:r>
                      <a:br>
                        <a:rPr lang="ja-JP" altLang="en-US" sz="700" b="0" i="0" u="none" strike="noStrike" cap="none" dirty="0">
                          <a:solidFill>
                            <a:schemeClr val="tx1"/>
                          </a:solidFill>
                          <a:latin typeface="游ゴシック" panose="020B0400000000000000" pitchFamily="50" charset="-128"/>
                          <a:ea typeface="游ゴシック" panose="020B0400000000000000" pitchFamily="50" charset="-128"/>
                          <a:cs typeface="Calibri"/>
                          <a:sym typeface="Calibri"/>
                        </a:rPr>
                      </a:b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・新聞媒体からポータルサイト、女性系サイトまで、</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   </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300</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を超える幅広いプレミアムな掲載面が強み</a:t>
                      </a:r>
                      <a:endPar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日経新聞を除く中央紙レコメンド枠は独占配信</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・コンテンツ、配信先ページの内容を分析し、ユーザーデータとマッチングしたターゲティングができる</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・常にクリックユーザの分析を配信にフィードバック</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　することで、より最適なユーザをターゲティングが可能</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・キャンペーンの</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KPI</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に合わせてアルゴリズムによる自動最適化</a:t>
                      </a:r>
                      <a:endPar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・入稿</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URL</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を設定すると自動でタイトルとサムネイル画像を作成できる機能が追加　</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rPr>
                        <a:t>別途コンテンツ審査あり。</a:t>
                      </a:r>
                      <a:endPar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Calibri"/>
                        <a:sym typeface="Calibri"/>
                      </a:endParaRPr>
                    </a:p>
                  </a:txBody>
                  <a:tcPr marL="4350" marR="4350" marT="4350" marB="0">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Cookie</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データを使用せずに指定したカテゴリーの記事面に配信するコンテキスト配信が可能（</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300</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以上のコンテキストを保有）</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・デバイス　・</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OS</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　・都道府県</a:t>
                      </a:r>
                      <a:b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b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・自社サイト訪問顧客へのリタゲ</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・ユーザー興味・関心  ・メディア別</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Wi-Fi</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・性別年齢などデモグラデータ</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DMP</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接続：要相談）</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・指定したコンバージョンに特化した最適化を行う</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Conversion Bid Strategy</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配信（タグ必要）</a:t>
                      </a:r>
                      <a:endParaRPr lang="en-US" altLang="ja-JP" sz="700" u="none" strike="noStrike" cap="none" dirty="0">
                        <a:latin typeface="游ゴシック" panose="020B0400000000000000" pitchFamily="50" charset="-128"/>
                        <a:ea typeface="游ゴシック" panose="020B0400000000000000" pitchFamily="50" charset="-128"/>
                        <a:cs typeface="Calibri"/>
                        <a:sym typeface="Calibri"/>
                      </a:endParaRP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・セッション数や滞在時間に特化した最適化を行う</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Engagement Bid Strategy</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配信（</a:t>
                      </a:r>
                      <a:r>
                        <a:rPr lang="en-US" altLang="ja-JP" sz="700" u="none" strike="noStrike" cap="none" dirty="0">
                          <a:latin typeface="游ゴシック" panose="020B0400000000000000" pitchFamily="50" charset="-128"/>
                          <a:ea typeface="游ゴシック" panose="020B0400000000000000" pitchFamily="50" charset="-128"/>
                          <a:cs typeface="Calibri"/>
                          <a:sym typeface="Calibri"/>
                        </a:rPr>
                        <a:t>GA</a:t>
                      </a: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連携必要）</a:t>
                      </a:r>
                    </a:p>
                    <a:p>
                      <a:pPr marL="0" marR="0" lvl="0" indent="0" algn="l" rtl="0">
                        <a:lnSpc>
                          <a:spcPct val="150000"/>
                        </a:lnSpc>
                        <a:spcBef>
                          <a:spcPts val="0"/>
                        </a:spcBef>
                        <a:spcAft>
                          <a:spcPts val="0"/>
                        </a:spcAft>
                        <a:buClr>
                          <a:schemeClr val="dk1"/>
                        </a:buClr>
                        <a:buSzPts val="800"/>
                        <a:buFont typeface="Calibri"/>
                        <a:buNone/>
                      </a:pPr>
                      <a:r>
                        <a:rPr lang="ja-JP" altLang="en-US" sz="700" u="none" strike="noStrike" cap="none" dirty="0">
                          <a:latin typeface="游ゴシック" panose="020B0400000000000000" pitchFamily="50" charset="-128"/>
                          <a:ea typeface="游ゴシック" panose="020B0400000000000000" pitchFamily="50" charset="-128"/>
                          <a:cs typeface="Calibri"/>
                          <a:sym typeface="Calibri"/>
                        </a:rPr>
                        <a:t>・既存顧客に似た興味・関心を持つユーザーへの拡張配信も可能</a:t>
                      </a:r>
                      <a:endParaRPr lang="en-US" altLang="ja-JP" sz="700" u="none" strike="noStrike" cap="none" dirty="0">
                        <a:latin typeface="游ゴシック" panose="020B0400000000000000" pitchFamily="50" charset="-128"/>
                        <a:ea typeface="游ゴシック" panose="020B0400000000000000" pitchFamily="50" charset="-128"/>
                        <a:cs typeface="Calibri"/>
                        <a:sym typeface="Calibri"/>
                      </a:endParaRPr>
                    </a:p>
                    <a:p>
                      <a:pPr marL="0" marR="0" lvl="0" indent="0" algn="l" rtl="0">
                        <a:lnSpc>
                          <a:spcPct val="150000"/>
                        </a:lnSpc>
                        <a:spcBef>
                          <a:spcPts val="0"/>
                        </a:spcBef>
                        <a:spcAft>
                          <a:spcPts val="0"/>
                        </a:spcAft>
                        <a:buClr>
                          <a:schemeClr val="dk1"/>
                        </a:buClr>
                        <a:buSzPts val="800"/>
                        <a:buFont typeface="Calibri"/>
                        <a:buNone/>
                      </a:pPr>
                      <a:r>
                        <a:rPr lang="ja-JP" altLang="en-US" sz="700" b="0" u="none" strike="noStrike" cap="none" dirty="0">
                          <a:latin typeface="游ゴシック" panose="020B0400000000000000" pitchFamily="50" charset="-128"/>
                          <a:ea typeface="游ゴシック" panose="020B0400000000000000" pitchFamily="50" charset="-128"/>
                          <a:cs typeface="Calibri"/>
                          <a:sym typeface="Calibri"/>
                        </a:rPr>
                        <a:t>・年齢等セグメント（要相談）</a:t>
                      </a:r>
                      <a:endParaRPr lang="en-US" altLang="ja-JP" sz="700" b="0" u="none" strike="noStrike" cap="none" dirty="0">
                        <a:latin typeface="游ゴシック" panose="020B0400000000000000" pitchFamily="50" charset="-128"/>
                        <a:ea typeface="游ゴシック" panose="020B0400000000000000" pitchFamily="50" charset="-128"/>
                        <a:cs typeface="Calibri"/>
                        <a:sym typeface="Calibri"/>
                      </a:endParaRPr>
                    </a:p>
                  </a:txBody>
                  <a:tcPr marL="4350" marR="4350" marT="4350" marB="0">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zh-TW"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最低出稿金額 </a:t>
                      </a:r>
                      <a:r>
                        <a:rPr lang="en-US" altLang="zh-TW"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200,000</a:t>
                      </a:r>
                      <a:r>
                        <a:rPr lang="zh-TW"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円～</a:t>
                      </a:r>
                      <a:endParaRPr lang="en-US" altLang="zh-TW"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@20円程度～</a:t>
                      </a:r>
                      <a:b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（ネット）</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※最低入札単価</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10.5円</a:t>
                      </a: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1"/>
                  </a:ext>
                </a:extLst>
              </a:tr>
              <a:tr h="2818378">
                <a:tc>
                  <a:txBody>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各メディア</a:t>
                      </a:r>
                      <a:b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レコメンド</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ウィジェット内</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日本初のネイティブ広告プラットフォーム</a:t>
                      </a:r>
                    </a:p>
                    <a:p>
                      <a:pPr marL="0" marR="0" lvl="0" indent="0" algn="l" rtl="0">
                        <a:lnSpc>
                          <a:spcPct val="150000"/>
                        </a:lnSpc>
                        <a:spcBef>
                          <a:spcPts val="0"/>
                        </a:spcBef>
                        <a:spcAft>
                          <a:spcPts val="0"/>
                        </a:spcAft>
                        <a:buClr>
                          <a:srgbClr val="000000"/>
                        </a:buClr>
                        <a:buSzPts val="800"/>
                        <a:buFont typeface="Arial"/>
                        <a:buNone/>
                      </a:pP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月間</a:t>
                      </a:r>
                      <a:r>
                        <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400</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億</a:t>
                      </a:r>
                      <a:r>
                        <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imp</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越えの数多いプレミアム媒体に導入</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・新聞社、雑誌・出版社、ポータル、エンタメ、ビジネス、美容、ファッションなどバラエティに富んだ媒体を保有、カテゴリ指定で細かい設定も可能</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・月間</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6</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億</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PV</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を超えるニュース系媒体や、ビジネス、スポーツ、ファッションなどを中心に複数の独占媒体も保有</a:t>
                      </a:r>
                    </a:p>
                    <a:p>
                      <a:pPr marL="0" marR="0" lvl="0" indent="0" algn="l" rtl="0">
                        <a:lnSpc>
                          <a:spcPct val="150000"/>
                        </a:lnSpc>
                        <a:spcBef>
                          <a:spcPts val="0"/>
                        </a:spcBef>
                        <a:spcAft>
                          <a:spcPts val="0"/>
                        </a:spcAft>
                        <a:buClr>
                          <a:srgbClr val="000000"/>
                        </a:buClr>
                        <a:buSzPts val="800"/>
                        <a:buFont typeface="Arial"/>
                        <a:buNone/>
                      </a:pPr>
                      <a:r>
                        <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Cookie</a:t>
                      </a: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を使用せずにユーザー属性を推定する特許技術を取得</a:t>
                      </a:r>
                    </a:p>
                    <a:p>
                      <a:pPr marL="0" marR="0" lvl="0" indent="0" algn="l" rtl="0">
                        <a:lnSpc>
                          <a:spcPct val="150000"/>
                        </a:lnSpc>
                        <a:spcBef>
                          <a:spcPts val="0"/>
                        </a:spcBef>
                        <a:spcAft>
                          <a:spcPts val="0"/>
                        </a:spcAft>
                        <a:buClr>
                          <a:srgbClr val="000000"/>
                        </a:buClr>
                        <a:buSzPts val="800"/>
                        <a:buFont typeface="Arial"/>
                        <a:buNone/>
                      </a:pP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特許：第</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6511186</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号</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・任意のキーワードでの高精度コンテキスト配信で、親和性の高いメディアに配信が可能</a:t>
                      </a:r>
                    </a:p>
                    <a:p>
                      <a:pPr marL="0" marR="0" lvl="0" indent="0" algn="l" rtl="0">
                        <a:lnSpc>
                          <a:spcPct val="150000"/>
                        </a:lnSpc>
                        <a:spcBef>
                          <a:spcPts val="0"/>
                        </a:spcBef>
                        <a:spcAft>
                          <a:spcPts val="0"/>
                        </a:spcAft>
                        <a:buClr>
                          <a:srgbClr val="000000"/>
                        </a:buClr>
                        <a:buSzPts val="800"/>
                        <a:buFont typeface="Arial"/>
                        <a:buNone/>
                      </a:pP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広告掲載ポリシーの強化</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JARO/JIAA/JICDAQ  </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の業界団体に加盟</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IAS/HYTRA</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などブランドセーフティツールを導入</a:t>
                      </a:r>
                    </a:p>
                    <a:p>
                      <a:pPr marL="0" marR="0" lvl="0" indent="0" algn="l" rtl="0">
                        <a:lnSpc>
                          <a:spcPct val="150000"/>
                        </a:lnSpc>
                        <a:spcBef>
                          <a:spcPts val="0"/>
                        </a:spcBef>
                        <a:spcAft>
                          <a:spcPts val="0"/>
                        </a:spcAft>
                        <a:buClr>
                          <a:srgbClr val="000000"/>
                        </a:buClr>
                        <a:buSzPts val="800"/>
                        <a:buFont typeface="Arial"/>
                        <a:buNone/>
                      </a:pPr>
                      <a:r>
                        <a:rPr lang="ja-JP" altLang="en-US"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その他</a:t>
                      </a:r>
                      <a:endParaRPr lang="en-US" altLang="ja-JP" sz="700" b="1"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Eight</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データを連携し役職（職種）ターゲティングが可能</a:t>
                      </a:r>
                      <a:endPar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・一部</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DMP</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の連携費用を無償でご提供</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・申し込みから配信まで</a:t>
                      </a:r>
                      <a:r>
                        <a:rPr lang="en-US" altLang="ja-JP"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1~2</a:t>
                      </a:r>
                      <a:r>
                        <a:rPr lang="ja-JP" altLang="en-US" sz="7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営業ほどの、スピード感のある対応可能</a:t>
                      </a:r>
                    </a:p>
                  </a:txBody>
                  <a:tcPr marL="4350" marR="4350" marT="4350" marB="0">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高精度の配信ロジックを希望に合わせて複数から選択することが可能。</a:t>
                      </a:r>
                    </a:p>
                    <a:p>
                      <a:pPr marL="0" marR="0" lvl="0" indent="0" algn="l" rtl="0">
                        <a:lnSpc>
                          <a:spcPct val="150000"/>
                        </a:lnSpc>
                        <a:spcBef>
                          <a:spcPts val="0"/>
                        </a:spcBef>
                        <a:spcAft>
                          <a:spcPts val="0"/>
                        </a:spcAft>
                        <a:buClr>
                          <a:srgbClr val="000000"/>
                        </a:buClr>
                        <a:buSzPts val="800"/>
                        <a:buFont typeface="Arial"/>
                        <a:buNone/>
                      </a:pPr>
                      <a:endPar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＝＝配信ロジック＝＝</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・デモグラフィックターゲティング</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3rd party data</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（興味関心）ターゲティング</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・コンテキストターゲティング</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（任意のキーワードを指定可能</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/Cookie</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を使用せずに配信が可能）</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・リマーケティング</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・マイナスリマーケティング</a:t>
                      </a:r>
                      <a:endPar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・名刺データ</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Eight </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データターゲティング</a:t>
                      </a:r>
                    </a:p>
                    <a:p>
                      <a:pPr marL="0" marR="0" lvl="0" indent="0" algn="l" rtl="0">
                        <a:lnSpc>
                          <a:spcPct val="150000"/>
                        </a:lnSpc>
                        <a:spcBef>
                          <a:spcPts val="0"/>
                        </a:spcBef>
                        <a:spcAft>
                          <a:spcPts val="0"/>
                        </a:spcAft>
                        <a:buClr>
                          <a:srgbClr val="000000"/>
                        </a:buClr>
                        <a:buSzPts val="800"/>
                        <a:buFont typeface="Arial"/>
                        <a:buNone/>
                      </a:pP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要お見積り</a:t>
                      </a:r>
                      <a:b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endPar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＝＝配信設定＝＝</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OS/</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デバイス別　・ブラウザ別</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・キャリア別　・</a:t>
                      </a:r>
                      <a:r>
                        <a:rPr lang="en-US" altLang="ja-JP"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24</a:t>
                      </a: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時間均等</a:t>
                      </a:r>
                    </a:p>
                    <a:p>
                      <a:pPr marL="0" marR="0" lvl="0" indent="0" algn="l" rtl="0">
                        <a:lnSpc>
                          <a:spcPct val="150000"/>
                        </a:lnSpc>
                        <a:spcBef>
                          <a:spcPts val="0"/>
                        </a:spcBef>
                        <a:spcAft>
                          <a:spcPts val="0"/>
                        </a:spcAft>
                        <a:buClr>
                          <a:srgbClr val="000000"/>
                        </a:buClr>
                        <a:buSzPts val="800"/>
                        <a:buFont typeface="Arial"/>
                        <a:buNone/>
                      </a:pPr>
                      <a:r>
                        <a:rPr lang="ja-JP" altLang="en-US" sz="7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・時間帯別　・曜日別　・都道府県別</a:t>
                      </a:r>
                    </a:p>
                  </a:txBody>
                  <a:tcPr marL="4350" marR="4350" marT="4350" marB="0">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最低出稿金額</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200,000円～</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@20円～</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（ネット）</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527" name="Google Shape;527;p17" descr="WS000006.JPG"/>
          <p:cNvPicPr preferRelativeResize="0"/>
          <p:nvPr/>
        </p:nvPicPr>
        <p:blipFill rotWithShape="1">
          <a:blip r:embed="rId3">
            <a:alphaModFix/>
          </a:blip>
          <a:srcRect/>
          <a:stretch/>
        </p:blipFill>
        <p:spPr>
          <a:xfrm>
            <a:off x="408627" y="2010477"/>
            <a:ext cx="1067494" cy="279473"/>
          </a:xfrm>
          <a:prstGeom prst="rect">
            <a:avLst/>
          </a:prstGeom>
          <a:noFill/>
          <a:ln>
            <a:noFill/>
          </a:ln>
        </p:spPr>
      </p:pic>
      <p:pic>
        <p:nvPicPr>
          <p:cNvPr id="528" name="Google Shape;528;p17"/>
          <p:cNvPicPr preferRelativeResize="0"/>
          <p:nvPr/>
        </p:nvPicPr>
        <p:blipFill rotWithShape="1">
          <a:blip r:embed="rId4">
            <a:alphaModFix/>
          </a:blip>
          <a:srcRect/>
          <a:stretch/>
        </p:blipFill>
        <p:spPr>
          <a:xfrm>
            <a:off x="385072" y="4787319"/>
            <a:ext cx="1114604" cy="325599"/>
          </a:xfrm>
          <a:prstGeom prst="rect">
            <a:avLst/>
          </a:prstGeom>
          <a:noFill/>
          <a:ln>
            <a:noFill/>
          </a:ln>
        </p:spPr>
      </p:pic>
      <p:sp>
        <p:nvSpPr>
          <p:cNvPr id="530" name="Google Shape;530;p17"/>
          <p:cNvSpPr txBox="1"/>
          <p:nvPr/>
        </p:nvSpPr>
        <p:spPr>
          <a:xfrm>
            <a:off x="361517" y="271451"/>
            <a:ext cx="2186374"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ネイティブADブースト</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531" name="Google Shape;531;p17"/>
          <p:cNvCxnSpPr>
            <a:stCxn id="530" idx="3"/>
          </p:cNvCxnSpPr>
          <p:nvPr/>
        </p:nvCxnSpPr>
        <p:spPr>
          <a:xfrm rot="10800000" flipH="1">
            <a:off x="2547891" y="434727"/>
            <a:ext cx="6343800" cy="2400"/>
          </a:xfrm>
          <a:prstGeom prst="straightConnector1">
            <a:avLst/>
          </a:prstGeom>
          <a:noFill/>
          <a:ln w="9525" cap="rnd" cmpd="sng">
            <a:solidFill>
              <a:srgbClr val="CCCCCC"/>
            </a:solidFill>
            <a:prstDash val="solid"/>
            <a:miter lim="800000"/>
            <a:headEnd type="none" w="sm" len="sm"/>
            <a:tailEnd type="none" w="sm" len="sm"/>
          </a:ln>
        </p:spPr>
      </p:cxnSp>
      <p:grpSp>
        <p:nvGrpSpPr>
          <p:cNvPr id="532" name="Google Shape;532;p17"/>
          <p:cNvGrpSpPr/>
          <p:nvPr/>
        </p:nvGrpSpPr>
        <p:grpSpPr>
          <a:xfrm>
            <a:off x="6879948" y="-2800"/>
            <a:ext cx="1905274" cy="328877"/>
            <a:chOff x="6879948" y="-2800"/>
            <a:chExt cx="1905274" cy="328877"/>
          </a:xfrm>
        </p:grpSpPr>
        <p:sp>
          <p:nvSpPr>
            <p:cNvPr id="533" name="Google Shape;533;p17"/>
            <p:cNvSpPr/>
            <p:nvPr/>
          </p:nvSpPr>
          <p:spPr>
            <a:xfrm rot="10800000">
              <a:off x="6879948" y="-2800"/>
              <a:ext cx="889233" cy="328877"/>
            </a:xfrm>
            <a:prstGeom prst="snip2SameRect">
              <a:avLst>
                <a:gd name="adj1" fmla="val 50000"/>
                <a:gd name="adj2" fmla="val 0"/>
              </a:avLst>
            </a:prstGeom>
            <a:solidFill>
              <a:srgbClr val="D9D9D9"/>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534" name="Google Shape;534;p17"/>
            <p:cNvSpPr/>
            <p:nvPr/>
          </p:nvSpPr>
          <p:spPr>
            <a:xfrm rot="10800000">
              <a:off x="7895990" y="-1"/>
              <a:ext cx="889233" cy="326078"/>
            </a:xfrm>
            <a:prstGeom prst="snip2SameRect">
              <a:avLst>
                <a:gd name="adj1" fmla="val 50000"/>
                <a:gd name="adj2" fmla="val 0"/>
              </a:avLst>
            </a:prstGeom>
            <a:solidFill>
              <a:srgbClr val="C0000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535" name="Google Shape;535;p17"/>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タイアップ</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536" name="Google Shape;536;p17"/>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lt1"/>
                  </a:solidFill>
                  <a:latin typeface="游ゴシック" panose="020B0400000000000000" pitchFamily="50" charset="-128"/>
                  <a:ea typeface="游ゴシック" panose="020B0400000000000000" pitchFamily="50" charset="-128"/>
                  <a:sym typeface="Arial"/>
                </a:rPr>
                <a:t>オプション</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6" name="Google Shape;556;p19"/>
          <p:cNvSpPr txBox="1"/>
          <p:nvPr/>
        </p:nvSpPr>
        <p:spPr>
          <a:xfrm>
            <a:off x="361518" y="271451"/>
            <a:ext cx="2879426"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タイアップ広告　スケジュール</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557" name="Google Shape;557;p19"/>
          <p:cNvCxnSpPr>
            <a:stCxn id="556" idx="3"/>
          </p:cNvCxnSpPr>
          <p:nvPr/>
        </p:nvCxnSpPr>
        <p:spPr>
          <a:xfrm rot="10800000" flipH="1">
            <a:off x="3240944" y="434727"/>
            <a:ext cx="5650800" cy="2400"/>
          </a:xfrm>
          <a:prstGeom prst="straightConnector1">
            <a:avLst/>
          </a:prstGeom>
          <a:noFill/>
          <a:ln w="9525" cap="rnd" cmpd="sng">
            <a:solidFill>
              <a:srgbClr val="CCCCCC"/>
            </a:solidFill>
            <a:prstDash val="solid"/>
            <a:miter lim="800000"/>
            <a:headEnd type="none" w="sm" len="sm"/>
            <a:tailEnd type="none" w="sm" len="sm"/>
          </a:ln>
        </p:spPr>
      </p:cxnSp>
      <p:sp>
        <p:nvSpPr>
          <p:cNvPr id="558" name="Google Shape;558;p19"/>
          <p:cNvSpPr/>
          <p:nvPr/>
        </p:nvSpPr>
        <p:spPr>
          <a:xfrm>
            <a:off x="1" y="770513"/>
            <a:ext cx="9143999" cy="272415"/>
          </a:xfrm>
          <a:prstGeom prst="roundRect">
            <a:avLst>
              <a:gd name="adj" fmla="val 16667"/>
            </a:avLst>
          </a:prstGeom>
          <a:noFill/>
          <a:ln>
            <a:noFill/>
          </a:ln>
          <a:effectLst>
            <a:outerShdw dist="20000" sx="999" sy="999" rotWithShape="0">
              <a:srgbClr val="000000"/>
            </a:outerShdw>
          </a:effectLst>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0" i="0" u="none" strike="noStrike" cap="none">
                <a:solidFill>
                  <a:srgbClr val="C00000"/>
                </a:solidFill>
                <a:latin typeface="游ゴシック" panose="020B0400000000000000" pitchFamily="50" charset="-128"/>
                <a:ea typeface="游ゴシック" panose="020B0400000000000000" pitchFamily="50" charset="-128"/>
                <a:sym typeface="Arial"/>
              </a:rPr>
              <a:t>お申込み受領後、担当営業よりスケジュールをご連絡いたします。</a:t>
            </a:r>
            <a:endParaRPr sz="1000" b="0" i="0" u="none" strike="noStrike" cap="none">
              <a:solidFill>
                <a:srgbClr val="C00000"/>
              </a:solidFill>
              <a:latin typeface="游ゴシック" panose="020B0400000000000000" pitchFamily="50" charset="-128"/>
              <a:ea typeface="游ゴシック" panose="020B0400000000000000" pitchFamily="50" charset="-128"/>
              <a:sym typeface="Arial"/>
            </a:endParaRPr>
          </a:p>
        </p:txBody>
      </p:sp>
      <p:sp>
        <p:nvSpPr>
          <p:cNvPr id="559" name="Google Shape;559;p19"/>
          <p:cNvSpPr txBox="1"/>
          <p:nvPr/>
        </p:nvSpPr>
        <p:spPr>
          <a:xfrm>
            <a:off x="5311226" y="1483981"/>
            <a:ext cx="3362990" cy="270843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sym typeface="Arial"/>
              </a:rPr>
              <a:t>案件によりスケジュールは変更いたします。</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sym typeface="Arial"/>
              </a:rPr>
              <a:t>記事広告の場合は掲載開始の10営業日前までに</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sym typeface="Arial"/>
              </a:rPr>
              <a:t>商品・リリース等の情報提供にご協力をお願いいたします。</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1000"/>
              <a:buFont typeface="Arial"/>
              <a:buNone/>
            </a:pPr>
            <a:r>
              <a:rPr lang="ja-JP" sz="1000" b="1" i="0" u="none" strike="noStrike" cap="none" dirty="0">
                <a:solidFill>
                  <a:srgbClr val="000000"/>
                </a:solidFill>
                <a:latin typeface="游ゴシック" panose="020B0400000000000000" pitchFamily="50" charset="-128"/>
                <a:ea typeface="游ゴシック" panose="020B0400000000000000" pitchFamily="50" charset="-128"/>
                <a:sym typeface="Arial"/>
              </a:rPr>
              <a:t>マンガ記事広告の場合</a:t>
            </a:r>
            <a:endParaRPr sz="1000" b="1"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900"/>
              <a:buFont typeface="Arial"/>
              <a:buNone/>
            </a:pPr>
            <a:endParaRPr sz="9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sym typeface="Arial"/>
              </a:rPr>
              <a:t>初稿のご提出の前にマンガのご確認が入ります。</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sym typeface="Arial"/>
              </a:rPr>
              <a:t>・ラフ案ご提出</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sym typeface="Arial"/>
              </a:rPr>
              <a:t>・ラフ案FIX、色付け</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sym typeface="Arial"/>
              </a:rPr>
              <a:t>・納品</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000000"/>
                </a:solidFill>
                <a:latin typeface="游ゴシック" panose="020B0400000000000000" pitchFamily="50" charset="-128"/>
                <a:ea typeface="游ゴシック" panose="020B0400000000000000" pitchFamily="50" charset="-128"/>
                <a:sym typeface="Arial"/>
              </a:rPr>
              <a:t>※フキダシ内文字以外の細かな表現の調整はラフ案までとなります。</a:t>
            </a:r>
            <a:endParaRPr sz="7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1000"/>
              <a:buFont typeface="Arial"/>
              <a:buNone/>
            </a:pPr>
            <a:r>
              <a:rPr lang="ja-JP" sz="1000" b="1" i="0" u="none" strike="noStrike" cap="none" dirty="0">
                <a:solidFill>
                  <a:srgbClr val="000000"/>
                </a:solidFill>
                <a:latin typeface="游ゴシック" panose="020B0400000000000000" pitchFamily="50" charset="-128"/>
                <a:ea typeface="游ゴシック" panose="020B0400000000000000" pitchFamily="50" charset="-128"/>
                <a:sym typeface="Arial"/>
              </a:rPr>
              <a:t>ヒ</a:t>
            </a:r>
            <a:r>
              <a:rPr lang="ja-JP" altLang="en-US" sz="1000" b="1" i="0" u="none" strike="noStrike" cap="none" dirty="0">
                <a:solidFill>
                  <a:srgbClr val="000000"/>
                </a:solidFill>
                <a:latin typeface="游ゴシック" panose="020B0400000000000000" pitchFamily="50" charset="-128"/>
                <a:ea typeface="游ゴシック" panose="020B0400000000000000" pitchFamily="50" charset="-128"/>
                <a:sym typeface="Arial"/>
              </a:rPr>
              <a:t>ア</a:t>
            </a:r>
            <a:r>
              <a:rPr lang="ja-JP" sz="1000" b="1" i="0" u="none" strike="noStrike" cap="none" dirty="0">
                <a:solidFill>
                  <a:srgbClr val="000000"/>
                </a:solidFill>
                <a:latin typeface="游ゴシック" panose="020B0400000000000000" pitchFamily="50" charset="-128"/>
                <a:ea typeface="游ゴシック" panose="020B0400000000000000" pitchFamily="50" charset="-128"/>
                <a:sym typeface="Arial"/>
              </a:rPr>
              <a:t>リングシートについて</a:t>
            </a:r>
            <a:endParaRPr sz="1000" b="1"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000000"/>
                </a:solidFill>
                <a:latin typeface="游ゴシック" panose="020B0400000000000000" pitchFamily="50" charset="-128"/>
                <a:ea typeface="游ゴシック" panose="020B0400000000000000" pitchFamily="50" charset="-128"/>
                <a:sym typeface="Arial"/>
              </a:rPr>
              <a:t>オリエンまでにヒアリングシートのご提出をお願いしております。</a:t>
            </a:r>
            <a:endParaRPr sz="7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
        <p:nvSpPr>
          <p:cNvPr id="560" name="Google Shape;560;p19"/>
          <p:cNvSpPr/>
          <p:nvPr/>
        </p:nvSpPr>
        <p:spPr>
          <a:xfrm>
            <a:off x="5311226" y="3584272"/>
            <a:ext cx="1718748" cy="76443"/>
          </a:xfrm>
          <a:prstGeom prst="roundRect">
            <a:avLst>
              <a:gd name="adj" fmla="val 50000"/>
            </a:avLst>
          </a:prstGeom>
          <a:solidFill>
            <a:srgbClr val="C00000">
              <a:alpha val="2941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800"/>
              <a:buFont typeface="Arial"/>
              <a:buNone/>
            </a:pPr>
            <a:endParaRPr sz="800" b="0" i="0" u="none" strike="noStrike" cap="none">
              <a:solidFill>
                <a:schemeClr val="dk1"/>
              </a:solidFill>
              <a:latin typeface="Arial"/>
              <a:ea typeface="Arial"/>
              <a:cs typeface="Arial"/>
              <a:sym typeface="Arial"/>
            </a:endParaRPr>
          </a:p>
        </p:txBody>
      </p:sp>
      <p:sp>
        <p:nvSpPr>
          <p:cNvPr id="561" name="Google Shape;561;p19"/>
          <p:cNvSpPr/>
          <p:nvPr/>
        </p:nvSpPr>
        <p:spPr>
          <a:xfrm>
            <a:off x="5311227" y="2214552"/>
            <a:ext cx="1509024" cy="76443"/>
          </a:xfrm>
          <a:prstGeom prst="roundRect">
            <a:avLst>
              <a:gd name="adj" fmla="val 50000"/>
            </a:avLst>
          </a:prstGeom>
          <a:solidFill>
            <a:srgbClr val="C00000">
              <a:alpha val="29411"/>
            </a:srgb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800"/>
              <a:buFont typeface="Arial"/>
              <a:buNone/>
            </a:pPr>
            <a:endParaRPr sz="800" b="0" i="0" u="none" strike="noStrike" cap="none">
              <a:solidFill>
                <a:schemeClr val="dk1"/>
              </a:solidFill>
              <a:latin typeface="Arial"/>
              <a:ea typeface="Arial"/>
              <a:cs typeface="Arial"/>
              <a:sym typeface="Arial"/>
            </a:endParaRPr>
          </a:p>
        </p:txBody>
      </p:sp>
      <p:graphicFrame>
        <p:nvGraphicFramePr>
          <p:cNvPr id="562" name="Google Shape;562;p19"/>
          <p:cNvGraphicFramePr/>
          <p:nvPr>
            <p:extLst>
              <p:ext uri="{D42A27DB-BD31-4B8C-83A1-F6EECF244321}">
                <p14:modId xmlns:p14="http://schemas.microsoft.com/office/powerpoint/2010/main" val="2344617078"/>
              </p:ext>
            </p:extLst>
          </p:nvPr>
        </p:nvGraphicFramePr>
        <p:xfrm>
          <a:off x="793966" y="1268413"/>
          <a:ext cx="4160125" cy="5120860"/>
        </p:xfrm>
        <a:graphic>
          <a:graphicData uri="http://schemas.openxmlformats.org/drawingml/2006/table">
            <a:tbl>
              <a:tblPr firstRow="1" bandRow="1">
                <a:tableStyleId>{D7AC3CCA-C797-4891-BE02-D94E43425B78}</a:tableStyleId>
              </a:tblPr>
              <a:tblGrid>
                <a:gridCol w="2076550">
                  <a:extLst>
                    <a:ext uri="{9D8B030D-6E8A-4147-A177-3AD203B41FA5}">
                      <a16:colId xmlns:a16="http://schemas.microsoft.com/office/drawing/2014/main" val="20000"/>
                    </a:ext>
                  </a:extLst>
                </a:gridCol>
                <a:gridCol w="2083575">
                  <a:extLst>
                    <a:ext uri="{9D8B030D-6E8A-4147-A177-3AD203B41FA5}">
                      <a16:colId xmlns:a16="http://schemas.microsoft.com/office/drawing/2014/main" val="20001"/>
                    </a:ext>
                  </a:extLst>
                </a:gridCol>
              </a:tblGrid>
              <a:tr h="240650">
                <a:tc>
                  <a:txBody>
                    <a:bodyPr/>
                    <a:lstStyle/>
                    <a:p>
                      <a:pPr marL="0" marR="0" lvl="0" indent="0" algn="ctr" rtl="0">
                        <a:lnSpc>
                          <a:spcPct val="100000"/>
                        </a:lnSpc>
                        <a:spcBef>
                          <a:spcPts val="0"/>
                        </a:spcBef>
                        <a:spcAft>
                          <a:spcPts val="0"/>
                        </a:spcAft>
                        <a:buNone/>
                      </a:pPr>
                      <a:r>
                        <a:rPr lang="ja-JP" sz="1000" u="none" strike="noStrike" cap="none" dirty="0">
                          <a:solidFill>
                            <a:schemeClr val="bg1"/>
                          </a:solidFill>
                          <a:latin typeface="游ゴシック" panose="020B0400000000000000" pitchFamily="50" charset="-128"/>
                          <a:ea typeface="游ゴシック" panose="020B0400000000000000" pitchFamily="50" charset="-128"/>
                          <a:sym typeface="Arial"/>
                        </a:rPr>
                        <a:t>広告主様</a:t>
                      </a:r>
                      <a:endParaRPr dirty="0">
                        <a:solidFill>
                          <a:schemeClr val="bg1"/>
                        </a:solidFill>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tc>
                  <a:txBody>
                    <a:bodyPr/>
                    <a:lstStyle/>
                    <a:p>
                      <a:pPr marL="0" marR="0" lvl="0" indent="0" algn="ctr" rtl="0">
                        <a:lnSpc>
                          <a:spcPct val="100000"/>
                        </a:lnSpc>
                        <a:spcBef>
                          <a:spcPts val="0"/>
                        </a:spcBef>
                        <a:spcAft>
                          <a:spcPts val="0"/>
                        </a:spcAft>
                        <a:buNone/>
                      </a:pPr>
                      <a:r>
                        <a:rPr lang="ja-JP" sz="1000" u="none" strike="noStrike" cap="none" dirty="0">
                          <a:solidFill>
                            <a:schemeClr val="bg1"/>
                          </a:solidFill>
                          <a:latin typeface="游ゴシック" panose="020B0400000000000000" pitchFamily="50" charset="-128"/>
                          <a:ea typeface="游ゴシック" panose="020B0400000000000000" pitchFamily="50" charset="-128"/>
                          <a:sym typeface="Arial"/>
                        </a:rPr>
                        <a:t>エキサイト</a:t>
                      </a:r>
                      <a:endParaRPr dirty="0">
                        <a:solidFill>
                          <a:schemeClr val="bg1"/>
                        </a:solidFill>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solidFill>
                      <a:schemeClr val="tx1"/>
                    </a:solidFill>
                  </a:tcPr>
                </a:tc>
                <a:extLst>
                  <a:ext uri="{0D108BD9-81ED-4DB2-BD59-A6C34878D82A}">
                    <a16:rowId xmlns:a16="http://schemas.microsoft.com/office/drawing/2014/main" val="10000"/>
                  </a:ext>
                </a:extLst>
              </a:tr>
              <a:tr h="232875">
                <a:tc gridSpan="2">
                  <a:txBody>
                    <a:bodyPr/>
                    <a:lstStyle/>
                    <a:p>
                      <a:pPr marL="0" marR="0" lvl="0" indent="0" algn="ctr" rtl="0">
                        <a:lnSpc>
                          <a:spcPct val="100000"/>
                        </a:lnSpc>
                        <a:spcBef>
                          <a:spcPts val="0"/>
                        </a:spcBef>
                        <a:spcAft>
                          <a:spcPts val="0"/>
                        </a:spcAft>
                        <a:buNone/>
                      </a:pPr>
                      <a:r>
                        <a:rPr lang="ja-JP" sz="1000" u="none" strike="noStrike" cap="none" dirty="0">
                          <a:latin typeface="游ゴシック" panose="020B0400000000000000" pitchFamily="50" charset="-128"/>
                          <a:ea typeface="游ゴシック" panose="020B0400000000000000" pitchFamily="50" charset="-128"/>
                          <a:sym typeface="Arial"/>
                        </a:rPr>
                        <a:t>オリエン実施</a:t>
                      </a:r>
                      <a:endParaRPr dirty="0">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ja-JP"/>
                    </a:p>
                  </a:txBody>
                  <a:tcPr/>
                </a:tc>
                <a:extLst>
                  <a:ext uri="{0D108BD9-81ED-4DB2-BD59-A6C34878D82A}">
                    <a16:rowId xmlns:a16="http://schemas.microsoft.com/office/drawing/2014/main" val="10001"/>
                  </a:ext>
                </a:extLst>
              </a:tr>
              <a:tr h="203750">
                <a:tc>
                  <a:txBody>
                    <a:bodyPr/>
                    <a:lstStyle/>
                    <a:p>
                      <a:pPr marL="0" marR="0" lvl="0" indent="0" algn="ctr" rtl="0">
                        <a:lnSpc>
                          <a:spcPct val="100000"/>
                        </a:lnSpc>
                        <a:spcBef>
                          <a:spcPts val="0"/>
                        </a:spcBef>
                        <a:spcAft>
                          <a:spcPts val="0"/>
                        </a:spcAft>
                        <a:buNone/>
                      </a:pPr>
                      <a:endParaRPr sz="8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2"/>
                  </a:ext>
                </a:extLst>
              </a:tr>
              <a:tr h="203750">
                <a:tc>
                  <a:txBody>
                    <a:bodyPr/>
                    <a:lstStyle/>
                    <a:p>
                      <a:pPr marL="0" marR="0" lvl="0" indent="0" algn="ctr" rtl="0">
                        <a:lnSpc>
                          <a:spcPct val="100000"/>
                        </a:lnSpc>
                        <a:spcBef>
                          <a:spcPts val="0"/>
                        </a:spcBef>
                        <a:spcAft>
                          <a:spcPts val="0"/>
                        </a:spcAft>
                        <a:buNone/>
                      </a:pPr>
                      <a:endParaRPr sz="8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3"/>
                  </a:ext>
                </a:extLst>
              </a:tr>
              <a:tr h="232875">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r>
                        <a:rPr lang="ja-JP" sz="1000" u="none" strike="noStrike" cap="none">
                          <a:latin typeface="游ゴシック" panose="020B0400000000000000" pitchFamily="50" charset="-128"/>
                          <a:ea typeface="游ゴシック" panose="020B0400000000000000" pitchFamily="50" charset="-128"/>
                          <a:sym typeface="Arial"/>
                        </a:rPr>
                        <a:t>構成案ご提出</a:t>
                      </a:r>
                      <a:endParaRPr>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4"/>
                  </a:ext>
                </a:extLst>
              </a:tr>
              <a:tr h="203750">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5"/>
                  </a:ext>
                </a:extLst>
              </a:tr>
              <a:tr h="203750">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6"/>
                  </a:ext>
                </a:extLst>
              </a:tr>
              <a:tr h="232875">
                <a:tc>
                  <a:txBody>
                    <a:bodyPr/>
                    <a:lstStyle/>
                    <a:p>
                      <a:pPr marL="0" marR="0" lvl="0" indent="0" algn="ctr" rtl="0">
                        <a:lnSpc>
                          <a:spcPct val="100000"/>
                        </a:lnSpc>
                        <a:spcBef>
                          <a:spcPts val="0"/>
                        </a:spcBef>
                        <a:spcAft>
                          <a:spcPts val="0"/>
                        </a:spcAft>
                        <a:buNone/>
                      </a:pPr>
                      <a:r>
                        <a:rPr lang="ja-JP" sz="1000" u="none" strike="noStrike" cap="none">
                          <a:latin typeface="游ゴシック" panose="020B0400000000000000" pitchFamily="50" charset="-128"/>
                          <a:ea typeface="游ゴシック" panose="020B0400000000000000" pitchFamily="50" charset="-128"/>
                          <a:sym typeface="Arial"/>
                        </a:rPr>
                        <a:t>構成案お戻し</a:t>
                      </a:r>
                      <a:endParaRPr sz="1000" b="1" u="none" strike="noStrike" cap="none">
                        <a:solidFill>
                          <a:srgbClr val="3F3F3F"/>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7"/>
                  </a:ext>
                </a:extLst>
              </a:tr>
              <a:tr h="203750">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8"/>
                  </a:ext>
                </a:extLst>
              </a:tr>
              <a:tr h="203750">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09"/>
                  </a:ext>
                </a:extLst>
              </a:tr>
              <a:tr h="203750">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Clr>
                          <a:srgbClr val="3F3F3F"/>
                        </a:buClr>
                        <a:buSzPts val="1000"/>
                        <a:buFont typeface="Arial"/>
                        <a:buNone/>
                      </a:pPr>
                      <a:r>
                        <a:rPr lang="ja-JP" sz="1000" u="none" strike="noStrike" cap="none">
                          <a:latin typeface="游ゴシック" panose="020B0400000000000000" pitchFamily="50" charset="-128"/>
                          <a:ea typeface="游ゴシック" panose="020B0400000000000000" pitchFamily="50" charset="-128"/>
                          <a:sym typeface="Arial"/>
                        </a:rPr>
                        <a:t>初稿ご提出</a:t>
                      </a:r>
                      <a:endParaRPr>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0"/>
                  </a:ext>
                </a:extLst>
              </a:tr>
              <a:tr h="232875">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1000" b="1" u="none" strike="noStrike" cap="none">
                        <a:solidFill>
                          <a:srgbClr val="3F3F3F"/>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1"/>
                  </a:ext>
                </a:extLst>
              </a:tr>
              <a:tr h="203750">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2"/>
                  </a:ext>
                </a:extLst>
              </a:tr>
              <a:tr h="203750">
                <a:tc>
                  <a:txBody>
                    <a:bodyPr/>
                    <a:lstStyle/>
                    <a:p>
                      <a:pPr marL="0" marR="0" lvl="0" indent="0" algn="ctr" rtl="0">
                        <a:lnSpc>
                          <a:spcPct val="100000"/>
                        </a:lnSpc>
                        <a:spcBef>
                          <a:spcPts val="0"/>
                        </a:spcBef>
                        <a:spcAft>
                          <a:spcPts val="0"/>
                        </a:spcAft>
                        <a:buNone/>
                      </a:pPr>
                      <a:r>
                        <a:rPr lang="ja-JP" sz="1000" u="none" strike="noStrike" cap="none">
                          <a:latin typeface="游ゴシック" panose="020B0400000000000000" pitchFamily="50" charset="-128"/>
                          <a:ea typeface="游ゴシック" panose="020B0400000000000000" pitchFamily="50" charset="-128"/>
                          <a:sym typeface="Arial"/>
                        </a:rPr>
                        <a:t>初稿お戻し</a:t>
                      </a:r>
                      <a:endParaRPr>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3"/>
                  </a:ext>
                </a:extLst>
              </a:tr>
              <a:tr h="232875">
                <a:tc>
                  <a:txBody>
                    <a:bodyPr/>
                    <a:lstStyle/>
                    <a:p>
                      <a:pPr marL="0" marR="0" lvl="0" indent="0" algn="ctr" rtl="0">
                        <a:lnSpc>
                          <a:spcPct val="100000"/>
                        </a:lnSpc>
                        <a:spcBef>
                          <a:spcPts val="0"/>
                        </a:spcBef>
                        <a:spcAft>
                          <a:spcPts val="0"/>
                        </a:spcAft>
                        <a:buNone/>
                      </a:pPr>
                      <a:endParaRPr sz="1000" b="1" u="none" strike="noStrike" cap="none">
                        <a:solidFill>
                          <a:srgbClr val="3F3F3F"/>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4"/>
                  </a:ext>
                </a:extLst>
              </a:tr>
              <a:tr h="232875">
                <a:tc>
                  <a:txBody>
                    <a:bodyPr/>
                    <a:lstStyle/>
                    <a:p>
                      <a:pPr marL="0" marR="0" lvl="0" indent="0" algn="ctr" rtl="0">
                        <a:lnSpc>
                          <a:spcPct val="100000"/>
                        </a:lnSpc>
                        <a:spcBef>
                          <a:spcPts val="0"/>
                        </a:spcBef>
                        <a:spcAft>
                          <a:spcPts val="0"/>
                        </a:spcAft>
                        <a:buNone/>
                      </a:pPr>
                      <a:endParaRPr sz="1000" b="1" u="none" strike="noStrike" cap="none">
                        <a:solidFill>
                          <a:srgbClr val="3F3F3F"/>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5"/>
                  </a:ext>
                </a:extLst>
              </a:tr>
              <a:tr h="203750">
                <a:tc>
                  <a:txBody>
                    <a:bodyPr/>
                    <a:lstStyle/>
                    <a:p>
                      <a:pPr marL="0" marR="0" lvl="0" indent="0" algn="ctr" rtl="0">
                        <a:lnSpc>
                          <a:spcPct val="100000"/>
                        </a:lnSpc>
                        <a:spcBef>
                          <a:spcPts val="0"/>
                        </a:spcBef>
                        <a:spcAft>
                          <a:spcPts val="0"/>
                        </a:spcAft>
                        <a:buNone/>
                      </a:pPr>
                      <a:endParaRPr sz="8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r>
                        <a:rPr lang="ja-JP" sz="1000" u="none" strike="noStrike" cap="none">
                          <a:latin typeface="游ゴシック" panose="020B0400000000000000" pitchFamily="50" charset="-128"/>
                          <a:ea typeface="游ゴシック" panose="020B0400000000000000" pitchFamily="50" charset="-128"/>
                          <a:sym typeface="Arial"/>
                        </a:rPr>
                        <a:t>修正稿ご提出</a:t>
                      </a:r>
                      <a:endParaRPr>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6"/>
                  </a:ext>
                </a:extLst>
              </a:tr>
              <a:tr h="203750">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7"/>
                  </a:ext>
                </a:extLst>
              </a:tr>
              <a:tr h="232875">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1000" b="1" u="none" strike="noStrike" cap="none">
                        <a:solidFill>
                          <a:srgbClr val="3F3F3F"/>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8"/>
                  </a:ext>
                </a:extLst>
              </a:tr>
              <a:tr h="203750">
                <a:tc>
                  <a:txBody>
                    <a:bodyPr/>
                    <a:lstStyle/>
                    <a:p>
                      <a:pPr marL="0" marR="0" lvl="0" indent="0" algn="ctr" rtl="0">
                        <a:lnSpc>
                          <a:spcPct val="100000"/>
                        </a:lnSpc>
                        <a:spcBef>
                          <a:spcPts val="0"/>
                        </a:spcBef>
                        <a:spcAft>
                          <a:spcPts val="0"/>
                        </a:spcAft>
                        <a:buNone/>
                      </a:pPr>
                      <a:r>
                        <a:rPr lang="ja-JP" sz="1000" u="none" strike="noStrike" cap="none" dirty="0">
                          <a:latin typeface="游ゴシック" panose="020B0400000000000000" pitchFamily="50" charset="-128"/>
                          <a:ea typeface="游ゴシック" panose="020B0400000000000000" pitchFamily="50" charset="-128"/>
                          <a:sym typeface="Arial"/>
                        </a:rPr>
                        <a:t>修正稿お戻し</a:t>
                      </a:r>
                      <a:endParaRPr dirty="0">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19"/>
                  </a:ext>
                </a:extLst>
              </a:tr>
              <a:tr h="203750">
                <a:tc>
                  <a:txBody>
                    <a:bodyPr/>
                    <a:lstStyle/>
                    <a:p>
                      <a:pPr marL="0" marR="0" lvl="0" indent="0" algn="ctr" rtl="0">
                        <a:lnSpc>
                          <a:spcPct val="100000"/>
                        </a:lnSpc>
                        <a:spcBef>
                          <a:spcPts val="0"/>
                        </a:spcBef>
                        <a:spcAft>
                          <a:spcPts val="0"/>
                        </a:spcAft>
                        <a:buNone/>
                      </a:pPr>
                      <a:endParaRPr sz="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a:txBody>
                    <a:bodyPr/>
                    <a:lstStyle/>
                    <a:p>
                      <a:pPr marL="0" marR="0" lvl="0" indent="0" algn="ctr" rtl="0">
                        <a:lnSpc>
                          <a:spcPct val="100000"/>
                        </a:lnSpc>
                        <a:spcBef>
                          <a:spcPts val="0"/>
                        </a:spcBef>
                        <a:spcAft>
                          <a:spcPts val="0"/>
                        </a:spcAft>
                        <a:buNone/>
                      </a:pPr>
                      <a:r>
                        <a:rPr lang="ja-JP" sz="1000" u="none" strike="noStrike" cap="none">
                          <a:latin typeface="游ゴシック" panose="020B0400000000000000" pitchFamily="50" charset="-128"/>
                          <a:ea typeface="游ゴシック" panose="020B0400000000000000" pitchFamily="50" charset="-128"/>
                          <a:sym typeface="Arial"/>
                        </a:rPr>
                        <a:t>校了</a:t>
                      </a:r>
                      <a:endParaRPr>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10020"/>
                  </a:ext>
                </a:extLst>
              </a:tr>
              <a:tr h="232875">
                <a:tc gridSpan="2">
                  <a:txBody>
                    <a:bodyPr/>
                    <a:lstStyle/>
                    <a:p>
                      <a:pPr marL="0" marR="0" lvl="0" indent="0" algn="ctr" rtl="0">
                        <a:lnSpc>
                          <a:spcPct val="100000"/>
                        </a:lnSpc>
                        <a:spcBef>
                          <a:spcPts val="0"/>
                        </a:spcBef>
                        <a:spcAft>
                          <a:spcPts val="0"/>
                        </a:spcAft>
                        <a:buNone/>
                      </a:pPr>
                      <a:r>
                        <a:rPr lang="ja-JP" sz="1000" u="none" strike="noStrike" cap="none" dirty="0">
                          <a:latin typeface="游ゴシック" panose="020B0400000000000000" pitchFamily="50" charset="-128"/>
                          <a:ea typeface="游ゴシック" panose="020B0400000000000000" pitchFamily="50" charset="-128"/>
                          <a:sym typeface="Arial"/>
                        </a:rPr>
                        <a:t>記事公開</a:t>
                      </a:r>
                      <a:endParaRPr dirty="0">
                        <a:latin typeface="游ゴシック" panose="020B0400000000000000" pitchFamily="50" charset="-128"/>
                        <a:ea typeface="游ゴシック" panose="020B0400000000000000" pitchFamily="50" charset="-128"/>
                      </a:endParaRPr>
                    </a:p>
                  </a:txBody>
                  <a:tcPr marL="91450" marR="91450" marT="45725" marB="45725"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tcPr>
                </a:tc>
                <a:tc hMerge="1">
                  <a:txBody>
                    <a:bodyPr/>
                    <a:lstStyle/>
                    <a:p>
                      <a:endParaRPr lang="ja-JP"/>
                    </a:p>
                  </a:txBody>
                  <a:tcPr/>
                </a:tc>
                <a:extLst>
                  <a:ext uri="{0D108BD9-81ED-4DB2-BD59-A6C34878D82A}">
                    <a16:rowId xmlns:a16="http://schemas.microsoft.com/office/drawing/2014/main" val="10021"/>
                  </a:ext>
                </a:extLst>
              </a:tr>
            </a:tbl>
          </a:graphicData>
        </a:graphic>
      </p:graphicFrame>
      <p:sp>
        <p:nvSpPr>
          <p:cNvPr id="563" name="Google Shape;563;p19"/>
          <p:cNvSpPr/>
          <p:nvPr/>
        </p:nvSpPr>
        <p:spPr>
          <a:xfrm>
            <a:off x="3134305" y="1757206"/>
            <a:ext cx="159490" cy="420691"/>
          </a:xfrm>
          <a:prstGeom prst="upDownArrow">
            <a:avLst>
              <a:gd name="adj1" fmla="val 50000"/>
              <a:gd name="adj2" fmla="val 50000"/>
            </a:avLst>
          </a:prstGeom>
          <a:solidFill>
            <a:srgbClr val="C0000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rgbClr val="F89D8F"/>
              </a:solidFill>
              <a:latin typeface="Kosugi Maru"/>
              <a:ea typeface="Kosugi Maru"/>
              <a:cs typeface="Kosugi Maru"/>
              <a:sym typeface="Kosugi Maru"/>
            </a:endParaRPr>
          </a:p>
        </p:txBody>
      </p:sp>
      <p:grpSp>
        <p:nvGrpSpPr>
          <p:cNvPr id="564" name="Google Shape;564;p19"/>
          <p:cNvGrpSpPr/>
          <p:nvPr/>
        </p:nvGrpSpPr>
        <p:grpSpPr>
          <a:xfrm>
            <a:off x="3410549" y="1826227"/>
            <a:ext cx="1131297" cy="282647"/>
            <a:chOff x="3410550" y="2044575"/>
            <a:chExt cx="1131297" cy="282647"/>
          </a:xfrm>
        </p:grpSpPr>
        <p:sp>
          <p:nvSpPr>
            <p:cNvPr id="565" name="Google Shape;565;p19"/>
            <p:cNvSpPr/>
            <p:nvPr/>
          </p:nvSpPr>
          <p:spPr>
            <a:xfrm>
              <a:off x="3440857" y="2044575"/>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C00000"/>
                </a:solidFill>
                <a:latin typeface="Arial"/>
                <a:ea typeface="Arial"/>
                <a:cs typeface="Arial"/>
                <a:sym typeface="Arial"/>
              </a:endParaRPr>
            </a:p>
          </p:txBody>
        </p:sp>
        <p:sp>
          <p:nvSpPr>
            <p:cNvPr id="566" name="Google Shape;566;p19"/>
            <p:cNvSpPr txBox="1"/>
            <p:nvPr/>
          </p:nvSpPr>
          <p:spPr>
            <a:xfrm>
              <a:off x="3410550" y="2072331"/>
              <a:ext cx="1131297"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1" i="0" u="none" strike="noStrike" cap="none" dirty="0">
                  <a:solidFill>
                    <a:srgbClr val="C00000"/>
                  </a:solidFill>
                  <a:latin typeface="游ゴシック" panose="020B0400000000000000" pitchFamily="50" charset="-128"/>
                  <a:ea typeface="游ゴシック" panose="020B0400000000000000" pitchFamily="50" charset="-128"/>
                  <a:sym typeface="Arial"/>
                </a:rPr>
                <a:t>案件ごとに調整</a:t>
              </a:r>
              <a:endParaRPr dirty="0">
                <a:latin typeface="游ゴシック" panose="020B0400000000000000" pitchFamily="50" charset="-128"/>
                <a:ea typeface="游ゴシック" panose="020B0400000000000000" pitchFamily="50" charset="-128"/>
              </a:endParaRPr>
            </a:p>
          </p:txBody>
        </p:sp>
      </p:grpSp>
      <p:sp>
        <p:nvSpPr>
          <p:cNvPr id="567" name="Google Shape;567;p19"/>
          <p:cNvSpPr/>
          <p:nvPr/>
        </p:nvSpPr>
        <p:spPr>
          <a:xfrm>
            <a:off x="2254959" y="2440554"/>
            <a:ext cx="159490" cy="420691"/>
          </a:xfrm>
          <a:prstGeom prst="upDownArrow">
            <a:avLst>
              <a:gd name="adj1" fmla="val 50000"/>
              <a:gd name="adj2" fmla="val 50000"/>
            </a:avLst>
          </a:prstGeom>
          <a:solidFill>
            <a:srgbClr val="C0000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rgbClr val="F89D8F"/>
              </a:solidFill>
              <a:latin typeface="Kosugi Maru"/>
              <a:ea typeface="Kosugi Maru"/>
              <a:cs typeface="Kosugi Maru"/>
              <a:sym typeface="Kosugi Maru"/>
            </a:endParaRPr>
          </a:p>
        </p:txBody>
      </p:sp>
      <p:grpSp>
        <p:nvGrpSpPr>
          <p:cNvPr id="568" name="Google Shape;568;p19"/>
          <p:cNvGrpSpPr/>
          <p:nvPr/>
        </p:nvGrpSpPr>
        <p:grpSpPr>
          <a:xfrm>
            <a:off x="2527809" y="2509575"/>
            <a:ext cx="1131297" cy="282647"/>
            <a:chOff x="3407156" y="2044575"/>
            <a:chExt cx="1131297" cy="282647"/>
          </a:xfrm>
        </p:grpSpPr>
        <p:sp>
          <p:nvSpPr>
            <p:cNvPr id="569" name="Google Shape;569;p19"/>
            <p:cNvSpPr/>
            <p:nvPr/>
          </p:nvSpPr>
          <p:spPr>
            <a:xfrm>
              <a:off x="3440857" y="2044575"/>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C00000"/>
                </a:solidFill>
                <a:latin typeface="Arial"/>
                <a:ea typeface="Arial"/>
                <a:cs typeface="Arial"/>
                <a:sym typeface="Arial"/>
              </a:endParaRPr>
            </a:p>
          </p:txBody>
        </p:sp>
        <p:sp>
          <p:nvSpPr>
            <p:cNvPr id="570" name="Google Shape;570;p19"/>
            <p:cNvSpPr txBox="1"/>
            <p:nvPr/>
          </p:nvSpPr>
          <p:spPr>
            <a:xfrm>
              <a:off x="3407156" y="2081669"/>
              <a:ext cx="1131297"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1" i="0" u="none" strike="noStrike" cap="none" dirty="0">
                  <a:solidFill>
                    <a:srgbClr val="C00000"/>
                  </a:solidFill>
                  <a:latin typeface="游ゴシック" panose="020B0400000000000000" pitchFamily="50" charset="-128"/>
                  <a:ea typeface="游ゴシック" panose="020B0400000000000000" pitchFamily="50" charset="-128"/>
                  <a:sym typeface="Arial"/>
                </a:rPr>
                <a:t>案件ごとに調整</a:t>
              </a:r>
              <a:endParaRPr dirty="0">
                <a:latin typeface="游ゴシック" panose="020B0400000000000000" pitchFamily="50" charset="-128"/>
                <a:ea typeface="游ゴシック" panose="020B0400000000000000" pitchFamily="50" charset="-128"/>
              </a:endParaRPr>
            </a:p>
          </p:txBody>
        </p:sp>
      </p:grpSp>
      <p:sp>
        <p:nvSpPr>
          <p:cNvPr id="571" name="Google Shape;571;p19"/>
          <p:cNvSpPr/>
          <p:nvPr/>
        </p:nvSpPr>
        <p:spPr>
          <a:xfrm>
            <a:off x="3134305" y="3089655"/>
            <a:ext cx="159490" cy="420691"/>
          </a:xfrm>
          <a:prstGeom prst="upDownArrow">
            <a:avLst>
              <a:gd name="adj1" fmla="val 50000"/>
              <a:gd name="adj2" fmla="val 50000"/>
            </a:avLst>
          </a:prstGeom>
          <a:solidFill>
            <a:srgbClr val="C0000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rgbClr val="F89D8F"/>
              </a:solidFill>
              <a:latin typeface="Kosugi Maru"/>
              <a:ea typeface="Kosugi Maru"/>
              <a:cs typeface="Kosugi Maru"/>
              <a:sym typeface="Kosugi Maru"/>
            </a:endParaRPr>
          </a:p>
        </p:txBody>
      </p:sp>
      <p:grpSp>
        <p:nvGrpSpPr>
          <p:cNvPr id="572" name="Google Shape;572;p19"/>
          <p:cNvGrpSpPr/>
          <p:nvPr/>
        </p:nvGrpSpPr>
        <p:grpSpPr>
          <a:xfrm>
            <a:off x="3427328" y="3158676"/>
            <a:ext cx="1131297" cy="282647"/>
            <a:chOff x="3427329" y="2044575"/>
            <a:chExt cx="1131297" cy="282647"/>
          </a:xfrm>
        </p:grpSpPr>
        <p:sp>
          <p:nvSpPr>
            <p:cNvPr id="573" name="Google Shape;573;p19"/>
            <p:cNvSpPr/>
            <p:nvPr/>
          </p:nvSpPr>
          <p:spPr>
            <a:xfrm>
              <a:off x="3440857" y="2044575"/>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C00000"/>
                </a:solidFill>
                <a:latin typeface="Arial"/>
                <a:ea typeface="Arial"/>
                <a:cs typeface="Arial"/>
                <a:sym typeface="Arial"/>
              </a:endParaRPr>
            </a:p>
          </p:txBody>
        </p:sp>
        <p:sp>
          <p:nvSpPr>
            <p:cNvPr id="574" name="Google Shape;574;p19"/>
            <p:cNvSpPr txBox="1"/>
            <p:nvPr/>
          </p:nvSpPr>
          <p:spPr>
            <a:xfrm>
              <a:off x="3427329" y="2080170"/>
              <a:ext cx="1131297"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1" i="0" u="none" strike="noStrike" cap="none" dirty="0">
                  <a:solidFill>
                    <a:srgbClr val="C00000"/>
                  </a:solidFill>
                  <a:latin typeface="游ゴシック" panose="020B0400000000000000" pitchFamily="50" charset="-128"/>
                  <a:ea typeface="游ゴシック" panose="020B0400000000000000" pitchFamily="50" charset="-128"/>
                  <a:sym typeface="Arial"/>
                </a:rPr>
                <a:t>案件ごとに調整</a:t>
              </a:r>
              <a:endParaRPr dirty="0">
                <a:latin typeface="游ゴシック" panose="020B0400000000000000" pitchFamily="50" charset="-128"/>
                <a:ea typeface="游ゴシック" panose="020B0400000000000000" pitchFamily="50" charset="-128"/>
              </a:endParaRPr>
            </a:p>
          </p:txBody>
        </p:sp>
      </p:grpSp>
      <p:sp>
        <p:nvSpPr>
          <p:cNvPr id="575" name="Google Shape;575;p19"/>
          <p:cNvSpPr/>
          <p:nvPr/>
        </p:nvSpPr>
        <p:spPr>
          <a:xfrm>
            <a:off x="2254959" y="5224123"/>
            <a:ext cx="159490" cy="420691"/>
          </a:xfrm>
          <a:prstGeom prst="upDownArrow">
            <a:avLst>
              <a:gd name="adj1" fmla="val 50000"/>
              <a:gd name="adj2" fmla="val 50000"/>
            </a:avLst>
          </a:prstGeom>
          <a:solidFill>
            <a:srgbClr val="C0000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rgbClr val="F89D8F"/>
              </a:solidFill>
              <a:latin typeface="Kosugi Maru"/>
              <a:ea typeface="Kosugi Maru"/>
              <a:cs typeface="Kosugi Maru"/>
              <a:sym typeface="Kosugi Maru"/>
            </a:endParaRPr>
          </a:p>
        </p:txBody>
      </p:sp>
      <p:grpSp>
        <p:nvGrpSpPr>
          <p:cNvPr id="576" name="Google Shape;576;p19"/>
          <p:cNvGrpSpPr/>
          <p:nvPr/>
        </p:nvGrpSpPr>
        <p:grpSpPr>
          <a:xfrm>
            <a:off x="2527807" y="5293144"/>
            <a:ext cx="1131297" cy="282647"/>
            <a:chOff x="3407154" y="2044575"/>
            <a:chExt cx="1131297" cy="282647"/>
          </a:xfrm>
        </p:grpSpPr>
        <p:sp>
          <p:nvSpPr>
            <p:cNvPr id="577" name="Google Shape;577;p19"/>
            <p:cNvSpPr/>
            <p:nvPr/>
          </p:nvSpPr>
          <p:spPr>
            <a:xfrm>
              <a:off x="3440857" y="2044575"/>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C00000"/>
                </a:solidFill>
                <a:latin typeface="Arial"/>
                <a:ea typeface="Arial"/>
                <a:cs typeface="Arial"/>
                <a:sym typeface="Arial"/>
              </a:endParaRPr>
            </a:p>
          </p:txBody>
        </p:sp>
        <p:sp>
          <p:nvSpPr>
            <p:cNvPr id="578" name="Google Shape;578;p19"/>
            <p:cNvSpPr txBox="1"/>
            <p:nvPr/>
          </p:nvSpPr>
          <p:spPr>
            <a:xfrm>
              <a:off x="3407154" y="2070482"/>
              <a:ext cx="1131297"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1" i="0" u="none" strike="noStrike" cap="none" dirty="0">
                  <a:solidFill>
                    <a:srgbClr val="C00000"/>
                  </a:solidFill>
                  <a:latin typeface="游ゴシック" panose="020B0400000000000000" pitchFamily="50" charset="-128"/>
                  <a:ea typeface="游ゴシック" panose="020B0400000000000000" pitchFamily="50" charset="-128"/>
                  <a:sym typeface="Arial"/>
                </a:rPr>
                <a:t>案件ごとに調整</a:t>
              </a:r>
              <a:endParaRPr dirty="0">
                <a:latin typeface="游ゴシック" panose="020B0400000000000000" pitchFamily="50" charset="-128"/>
                <a:ea typeface="游ゴシック" panose="020B0400000000000000" pitchFamily="50" charset="-128"/>
              </a:endParaRPr>
            </a:p>
          </p:txBody>
        </p:sp>
      </p:grpSp>
      <p:sp>
        <p:nvSpPr>
          <p:cNvPr id="579" name="Google Shape;579;p19"/>
          <p:cNvSpPr/>
          <p:nvPr/>
        </p:nvSpPr>
        <p:spPr>
          <a:xfrm>
            <a:off x="2254959" y="3806431"/>
            <a:ext cx="159490" cy="420691"/>
          </a:xfrm>
          <a:prstGeom prst="upDownArrow">
            <a:avLst>
              <a:gd name="adj1" fmla="val 50000"/>
              <a:gd name="adj2" fmla="val 50000"/>
            </a:avLst>
          </a:prstGeom>
          <a:solidFill>
            <a:srgbClr val="C0000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rgbClr val="F89D8F"/>
              </a:solidFill>
              <a:latin typeface="Kosugi Maru"/>
              <a:ea typeface="Kosugi Maru"/>
              <a:cs typeface="Kosugi Maru"/>
              <a:sym typeface="Kosugi Maru"/>
            </a:endParaRPr>
          </a:p>
        </p:txBody>
      </p:sp>
      <p:grpSp>
        <p:nvGrpSpPr>
          <p:cNvPr id="580" name="Google Shape;580;p19"/>
          <p:cNvGrpSpPr/>
          <p:nvPr/>
        </p:nvGrpSpPr>
        <p:grpSpPr>
          <a:xfrm>
            <a:off x="2527808" y="3875452"/>
            <a:ext cx="1131297" cy="282647"/>
            <a:chOff x="3407155" y="2044575"/>
            <a:chExt cx="1131297" cy="282647"/>
          </a:xfrm>
        </p:grpSpPr>
        <p:sp>
          <p:nvSpPr>
            <p:cNvPr id="581" name="Google Shape;581;p19"/>
            <p:cNvSpPr/>
            <p:nvPr/>
          </p:nvSpPr>
          <p:spPr>
            <a:xfrm>
              <a:off x="3440857" y="2044575"/>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C00000"/>
                </a:solidFill>
                <a:latin typeface="Arial"/>
                <a:ea typeface="Arial"/>
                <a:cs typeface="Arial"/>
                <a:sym typeface="Arial"/>
              </a:endParaRPr>
            </a:p>
          </p:txBody>
        </p:sp>
        <p:sp>
          <p:nvSpPr>
            <p:cNvPr id="582" name="Google Shape;582;p19"/>
            <p:cNvSpPr txBox="1"/>
            <p:nvPr/>
          </p:nvSpPr>
          <p:spPr>
            <a:xfrm>
              <a:off x="3407155" y="2071540"/>
              <a:ext cx="1131297"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1" i="0" u="none" strike="noStrike" cap="none" dirty="0">
                  <a:solidFill>
                    <a:srgbClr val="C00000"/>
                  </a:solidFill>
                  <a:latin typeface="游ゴシック" panose="020B0400000000000000" pitchFamily="50" charset="-128"/>
                  <a:ea typeface="游ゴシック" panose="020B0400000000000000" pitchFamily="50" charset="-128"/>
                  <a:sym typeface="Arial"/>
                </a:rPr>
                <a:t>案件ごとに調整</a:t>
              </a:r>
              <a:endParaRPr dirty="0">
                <a:latin typeface="游ゴシック" panose="020B0400000000000000" pitchFamily="50" charset="-128"/>
                <a:ea typeface="游ゴシック" panose="020B0400000000000000" pitchFamily="50" charset="-128"/>
              </a:endParaRPr>
            </a:p>
          </p:txBody>
        </p:sp>
      </p:grpSp>
      <p:sp>
        <p:nvSpPr>
          <p:cNvPr id="583" name="Google Shape;583;p19"/>
          <p:cNvSpPr/>
          <p:nvPr/>
        </p:nvSpPr>
        <p:spPr>
          <a:xfrm>
            <a:off x="3134305" y="4491127"/>
            <a:ext cx="159490" cy="420691"/>
          </a:xfrm>
          <a:prstGeom prst="upDownArrow">
            <a:avLst>
              <a:gd name="adj1" fmla="val 50000"/>
              <a:gd name="adj2" fmla="val 50000"/>
            </a:avLst>
          </a:prstGeom>
          <a:solidFill>
            <a:srgbClr val="C00000"/>
          </a:solidFill>
          <a:ln w="12700" cap="flat" cmpd="sng">
            <a:solidFill>
              <a:schemeClr val="lt1"/>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900"/>
              <a:buFont typeface="Arial"/>
              <a:buNone/>
            </a:pPr>
            <a:endParaRPr sz="900" b="0" i="0" u="none" strike="noStrike" cap="none">
              <a:solidFill>
                <a:srgbClr val="F89D8F"/>
              </a:solidFill>
              <a:latin typeface="Kosugi Maru"/>
              <a:ea typeface="Kosugi Maru"/>
              <a:cs typeface="Kosugi Maru"/>
              <a:sym typeface="Kosugi Maru"/>
            </a:endParaRPr>
          </a:p>
        </p:txBody>
      </p:sp>
      <p:grpSp>
        <p:nvGrpSpPr>
          <p:cNvPr id="584" name="Google Shape;584;p19"/>
          <p:cNvGrpSpPr/>
          <p:nvPr/>
        </p:nvGrpSpPr>
        <p:grpSpPr>
          <a:xfrm>
            <a:off x="3410550" y="4560148"/>
            <a:ext cx="1131297" cy="282647"/>
            <a:chOff x="3410551" y="2044575"/>
            <a:chExt cx="1131297" cy="282647"/>
          </a:xfrm>
        </p:grpSpPr>
        <p:sp>
          <p:nvSpPr>
            <p:cNvPr id="585" name="Google Shape;585;p19"/>
            <p:cNvSpPr/>
            <p:nvPr/>
          </p:nvSpPr>
          <p:spPr>
            <a:xfrm>
              <a:off x="3440857" y="2044575"/>
              <a:ext cx="947787" cy="282647"/>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rgbClr val="C00000"/>
                </a:solidFill>
                <a:latin typeface="Arial"/>
                <a:ea typeface="Arial"/>
                <a:cs typeface="Arial"/>
                <a:sym typeface="Arial"/>
              </a:endParaRPr>
            </a:p>
          </p:txBody>
        </p:sp>
        <p:sp>
          <p:nvSpPr>
            <p:cNvPr id="586" name="Google Shape;586;p19"/>
            <p:cNvSpPr txBox="1"/>
            <p:nvPr/>
          </p:nvSpPr>
          <p:spPr>
            <a:xfrm>
              <a:off x="3410551" y="2070482"/>
              <a:ext cx="1131297" cy="2308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ja-JP" sz="900" b="1" i="0" u="none" strike="noStrike" cap="none" dirty="0">
                  <a:solidFill>
                    <a:srgbClr val="C00000"/>
                  </a:solidFill>
                  <a:latin typeface="游ゴシック" panose="020B0400000000000000" pitchFamily="50" charset="-128"/>
                  <a:ea typeface="游ゴシック" panose="020B0400000000000000" pitchFamily="50" charset="-128"/>
                  <a:sym typeface="Arial"/>
                </a:rPr>
                <a:t>案件ごとに調整</a:t>
              </a:r>
              <a:endParaRPr dirty="0">
                <a:latin typeface="游ゴシック" panose="020B0400000000000000" pitchFamily="50" charset="-128"/>
                <a:ea typeface="游ゴシック" panose="020B0400000000000000" pitchFamily="50" charset="-128"/>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97"/>
        <p:cNvGrpSpPr/>
        <p:nvPr/>
      </p:nvGrpSpPr>
      <p:grpSpPr>
        <a:xfrm>
          <a:off x="0" y="0"/>
          <a:ext cx="0" cy="0"/>
          <a:chOff x="0" y="0"/>
          <a:chExt cx="0" cy="0"/>
        </a:xfrm>
      </p:grpSpPr>
      <p:sp>
        <p:nvSpPr>
          <p:cNvPr id="698" name="Google Shape;698;p24"/>
          <p:cNvSpPr/>
          <p:nvPr/>
        </p:nvSpPr>
        <p:spPr>
          <a:xfrm>
            <a:off x="0" y="2776538"/>
            <a:ext cx="9144000" cy="9144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rgbClr val="FFFFFF"/>
              </a:solidFill>
              <a:latin typeface="游ゴシック" panose="020B0400000000000000" pitchFamily="50" charset="-128"/>
              <a:ea typeface="游ゴシック" panose="020B0400000000000000" pitchFamily="50" charset="-128"/>
              <a:sym typeface="Arial"/>
            </a:endParaRPr>
          </a:p>
        </p:txBody>
      </p:sp>
      <p:sp>
        <p:nvSpPr>
          <p:cNvPr id="699" name="Google Shape;699;p24"/>
          <p:cNvSpPr txBox="1"/>
          <p:nvPr/>
        </p:nvSpPr>
        <p:spPr>
          <a:xfrm>
            <a:off x="2800524" y="3064461"/>
            <a:ext cx="3542958"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dirty="0">
                <a:solidFill>
                  <a:srgbClr val="FFFFFF"/>
                </a:solidFill>
                <a:latin typeface="游ゴシック" panose="020B0400000000000000" pitchFamily="50" charset="-128"/>
                <a:ea typeface="游ゴシック" panose="020B0400000000000000" pitchFamily="50" charset="-128"/>
                <a:sym typeface="Arial"/>
              </a:rPr>
              <a:t>PC・SP広告商品のご案内</a:t>
            </a:r>
            <a:endParaRPr sz="1400" b="1"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05"/>
        <p:cNvGrpSpPr/>
        <p:nvPr/>
      </p:nvGrpSpPr>
      <p:grpSpPr>
        <a:xfrm>
          <a:off x="0" y="0"/>
          <a:ext cx="0" cy="0"/>
          <a:chOff x="0" y="0"/>
          <a:chExt cx="0" cy="0"/>
        </a:xfrm>
      </p:grpSpPr>
      <p:pic>
        <p:nvPicPr>
          <p:cNvPr id="706" name="Google Shape;706;p25"/>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619262" y="1293268"/>
            <a:ext cx="3792538" cy="2486856"/>
          </a:xfrm>
          <a:prstGeom prst="rect">
            <a:avLst/>
          </a:prstGeom>
          <a:noFill/>
          <a:ln>
            <a:solidFill>
              <a:schemeClr val="bg1">
                <a:lumMod val="75000"/>
              </a:schemeClr>
            </a:solidFill>
          </a:ln>
        </p:spPr>
      </p:pic>
      <p:sp>
        <p:nvSpPr>
          <p:cNvPr id="709" name="Google Shape;709;p25"/>
          <p:cNvSpPr/>
          <p:nvPr/>
        </p:nvSpPr>
        <p:spPr>
          <a:xfrm>
            <a:off x="0" y="763112"/>
            <a:ext cx="9143999" cy="272415"/>
          </a:xfrm>
          <a:prstGeom prst="roundRect">
            <a:avLst>
              <a:gd name="adj" fmla="val 16667"/>
            </a:avLst>
          </a:prstGeom>
          <a:noFill/>
          <a:ln>
            <a:noFill/>
          </a:ln>
          <a:effectLst>
            <a:outerShdw dist="20000" sx="999" sy="999" rotWithShape="0">
              <a:srgbClr val="000000"/>
            </a:outerShdw>
          </a:effectLst>
        </p:spPr>
        <p:txBody>
          <a:bodyPr spcFirstLastPara="1" wrap="square" lIns="54000" tIns="45700" rIns="54000" bIns="45700" anchor="ctr" anchorCtr="0">
            <a:spAutoFit/>
          </a:bodyPr>
          <a:lstStyle/>
          <a:p>
            <a:pPr marL="0" marR="0" lvl="0" indent="0" algn="ctr" rtl="0">
              <a:lnSpc>
                <a:spcPct val="100000"/>
              </a:lnSpc>
              <a:spcBef>
                <a:spcPts val="0"/>
              </a:spcBef>
              <a:spcAft>
                <a:spcPts val="0"/>
              </a:spcAft>
              <a:buClr>
                <a:srgbClr val="C00000"/>
              </a:buClr>
              <a:buSzPts val="1000"/>
              <a:buFont typeface="Meiryo"/>
              <a:buNone/>
            </a:pPr>
            <a:r>
              <a:rPr lang="ja-JP" sz="1000" b="0" i="0" u="none" strike="noStrike" cap="none">
                <a:solidFill>
                  <a:srgbClr val="C00000"/>
                </a:solidFill>
                <a:latin typeface="游ゴシック" panose="020B0400000000000000" pitchFamily="50" charset="-128"/>
                <a:ea typeface="游ゴシック" panose="020B0400000000000000" pitchFamily="50" charset="-128"/>
                <a:sym typeface="Arial"/>
              </a:rPr>
              <a:t>ご指定のサービスのみをターゲティングし、配信するレクタングル広告です。</a:t>
            </a:r>
            <a:endParaRPr sz="1000" b="0" i="0" u="none" strike="noStrike" cap="none">
              <a:solidFill>
                <a:srgbClr val="C00000"/>
              </a:solidFill>
              <a:latin typeface="游ゴシック" panose="020B0400000000000000" pitchFamily="50" charset="-128"/>
              <a:ea typeface="游ゴシック" panose="020B0400000000000000" pitchFamily="50" charset="-128"/>
              <a:sym typeface="Arial"/>
            </a:endParaRPr>
          </a:p>
        </p:txBody>
      </p:sp>
      <p:sp>
        <p:nvSpPr>
          <p:cNvPr id="710" name="Google Shape;710;p25"/>
          <p:cNvSpPr/>
          <p:nvPr/>
        </p:nvSpPr>
        <p:spPr>
          <a:xfrm>
            <a:off x="4571999" y="3836785"/>
            <a:ext cx="4213225" cy="10617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700"/>
              <a:buFont typeface="Meiryo"/>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【備考】</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C00000"/>
              </a:buClr>
              <a:buSzPts val="700"/>
              <a:buFont typeface="Meiryo"/>
              <a:buNone/>
            </a:pP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・ビッグレクタングル</a:t>
            </a:r>
            <a:r>
              <a:rPr lang="ja-JP" altLang="en-US"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で</a:t>
            </a: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の配信</a:t>
            </a:r>
            <a:r>
              <a:rPr lang="ja-JP" altLang="en-US"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も</a:t>
            </a: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可能です。</a:t>
            </a:r>
            <a:endParaRPr sz="700" b="0" i="0" u="none"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C00000"/>
              </a:buClr>
              <a:buSzPts val="700"/>
              <a:buFont typeface="Meiryo"/>
              <a:buNone/>
            </a:pP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・レクタングルは動画配信も可能です。詳細はお問合せください。</a:t>
            </a:r>
            <a:endParaRPr sz="700" b="0" i="0" u="none"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1" i="0" u="none" strike="noStrike" cap="none" dirty="0">
                <a:solidFill>
                  <a:srgbClr val="C00000"/>
                </a:solidFill>
                <a:latin typeface="游ゴシック" panose="020B0400000000000000" pitchFamily="50" charset="-128"/>
                <a:ea typeface="游ゴシック" panose="020B0400000000000000" pitchFamily="50" charset="-128"/>
                <a:sym typeface="Arial"/>
              </a:rPr>
              <a:t>・</a:t>
            </a: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お申込料金が100万円以上の場合のみ、2MBまでの大容量も対応可能です。</a:t>
            </a:r>
            <a:endParaRPr sz="700" b="1" i="0" u="none"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Meiryo"/>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・複数素材を入稿し、CTRの高い素材を優先露出するクリエイティブオプティマイズ、</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Meiryo"/>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　又は時間帯ターゲットが可能です。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Meiryo"/>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・在庫状況等により配信面全てに必ずしも掲載されるとは限りません。</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Meiryo"/>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・JIAAインフォメーションアイコンプログラム規定に則り、必要な場合はインフォメーションアイコ</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Meiryo"/>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　ンを設置いたします。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sp>
        <p:nvSpPr>
          <p:cNvPr id="713" name="Google Shape;713;p25"/>
          <p:cNvSpPr txBox="1"/>
          <p:nvPr/>
        </p:nvSpPr>
        <p:spPr>
          <a:xfrm>
            <a:off x="2617122" y="6421014"/>
            <a:ext cx="6029551" cy="2000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※上記は掲載イメージです。リニューアルや弊社の都合により広告掲載面・広告掲載位置やサイト内のデザイン等が変更となる場合がございます。</a:t>
            </a:r>
            <a:endParaRPr sz="16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
        <p:nvSpPr>
          <p:cNvPr id="714" name="Google Shape;714;p25"/>
          <p:cNvSpPr/>
          <p:nvPr/>
        </p:nvSpPr>
        <p:spPr>
          <a:xfrm>
            <a:off x="1736646" y="4418819"/>
            <a:ext cx="703314" cy="318237"/>
          </a:xfrm>
          <a:prstGeom prst="rect">
            <a:avLst/>
          </a:prstGeom>
          <a:solidFill>
            <a:schemeClr val="lt1"/>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Arial"/>
              <a:ea typeface="Arial"/>
              <a:cs typeface="Arial"/>
              <a:sym typeface="Arial"/>
            </a:endParaRPr>
          </a:p>
        </p:txBody>
      </p:sp>
      <p:sp>
        <p:nvSpPr>
          <p:cNvPr id="715" name="Google Shape;715;p25"/>
          <p:cNvSpPr txBox="1"/>
          <p:nvPr/>
        </p:nvSpPr>
        <p:spPr>
          <a:xfrm>
            <a:off x="361515" y="271451"/>
            <a:ext cx="4372410"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altLang="en-US"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ニュース</a:t>
            </a: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PCレクタングル/ビッグレクタングル</a:t>
            </a:r>
            <a:endParaRPr sz="1500" b="1"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cxnSp>
        <p:nvCxnSpPr>
          <p:cNvPr id="716" name="Google Shape;716;p25"/>
          <p:cNvCxnSpPr>
            <a:stCxn id="715" idx="3"/>
          </p:cNvCxnSpPr>
          <p:nvPr/>
        </p:nvCxnSpPr>
        <p:spPr>
          <a:xfrm rot="10800000" flipH="1">
            <a:off x="4733925" y="434727"/>
            <a:ext cx="4157700" cy="2400"/>
          </a:xfrm>
          <a:prstGeom prst="straightConnector1">
            <a:avLst/>
          </a:prstGeom>
          <a:noFill/>
          <a:ln w="9525" cap="rnd" cmpd="sng">
            <a:solidFill>
              <a:srgbClr val="CCCCCC"/>
            </a:solidFill>
            <a:prstDash val="solid"/>
            <a:miter lim="800000"/>
            <a:headEnd type="none" w="sm" len="sm"/>
            <a:tailEnd type="none" w="sm" len="sm"/>
          </a:ln>
        </p:spPr>
      </p:cxnSp>
      <p:sp>
        <p:nvSpPr>
          <p:cNvPr id="717" name="Google Shape;717;p25"/>
          <p:cNvSpPr/>
          <p:nvPr/>
        </p:nvSpPr>
        <p:spPr>
          <a:xfrm>
            <a:off x="3043514" y="1929083"/>
            <a:ext cx="976683" cy="836883"/>
          </a:xfrm>
          <a:prstGeom prst="rect">
            <a:avLst/>
          </a:prstGeom>
          <a:solidFill>
            <a:srgbClr val="FFFFFF"/>
          </a:solidFill>
          <a:ln w="19050" cap="flat" cmpd="sng">
            <a:solidFill>
              <a:srgbClr val="C00000"/>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Arial"/>
              <a:ea typeface="Arial"/>
              <a:cs typeface="Arial"/>
              <a:sym typeface="Arial"/>
            </a:endParaRPr>
          </a:p>
        </p:txBody>
      </p:sp>
      <p:pic>
        <p:nvPicPr>
          <p:cNvPr id="718" name="Google Shape;718;p25" descr="bigex_bgwhite"/>
          <p:cNvPicPr preferRelativeResize="0"/>
          <p:nvPr/>
        </p:nvPicPr>
        <p:blipFill rotWithShape="1">
          <a:blip r:embed="rId4">
            <a:alphaModFix/>
          </a:blip>
          <a:srcRect/>
          <a:stretch/>
        </p:blipFill>
        <p:spPr>
          <a:xfrm>
            <a:off x="3181864" y="2132567"/>
            <a:ext cx="689423" cy="287260"/>
          </a:xfrm>
          <a:prstGeom prst="rect">
            <a:avLst/>
          </a:prstGeom>
          <a:noFill/>
          <a:ln>
            <a:noFill/>
          </a:ln>
        </p:spPr>
      </p:pic>
      <p:sp>
        <p:nvSpPr>
          <p:cNvPr id="719" name="Google Shape;719;p25"/>
          <p:cNvSpPr/>
          <p:nvPr/>
        </p:nvSpPr>
        <p:spPr>
          <a:xfrm>
            <a:off x="3069356" y="2403257"/>
            <a:ext cx="976683" cy="2000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游ゴシック" panose="020B0400000000000000" pitchFamily="50" charset="-128"/>
                <a:ea typeface="游ゴシック" panose="020B0400000000000000" pitchFamily="50" charset="-128"/>
                <a:cs typeface="Meiryo"/>
                <a:sym typeface="Meiryo"/>
              </a:rPr>
              <a:t>（W300xH250）</a:t>
            </a:r>
            <a:endParaRPr sz="700" b="0" i="0" u="none" strike="noStrike" cap="none">
              <a:solidFill>
                <a:srgbClr val="000000"/>
              </a:solidFill>
              <a:latin typeface="游ゴシック" panose="020B0400000000000000" pitchFamily="50" charset="-128"/>
              <a:ea typeface="游ゴシック" panose="020B0400000000000000" pitchFamily="50" charset="-128"/>
              <a:cs typeface="Meiryo"/>
              <a:sym typeface="Meiryo"/>
            </a:endParaRPr>
          </a:p>
        </p:txBody>
      </p:sp>
      <p:graphicFrame>
        <p:nvGraphicFramePr>
          <p:cNvPr id="728" name="Google Shape;728;p25"/>
          <p:cNvGraphicFramePr/>
          <p:nvPr>
            <p:extLst>
              <p:ext uri="{D42A27DB-BD31-4B8C-83A1-F6EECF244321}">
                <p14:modId xmlns:p14="http://schemas.microsoft.com/office/powerpoint/2010/main" val="3269193177"/>
              </p:ext>
            </p:extLst>
          </p:nvPr>
        </p:nvGraphicFramePr>
        <p:xfrm>
          <a:off x="4573371" y="1273828"/>
          <a:ext cx="4211875" cy="2412000"/>
        </p:xfrm>
        <a:graphic>
          <a:graphicData uri="http://schemas.openxmlformats.org/drawingml/2006/table">
            <a:tbl>
              <a:tblPr>
                <a:noFill/>
                <a:tableStyleId>{27133808-EE09-42F5-BE28-2390A46D2D9E}</a:tableStyleId>
              </a:tblPr>
              <a:tblGrid>
                <a:gridCol w="964975">
                  <a:extLst>
                    <a:ext uri="{9D8B030D-6E8A-4147-A177-3AD203B41FA5}">
                      <a16:colId xmlns:a16="http://schemas.microsoft.com/office/drawing/2014/main" val="20000"/>
                    </a:ext>
                  </a:extLst>
                </a:gridCol>
                <a:gridCol w="1623450">
                  <a:extLst>
                    <a:ext uri="{9D8B030D-6E8A-4147-A177-3AD203B41FA5}">
                      <a16:colId xmlns:a16="http://schemas.microsoft.com/office/drawing/2014/main" val="20001"/>
                    </a:ext>
                  </a:extLst>
                </a:gridCol>
                <a:gridCol w="1623450">
                  <a:extLst>
                    <a:ext uri="{9D8B030D-6E8A-4147-A177-3AD203B41FA5}">
                      <a16:colId xmlns:a16="http://schemas.microsoft.com/office/drawing/2014/main" val="20002"/>
                    </a:ext>
                  </a:extLst>
                </a:gridCol>
              </a:tblGrid>
              <a:tr h="252000">
                <a:tc>
                  <a:txBody>
                    <a:bodyPr/>
                    <a:lstStyle/>
                    <a:p>
                      <a:pPr marL="0" marR="0" lvl="0" indent="0" algn="ctr" rtl="0">
                        <a:lnSpc>
                          <a:spcPct val="100000"/>
                        </a:lnSpc>
                        <a:spcBef>
                          <a:spcPts val="0"/>
                        </a:spcBef>
                        <a:spcAft>
                          <a:spcPts val="0"/>
                        </a:spcAft>
                        <a:buClr>
                          <a:schemeClr val="lt1"/>
                        </a:buClr>
                        <a:buSzPts val="800"/>
                        <a:buFont typeface="Meiryo"/>
                        <a:buNone/>
                      </a:pPr>
                      <a:r>
                        <a:rPr lang="ja-JP" sz="800" b="0" i="0" u="none" strike="noStrike" cap="none">
                          <a:solidFill>
                            <a:schemeClr val="lt1"/>
                          </a:solidFill>
                          <a:latin typeface="游ゴシック" panose="020B0400000000000000" pitchFamily="50" charset="-128"/>
                          <a:ea typeface="游ゴシック" panose="020B0400000000000000" pitchFamily="50" charset="-128"/>
                          <a:cs typeface="Arial"/>
                          <a:sym typeface="Arial"/>
                        </a:rPr>
                        <a:t>メニュー名</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gridSpan="2">
                  <a:txBody>
                    <a:bodyPr/>
                    <a:lstStyle/>
                    <a:p>
                      <a:pPr marL="0" marR="0" lvl="0" indent="0" algn="ctr" rtl="0">
                        <a:lnSpc>
                          <a:spcPct val="100000"/>
                        </a:lnSpc>
                        <a:spcBef>
                          <a:spcPts val="0"/>
                        </a:spcBef>
                        <a:spcAft>
                          <a:spcPts val="0"/>
                        </a:spcAft>
                        <a:buClr>
                          <a:schemeClr val="lt1"/>
                        </a:buClr>
                        <a:buSzPts val="900"/>
                        <a:buFont typeface="Meiryo"/>
                        <a:buNone/>
                      </a:pPr>
                      <a:r>
                        <a:rPr lang="ja-JP" altLang="en-US" sz="9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ニュース</a:t>
                      </a:r>
                      <a:r>
                        <a:rPr lang="ja-JP" sz="9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PCレクタングル/ビッグレクタングル</a:t>
                      </a:r>
                      <a:endParaRPr sz="9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hMerge="1">
                  <a:txBody>
                    <a:bodyPr/>
                    <a:lstStyle/>
                    <a:p>
                      <a:endParaRPr lang="ja-JP"/>
                    </a:p>
                  </a:txBody>
                  <a:tcPr/>
                </a:tc>
                <a:extLst>
                  <a:ext uri="{0D108BD9-81ED-4DB2-BD59-A6C34878D82A}">
                    <a16:rowId xmlns:a16="http://schemas.microsoft.com/office/drawing/2014/main" val="10000"/>
                  </a:ext>
                </a:extLst>
              </a:tr>
              <a:tr h="288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掲載タイプ</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imp保証</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288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掲載期間</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2週間～</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2"/>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掲載開始/終了</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掲載開始日の0時00分</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掲載終了日の23時59分　（24時間表記）</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3"/>
                  </a:ext>
                </a:extLst>
              </a:tr>
              <a:tr h="288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掲載料金</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1,000,000imp～</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 ＠0.3円</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4"/>
                  </a:ext>
                </a:extLst>
              </a:tr>
              <a:tr h="360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スペック</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W300xH250/W300×600</a:t>
                      </a:r>
                    </a:p>
                    <a:p>
                      <a:pPr marL="0" marR="0" lvl="0" indent="0" algn="l" rtl="0">
                        <a:lnSpc>
                          <a:spcPct val="100000"/>
                        </a:lnSpc>
                        <a:spcBef>
                          <a:spcPts val="0"/>
                        </a:spcBef>
                        <a:spcAft>
                          <a:spcPts val="0"/>
                        </a:spcAft>
                        <a:buClr>
                          <a:schemeClr val="dk1"/>
                        </a:buClr>
                        <a:buSzPts val="800"/>
                        <a:buFont typeface="Meiryo"/>
                        <a:buNone/>
                      </a:pP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GIF</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JPEG</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PNG </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150KB</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以内</a:t>
                      </a: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5"/>
                  </a:ext>
                </a:extLst>
              </a:tr>
              <a:tr h="288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掲載本数/差替</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４本以内　/　可（週１回、土日・祝日を除く）</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6"/>
                  </a:ext>
                </a:extLst>
              </a:tr>
              <a:tr h="288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入稿締切</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2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掲載開始日の５営業日前　（掲載期間中の原稿差替え含む）</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7"/>
                  </a:ext>
                </a:extLst>
              </a:tr>
            </a:tbl>
          </a:graphicData>
        </a:graphic>
      </p:graphicFrame>
      <p:grpSp>
        <p:nvGrpSpPr>
          <p:cNvPr id="3" name="グループ化 2">
            <a:extLst>
              <a:ext uri="{FF2B5EF4-FFF2-40B4-BE49-F238E27FC236}">
                <a16:creationId xmlns:a16="http://schemas.microsoft.com/office/drawing/2014/main" id="{34738AA8-F497-6449-9C6D-6E54318D885B}"/>
              </a:ext>
            </a:extLst>
          </p:cNvPr>
          <p:cNvGrpSpPr/>
          <p:nvPr/>
        </p:nvGrpSpPr>
        <p:grpSpPr>
          <a:xfrm>
            <a:off x="655354" y="2466238"/>
            <a:ext cx="2506058" cy="2034036"/>
            <a:chOff x="671287" y="2484549"/>
            <a:chExt cx="2506058" cy="2034036"/>
          </a:xfrm>
        </p:grpSpPr>
        <p:pic>
          <p:nvPicPr>
            <p:cNvPr id="721" name="Google Shape;721;p25" descr="WS000002.JPG"/>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676567" y="2484550"/>
              <a:ext cx="2280836" cy="2025816"/>
            </a:xfrm>
            <a:prstGeom prst="rect">
              <a:avLst/>
            </a:prstGeom>
            <a:noFill/>
            <a:ln>
              <a:noFill/>
            </a:ln>
          </p:spPr>
        </p:pic>
        <p:pic>
          <p:nvPicPr>
            <p:cNvPr id="722" name="Google Shape;722;p25" descr="WS000025.JPG"/>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718284" y="2732158"/>
              <a:ext cx="299965" cy="151630"/>
            </a:xfrm>
            <a:prstGeom prst="rect">
              <a:avLst/>
            </a:prstGeom>
            <a:noFill/>
            <a:ln>
              <a:noFill/>
            </a:ln>
          </p:spPr>
        </p:pic>
        <p:pic>
          <p:nvPicPr>
            <p:cNvPr id="723" name="Google Shape;723;p25" descr="WS000024.JPG"/>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676568" y="3039451"/>
              <a:ext cx="1548464" cy="1479134"/>
            </a:xfrm>
            <a:prstGeom prst="rect">
              <a:avLst/>
            </a:prstGeom>
            <a:noFill/>
            <a:ln>
              <a:noFill/>
            </a:ln>
          </p:spPr>
        </p:pic>
        <p:sp>
          <p:nvSpPr>
            <p:cNvPr id="724" name="Google Shape;724;p25"/>
            <p:cNvSpPr/>
            <p:nvPr/>
          </p:nvSpPr>
          <p:spPr>
            <a:xfrm>
              <a:off x="1179820" y="2681338"/>
              <a:ext cx="1777583" cy="248201"/>
            </a:xfrm>
            <a:prstGeom prst="rect">
              <a:avLst/>
            </a:prstGeom>
            <a:solidFill>
              <a:schemeClr val="lt1"/>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725" name="Google Shape;725;p25"/>
            <p:cNvSpPr/>
            <p:nvPr/>
          </p:nvSpPr>
          <p:spPr>
            <a:xfrm>
              <a:off x="2255358" y="3071387"/>
              <a:ext cx="688170" cy="1268186"/>
            </a:xfrm>
            <a:prstGeom prst="rect">
              <a:avLst/>
            </a:prstGeom>
            <a:solidFill>
              <a:srgbClr val="FFFFFF"/>
            </a:solidFill>
            <a:ln w="19050" cap="flat" cmpd="sng">
              <a:solidFill>
                <a:srgbClr val="C00000"/>
              </a:solidFill>
              <a:prstDash val="solid"/>
              <a:round/>
              <a:headEnd type="none" w="sm" len="sm"/>
              <a:tailEnd type="none" w="sm" len="sm"/>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pic>
          <p:nvPicPr>
            <p:cNvPr id="726" name="Google Shape;726;p25" descr="bigex_bgwhite"/>
            <p:cNvPicPr preferRelativeResize="0"/>
            <p:nvPr/>
          </p:nvPicPr>
          <p:blipFill rotWithShape="1">
            <a:blip r:embed="rId8">
              <a:alphaModFix/>
            </a:blip>
            <a:srcRect/>
            <a:stretch/>
          </p:blipFill>
          <p:spPr>
            <a:xfrm>
              <a:off x="2356949" y="3422713"/>
              <a:ext cx="484988" cy="203235"/>
            </a:xfrm>
            <a:prstGeom prst="rect">
              <a:avLst/>
            </a:prstGeom>
            <a:noFill/>
            <a:ln>
              <a:noFill/>
            </a:ln>
          </p:spPr>
        </p:pic>
        <p:sp>
          <p:nvSpPr>
            <p:cNvPr id="727" name="Google Shape;727;p25"/>
            <p:cNvSpPr/>
            <p:nvPr/>
          </p:nvSpPr>
          <p:spPr>
            <a:xfrm>
              <a:off x="2158170" y="3647162"/>
              <a:ext cx="1019175" cy="2000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Meiryo"/>
                <a:buNone/>
              </a:pPr>
              <a:r>
                <a:rPr lang="ja-JP" sz="700" b="0" i="0" u="none" strike="noStrike" cap="none">
                  <a:solidFill>
                    <a:srgbClr val="000000"/>
                  </a:solidFill>
                  <a:latin typeface="游ゴシック" panose="020B0400000000000000" pitchFamily="50" charset="-128"/>
                  <a:ea typeface="游ゴシック" panose="020B0400000000000000" pitchFamily="50" charset="-128"/>
                  <a:cs typeface="Meiryo"/>
                  <a:sym typeface="Meiryo"/>
                </a:rPr>
                <a:t>（W300xH600）</a:t>
              </a:r>
              <a:endParaRPr sz="700" b="0" i="0" u="none" strike="noStrike" cap="none">
                <a:solidFill>
                  <a:srgbClr val="000000"/>
                </a:solidFill>
                <a:latin typeface="游ゴシック" panose="020B0400000000000000" pitchFamily="50" charset="-128"/>
                <a:ea typeface="游ゴシック" panose="020B0400000000000000" pitchFamily="50" charset="-128"/>
                <a:cs typeface="Meiryo"/>
                <a:sym typeface="Meiryo"/>
              </a:endParaRPr>
            </a:p>
          </p:txBody>
        </p:sp>
        <p:sp>
          <p:nvSpPr>
            <p:cNvPr id="2" name="正方形/長方形 1">
              <a:extLst>
                <a:ext uri="{FF2B5EF4-FFF2-40B4-BE49-F238E27FC236}">
                  <a16:creationId xmlns:a16="http://schemas.microsoft.com/office/drawing/2014/main" id="{07F256AD-2B34-0D49-BAFF-E1A7DB26ABA7}"/>
                </a:ext>
              </a:extLst>
            </p:cNvPr>
            <p:cNvSpPr/>
            <p:nvPr/>
          </p:nvSpPr>
          <p:spPr>
            <a:xfrm>
              <a:off x="671287" y="2484549"/>
              <a:ext cx="2322692" cy="2034035"/>
            </a:xfrm>
            <a:prstGeom prst="rect">
              <a:avLst/>
            </a:pr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33"/>
        <p:cNvGrpSpPr/>
        <p:nvPr/>
      </p:nvGrpSpPr>
      <p:grpSpPr>
        <a:xfrm>
          <a:off x="0" y="0"/>
          <a:ext cx="0" cy="0"/>
          <a:chOff x="0" y="0"/>
          <a:chExt cx="0" cy="0"/>
        </a:xfrm>
      </p:grpSpPr>
      <p:pic>
        <p:nvPicPr>
          <p:cNvPr id="21" name="図 20">
            <a:extLst>
              <a:ext uri="{FF2B5EF4-FFF2-40B4-BE49-F238E27FC236}">
                <a16:creationId xmlns:a16="http://schemas.microsoft.com/office/drawing/2014/main" id="{13201D46-BC6D-AE41-AA52-B8F2CB4F8D7B}"/>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20057" y="1645031"/>
            <a:ext cx="1778682" cy="2981794"/>
          </a:xfrm>
          <a:prstGeom prst="rect">
            <a:avLst/>
          </a:prstGeom>
        </p:spPr>
      </p:pic>
      <p:sp>
        <p:nvSpPr>
          <p:cNvPr id="734" name="Google Shape;734;p26"/>
          <p:cNvSpPr/>
          <p:nvPr/>
        </p:nvSpPr>
        <p:spPr>
          <a:xfrm>
            <a:off x="1840422" y="1281120"/>
            <a:ext cx="1537956" cy="203578"/>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lt1"/>
                </a:solidFill>
                <a:latin typeface="游ゴシック" panose="020B0400000000000000" pitchFamily="50" charset="-128"/>
                <a:ea typeface="游ゴシック" panose="020B0400000000000000" pitchFamily="50" charset="-128"/>
                <a:cs typeface="Meiryo"/>
                <a:sym typeface="Meiryo"/>
              </a:rPr>
              <a:t>エキサイトニュース SP TOP</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735" name="Google Shape;735;p26"/>
          <p:cNvSpPr/>
          <p:nvPr/>
        </p:nvSpPr>
        <p:spPr>
          <a:xfrm>
            <a:off x="0" y="762636"/>
            <a:ext cx="9143999" cy="272415"/>
          </a:xfrm>
          <a:prstGeom prst="roundRect">
            <a:avLst>
              <a:gd name="adj" fmla="val 16667"/>
            </a:avLst>
          </a:prstGeom>
          <a:noFill/>
          <a:ln>
            <a:noFill/>
          </a:ln>
          <a:effectLst>
            <a:outerShdw dist="20000" sx="999" sy="999" rotWithShape="0">
              <a:srgbClr val="000000"/>
            </a:outerShdw>
          </a:effectLst>
        </p:spPr>
        <p:txBody>
          <a:bodyPr spcFirstLastPara="1" wrap="square" lIns="36000" tIns="45700" rIns="36000" bIns="45700" anchor="ctr"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0" i="0" u="none" strike="noStrike" cap="none">
                <a:solidFill>
                  <a:srgbClr val="C00000"/>
                </a:solidFill>
                <a:latin typeface="游ゴシック" panose="020B0400000000000000" pitchFamily="50" charset="-128"/>
                <a:ea typeface="游ゴシック" panose="020B0400000000000000" pitchFamily="50" charset="-128"/>
                <a:sym typeface="Arial"/>
              </a:rPr>
              <a:t>スマホ版エキサイトニュースを利用するユーザーに対してレクタングル広告を配信いたします。</a:t>
            </a:r>
            <a:endParaRPr sz="1000" b="0" i="0" u="none" strike="noStrike" cap="none">
              <a:solidFill>
                <a:srgbClr val="C00000"/>
              </a:solidFill>
              <a:latin typeface="游ゴシック" panose="020B0400000000000000" pitchFamily="50" charset="-128"/>
              <a:ea typeface="游ゴシック" panose="020B0400000000000000" pitchFamily="50" charset="-128"/>
              <a:sym typeface="Arial"/>
            </a:endParaRPr>
          </a:p>
        </p:txBody>
      </p:sp>
      <p:sp>
        <p:nvSpPr>
          <p:cNvPr id="736" name="Google Shape;736;p26"/>
          <p:cNvSpPr/>
          <p:nvPr/>
        </p:nvSpPr>
        <p:spPr>
          <a:xfrm>
            <a:off x="4571999" y="4490024"/>
            <a:ext cx="4213226"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7F7F7F"/>
              </a:buClr>
              <a:buSzPts val="800"/>
              <a:buFont typeface="Noto Sans Symbols"/>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※iPhoneのみ、AndroidのみのOS指定が可能です。</a:t>
            </a:r>
            <a:endParaRPr sz="700" b="0" i="0" u="none" strike="noStrike" cap="none">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※キャリア指定も可能です。</a:t>
            </a:r>
            <a:endParaRPr sz="7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737" name="Google Shape;737;p26"/>
          <p:cNvSpPr txBox="1"/>
          <p:nvPr/>
        </p:nvSpPr>
        <p:spPr>
          <a:xfrm>
            <a:off x="361517" y="271451"/>
            <a:ext cx="2350791"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altLang="en-US"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ニュース</a:t>
            </a:r>
            <a:r>
              <a:rPr lang="en-US" alt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SP</a:t>
            </a: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レクタングル</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738" name="Google Shape;738;p26"/>
          <p:cNvCxnSpPr>
            <a:cxnSpLocks/>
            <a:stCxn id="737" idx="3"/>
          </p:cNvCxnSpPr>
          <p:nvPr/>
        </p:nvCxnSpPr>
        <p:spPr>
          <a:xfrm flipV="1">
            <a:off x="2712308" y="434727"/>
            <a:ext cx="6179402" cy="2401"/>
          </a:xfrm>
          <a:prstGeom prst="straightConnector1">
            <a:avLst/>
          </a:prstGeom>
          <a:noFill/>
          <a:ln w="9525" cap="rnd" cmpd="sng">
            <a:solidFill>
              <a:srgbClr val="CCCCCC"/>
            </a:solidFill>
            <a:prstDash val="solid"/>
            <a:miter lim="800000"/>
            <a:headEnd type="none" w="sm" len="sm"/>
            <a:tailEnd type="none" w="sm" len="sm"/>
          </a:ln>
        </p:spPr>
      </p:cxnSp>
      <p:grpSp>
        <p:nvGrpSpPr>
          <p:cNvPr id="739" name="Google Shape;739;p26"/>
          <p:cNvGrpSpPr/>
          <p:nvPr/>
        </p:nvGrpSpPr>
        <p:grpSpPr>
          <a:xfrm>
            <a:off x="1840422" y="4832803"/>
            <a:ext cx="1537956" cy="1164793"/>
            <a:chOff x="1573524" y="4531536"/>
            <a:chExt cx="1735183" cy="1488293"/>
          </a:xfrm>
        </p:grpSpPr>
        <p:sp>
          <p:nvSpPr>
            <p:cNvPr id="740" name="Google Shape;740;p26"/>
            <p:cNvSpPr/>
            <p:nvPr/>
          </p:nvSpPr>
          <p:spPr>
            <a:xfrm>
              <a:off x="1573524" y="4531536"/>
              <a:ext cx="1735183" cy="1488293"/>
            </a:xfrm>
            <a:prstGeom prst="rect">
              <a:avLst/>
            </a:prstGeom>
            <a:solidFill>
              <a:srgbClr val="FFFFFF"/>
            </a:solidFill>
            <a:ln w="19050"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000"/>
                <a:buFont typeface="Arial"/>
                <a:buNone/>
              </a:pPr>
              <a:r>
                <a:rPr lang="ja-JP" sz="1000" b="0" i="0" u="none" strike="noStrike" cap="none">
                  <a:solidFill>
                    <a:srgbClr val="FFFFFF"/>
                  </a:solidFill>
                  <a:latin typeface="游ゴシック" panose="020B0400000000000000" pitchFamily="50" charset="-128"/>
                  <a:ea typeface="游ゴシック" panose="020B0400000000000000" pitchFamily="50" charset="-128"/>
                  <a:cs typeface="Meiryo"/>
                  <a:sym typeface="Meiryo"/>
                </a:rPr>
                <a:t>W300×H250</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pic>
          <p:nvPicPr>
            <p:cNvPr id="741" name="Google Shape;741;p26" descr="bigex_bgwhite"/>
            <p:cNvPicPr preferRelativeResize="0"/>
            <p:nvPr/>
          </p:nvPicPr>
          <p:blipFill rotWithShape="1">
            <a:blip r:embed="rId4">
              <a:alphaModFix/>
            </a:blip>
            <a:srcRect/>
            <a:stretch/>
          </p:blipFill>
          <p:spPr>
            <a:xfrm>
              <a:off x="2111246" y="4961072"/>
              <a:ext cx="715620" cy="353789"/>
            </a:xfrm>
            <a:prstGeom prst="rect">
              <a:avLst/>
            </a:prstGeom>
            <a:noFill/>
            <a:ln>
              <a:noFill/>
            </a:ln>
          </p:spPr>
        </p:pic>
        <p:sp>
          <p:nvSpPr>
            <p:cNvPr id="742" name="Google Shape;742;p26"/>
            <p:cNvSpPr/>
            <p:nvPr/>
          </p:nvSpPr>
          <p:spPr>
            <a:xfrm>
              <a:off x="2002775" y="5294226"/>
              <a:ext cx="1103919" cy="24397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000000"/>
                  </a:solidFill>
                  <a:latin typeface="游ゴシック" panose="020B0400000000000000" pitchFamily="50" charset="-128"/>
                  <a:ea typeface="游ゴシック" panose="020B0400000000000000" pitchFamily="50" charset="-128"/>
                  <a:sym typeface="Arial"/>
                </a:rPr>
                <a:t>（W300xH250）</a:t>
              </a:r>
              <a:endParaRPr sz="7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grpSp>
      <p:pic>
        <p:nvPicPr>
          <p:cNvPr id="745" name="Google Shape;745;p26"/>
          <p:cNvPicPr preferRelativeResize="0"/>
          <p:nvPr/>
        </p:nvPicPr>
        <p:blipFill rotWithShape="1">
          <a:blip r:embed="rId5" cstate="print">
            <a:alphaModFix/>
            <a:extLst>
              <a:ext uri="{28A0092B-C50C-407E-A947-70E740481C1C}">
                <a14:useLocalDpi xmlns:a14="http://schemas.microsoft.com/office/drawing/2010/main"/>
              </a:ext>
            </a:extLst>
          </a:blip>
          <a:srcRect l="-1"/>
          <a:stretch/>
        </p:blipFill>
        <p:spPr>
          <a:xfrm>
            <a:off x="1730674" y="1851009"/>
            <a:ext cx="1404185" cy="841975"/>
          </a:xfrm>
          <a:prstGeom prst="rect">
            <a:avLst/>
          </a:prstGeom>
          <a:noFill/>
          <a:ln>
            <a:noFill/>
          </a:ln>
        </p:spPr>
      </p:pic>
      <p:pic>
        <p:nvPicPr>
          <p:cNvPr id="746" name="Google Shape;746;p26"/>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rot="10800000">
            <a:off x="1708277" y="2700896"/>
            <a:ext cx="1491049" cy="1999328"/>
          </a:xfrm>
          <a:prstGeom prst="round2SameRect">
            <a:avLst>
              <a:gd name="adj1" fmla="val 16667"/>
              <a:gd name="adj2" fmla="val 0"/>
            </a:avLst>
          </a:prstGeom>
          <a:noFill/>
          <a:ln>
            <a:noFill/>
          </a:ln>
        </p:spPr>
      </p:pic>
      <p:sp>
        <p:nvSpPr>
          <p:cNvPr id="747" name="Google Shape;747;p26"/>
          <p:cNvSpPr/>
          <p:nvPr/>
        </p:nvSpPr>
        <p:spPr>
          <a:xfrm>
            <a:off x="1708276" y="4513154"/>
            <a:ext cx="1802244" cy="229259"/>
          </a:xfrm>
          <a:prstGeom prst="wave">
            <a:avLst>
              <a:gd name="adj1" fmla="val 20000"/>
              <a:gd name="adj2" fmla="val -129"/>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Meiryo"/>
              <a:ea typeface="Meiryo"/>
              <a:cs typeface="Meiryo"/>
              <a:sym typeface="Meiryo"/>
            </a:endParaRPr>
          </a:p>
        </p:txBody>
      </p:sp>
      <p:sp>
        <p:nvSpPr>
          <p:cNvPr id="748" name="Google Shape;748;p26"/>
          <p:cNvSpPr/>
          <p:nvPr/>
        </p:nvSpPr>
        <p:spPr>
          <a:xfrm>
            <a:off x="4572000" y="4798277"/>
            <a:ext cx="4213225" cy="954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7F7F7F"/>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【備考】</a:t>
            </a:r>
            <a:endParaRPr sz="700" b="0" i="0" u="none" strike="noStrike" cap="none"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・クリエイティブや業種により、掲載をお断りする場合がございます。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・クリエイティブや業種により、一部掲載されない場合がございます。</a:t>
            </a:r>
            <a:b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b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・クリエイティブの内容・表現によっては、エキサイトの判断により、</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 　内容・表現の修正をお願いする場合がございます。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・掲載レポートは各商品単位となります。（掲載面別のレポートはお出しできません。）</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7F7F7F"/>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・在庫状況等により掲載面全てに必ずしも掲載されるとは限りません。</a:t>
            </a:r>
            <a:b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b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・掲載面下部に固定表示の広告が表示される場合がございます。</a:t>
            </a:r>
            <a:endParaRPr sz="700" b="0" i="0" u="none" strike="noStrike" cap="none" dirty="0">
              <a:solidFill>
                <a:srgbClr val="FF0000"/>
              </a:solidFill>
              <a:latin typeface="游ゴシック" panose="020B0400000000000000" pitchFamily="50" charset="-128"/>
              <a:ea typeface="游ゴシック" panose="020B0400000000000000" pitchFamily="50" charset="-128"/>
              <a:sym typeface="Arial"/>
            </a:endParaRPr>
          </a:p>
        </p:txBody>
      </p:sp>
      <p:graphicFrame>
        <p:nvGraphicFramePr>
          <p:cNvPr id="749" name="Google Shape;749;p26"/>
          <p:cNvGraphicFramePr/>
          <p:nvPr>
            <p:extLst>
              <p:ext uri="{D42A27DB-BD31-4B8C-83A1-F6EECF244321}">
                <p14:modId xmlns:p14="http://schemas.microsoft.com/office/powerpoint/2010/main" val="679034436"/>
              </p:ext>
            </p:extLst>
          </p:nvPr>
        </p:nvGraphicFramePr>
        <p:xfrm>
          <a:off x="4573371" y="1271113"/>
          <a:ext cx="4211850" cy="3207080"/>
        </p:xfrm>
        <a:graphic>
          <a:graphicData uri="http://schemas.openxmlformats.org/drawingml/2006/table">
            <a:tbl>
              <a:tblPr>
                <a:noFill/>
                <a:tableStyleId>{27133808-EE09-42F5-BE28-2390A46D2D9E}</a:tableStyleId>
              </a:tblPr>
              <a:tblGrid>
                <a:gridCol w="964975">
                  <a:extLst>
                    <a:ext uri="{9D8B030D-6E8A-4147-A177-3AD203B41FA5}">
                      <a16:colId xmlns:a16="http://schemas.microsoft.com/office/drawing/2014/main" val="20000"/>
                    </a:ext>
                  </a:extLst>
                </a:gridCol>
                <a:gridCol w="3246875">
                  <a:extLst>
                    <a:ext uri="{9D8B030D-6E8A-4147-A177-3AD203B41FA5}">
                      <a16:colId xmlns:a16="http://schemas.microsoft.com/office/drawing/2014/main" val="20001"/>
                    </a:ext>
                  </a:extLst>
                </a:gridCol>
              </a:tblGrid>
              <a:tr h="252000">
                <a:tc>
                  <a:txBody>
                    <a:bodyPr/>
                    <a:lstStyle/>
                    <a:p>
                      <a:pPr marL="0" marR="0" lvl="0" indent="0" algn="ctr" rtl="0">
                        <a:lnSpc>
                          <a:spcPct val="100000"/>
                        </a:lnSpc>
                        <a:spcBef>
                          <a:spcPts val="0"/>
                        </a:spcBef>
                        <a:spcAft>
                          <a:spcPts val="0"/>
                        </a:spcAft>
                        <a:buClr>
                          <a:schemeClr val="lt1"/>
                        </a:buClr>
                        <a:buSzPts val="800"/>
                        <a:buFont typeface="Meiryo"/>
                        <a:buNone/>
                      </a:pPr>
                      <a:r>
                        <a:rPr lang="ja-JP" sz="800" b="0" i="0" u="none" strike="noStrike" cap="none">
                          <a:solidFill>
                            <a:schemeClr val="lt1"/>
                          </a:solidFill>
                          <a:latin typeface="游ゴシック" panose="020B0400000000000000" pitchFamily="50" charset="-128"/>
                          <a:ea typeface="游ゴシック" panose="020B0400000000000000" pitchFamily="50" charset="-128"/>
                          <a:cs typeface="Arial"/>
                          <a:sym typeface="Arial"/>
                        </a:rPr>
                        <a:t>メニュー名</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altLang="en-US" sz="9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ニュース</a:t>
                      </a:r>
                      <a:r>
                        <a:rPr lang="ja-JP" sz="9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SPレクタングル</a:t>
                      </a:r>
                      <a:endParaRPr sz="18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掲載面</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エキサイトニュースSP TOP、中面</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1425" marR="91425" marT="45700" marB="45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1"/>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掲載タイプ</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imp保証／ローテーション</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1425" marR="91425" marT="45700" marB="45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料金</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0.</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3</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5円／imp　　（掲載単位：1,000,000imp～）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1425" marR="91425" marT="45700" marB="45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3"/>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掲載期間</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1週間～（掲載開始日は平日任意）</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1425" marR="91425" marT="45700" marB="45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4"/>
                  </a:ext>
                </a:extLst>
              </a:tr>
              <a:tr h="432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スペック</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W600xH500</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W300xH250【2</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素材必要です</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p>
                    <a:p>
                      <a:pPr marL="0" marR="0" lvl="0" indent="0" algn="l" rtl="0">
                        <a:lnSpc>
                          <a:spcPct val="100000"/>
                        </a:lnSpc>
                        <a:spcBef>
                          <a:spcPts val="0"/>
                        </a:spcBef>
                        <a:spcAft>
                          <a:spcPts val="0"/>
                        </a:spcAft>
                        <a:buClr>
                          <a:schemeClr val="dk1"/>
                        </a:buClr>
                        <a:buSzPts val="800"/>
                        <a:buFont typeface="Meiryo"/>
                        <a:buNone/>
                      </a:pP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GIF</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JPEG</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PNG </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150KB</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以内 </a:t>
                      </a:r>
                    </a:p>
                    <a:p>
                      <a:pPr marL="0" marR="0" lvl="0" indent="0" algn="l" rtl="0">
                        <a:lnSpc>
                          <a:spcPct val="100000"/>
                        </a:lnSpc>
                        <a:spcBef>
                          <a:spcPts val="0"/>
                        </a:spcBef>
                        <a:spcAft>
                          <a:spcPts val="0"/>
                        </a:spcAft>
                        <a:buClr>
                          <a:schemeClr val="dk1"/>
                        </a:buClr>
                        <a:buSzPts val="800"/>
                        <a:buFont typeface="Meiryo"/>
                        <a:buNone/>
                      </a:pP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端末最適化対応のため、</a:t>
                      </a:r>
                    </a:p>
                    <a:p>
                      <a:pPr marL="0" marR="0" lvl="0" indent="0" algn="l"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実質表示は</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W300×H250</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サイズとなります</a:t>
                      </a:r>
                    </a:p>
                  </a:txBody>
                  <a:tcPr marL="91425" marR="91425" marT="45700" marB="45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5"/>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掲載本数/差替</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4本以内　/　可（週1回、土日・祝日を除く）</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89975" marR="89975" marT="43175" marB="4317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6"/>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入稿締切</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掲載開始日5営業日前（土・日・祝日を除く）</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1425" marR="91425" marT="45700" marB="457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750" name="Google Shape;750;p26"/>
          <p:cNvSpPr/>
          <p:nvPr/>
        </p:nvSpPr>
        <p:spPr>
          <a:xfrm>
            <a:off x="361518" y="6168531"/>
            <a:ext cx="4858553" cy="2000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※上記は掲載イメージです。リニューアルや弊社の都合によりデザイン等が変更となる場合がございます。</a:t>
            </a:r>
            <a:endParaRPr sz="7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91"/>
        <p:cNvGrpSpPr/>
        <p:nvPr/>
      </p:nvGrpSpPr>
      <p:grpSpPr>
        <a:xfrm>
          <a:off x="0" y="0"/>
          <a:ext cx="0" cy="0"/>
          <a:chOff x="0" y="0"/>
          <a:chExt cx="0" cy="0"/>
        </a:xfrm>
      </p:grpSpPr>
      <p:sp>
        <p:nvSpPr>
          <p:cNvPr id="792" name="Google Shape;792;p28"/>
          <p:cNvSpPr/>
          <p:nvPr/>
        </p:nvSpPr>
        <p:spPr>
          <a:xfrm>
            <a:off x="0" y="2776538"/>
            <a:ext cx="9144000" cy="9144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rgbClr val="FFFFFF"/>
              </a:solidFill>
              <a:latin typeface="Arial"/>
              <a:ea typeface="Arial"/>
              <a:cs typeface="Arial"/>
              <a:sym typeface="Arial"/>
            </a:endParaRPr>
          </a:p>
        </p:txBody>
      </p:sp>
      <p:sp>
        <p:nvSpPr>
          <p:cNvPr id="793" name="Google Shape;793;p28"/>
          <p:cNvSpPr txBox="1"/>
          <p:nvPr/>
        </p:nvSpPr>
        <p:spPr>
          <a:xfrm>
            <a:off x="2904944" y="3084513"/>
            <a:ext cx="3288080"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dirty="0">
                <a:solidFill>
                  <a:srgbClr val="FFFFFF"/>
                </a:solidFill>
                <a:latin typeface="游ゴシック" panose="020B0400000000000000" pitchFamily="50" charset="-128"/>
                <a:ea typeface="游ゴシック" panose="020B0400000000000000" pitchFamily="50" charset="-128"/>
                <a:sym typeface="Arial"/>
              </a:rPr>
              <a:t>広告ガイドライン・規約</a:t>
            </a:r>
            <a:endParaRPr sz="1400" b="1"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97"/>
        <p:cNvGrpSpPr/>
        <p:nvPr/>
      </p:nvGrpSpPr>
      <p:grpSpPr>
        <a:xfrm>
          <a:off x="0" y="0"/>
          <a:ext cx="0" cy="0"/>
          <a:chOff x="0" y="0"/>
          <a:chExt cx="0" cy="0"/>
        </a:xfrm>
      </p:grpSpPr>
      <p:sp>
        <p:nvSpPr>
          <p:cNvPr id="798" name="Google Shape;798;p29"/>
          <p:cNvSpPr/>
          <p:nvPr/>
        </p:nvSpPr>
        <p:spPr>
          <a:xfrm>
            <a:off x="361517" y="647961"/>
            <a:ext cx="8423708" cy="58631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sng" strike="noStrike" cap="none">
                <a:solidFill>
                  <a:schemeClr val="dk1"/>
                </a:solidFill>
                <a:latin typeface="游ゴシック" panose="020B0400000000000000" pitchFamily="50" charset="-128"/>
                <a:ea typeface="游ゴシック" panose="020B0400000000000000" pitchFamily="50" charset="-128"/>
                <a:sym typeface="Arial"/>
              </a:rPr>
              <a:t>1. 広告掲載に関する免責事項</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広告掲載に関する免責事項は、弊社が提供するすべてのサービス、および提携パートナー上に掲載される広告に適用される免責事項です。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1. エキサイト株式会社（以下、当社と言います）は停電・通信回線の事故・天災等の不可抗力、通信事業者の不履行、インターネットインフラその他サーバー等のシステム上の不具合、緊急メンテナンスの発生など、当社の責に帰すべき事由以外の原因により広告掲載契約に基づく債務の全部または一部を履行できなかった場合、当社はその責を問われないものとし、当該履行については、当該原因の影響とみなされる範囲まで義務を免除されるものとします。但し、当社の故意または重過失による場合はこの限りではありません。この場合に限り、当社が配信を行わなかった部分については広告主の支払債務も生じないものと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2. 広告掲載初日及び広告内容の変更の掲載開始時間から12時間は広告掲載調整時間とし、当該調整時間内の不具合について、当社は免責されるものとします。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3. タイアップ広告、および当社委託制作広告に於いて、掲載前々営業日までに掲載内容が校了しない場合、掲載開始日を延期させていただく場合がございます。また、本延期に伴う掲載終了日の延長は無いものと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4. 広告の配信中において、当該広告からのリンク自体が無効であったりリンク先のサイトに不具合が発生した場合、当社は当該広告の配信を停止することができるものとし、この場合、当社は広告不掲載の責を負わないものと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5. 当社は、広告主がユーザーまたは第三者に対して損害を与えた場合、その一切の責任を負わないものとします。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6. 当社は、ユーザーが広告主を通じて得る情報などについて、その完全性・正確性・確実性・有用性など、いかなる保証も行わないものとします。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7. 当社は、ユーザーが使用するいかなる機器、ソフトウェアについても、その動作保証を一切行わないものとします。</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r" rtl="0">
              <a:lnSpc>
                <a:spcPct val="100000"/>
              </a:lnSpc>
              <a:spcBef>
                <a:spcPts val="0"/>
              </a:spcBef>
              <a:spcAft>
                <a:spcPts val="0"/>
              </a:spcAft>
              <a:buClr>
                <a:srgbClr val="000000"/>
              </a:buClr>
              <a:buSzPts val="600"/>
              <a:buFont typeface="Arial"/>
              <a:buNone/>
            </a:pPr>
            <a:r>
              <a:rPr lang="ja-JP" sz="600" b="0" i="0" u="none" strike="noStrike" cap="none">
                <a:solidFill>
                  <a:schemeClr val="dk1"/>
                </a:solidFill>
                <a:latin typeface="游ゴシック" panose="020B0400000000000000" pitchFamily="50" charset="-128"/>
                <a:ea typeface="游ゴシック" panose="020B0400000000000000" pitchFamily="50" charset="-128"/>
                <a:sym typeface="Arial"/>
              </a:rPr>
              <a:t>平成20年4月1日制定</a:t>
            </a:r>
            <a:endParaRPr sz="6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キャンセルポリシー（広告掲載申込み解除、掲載中止に伴う違約金）: 広告掲載申込み後、広告主、申込者の都合で広告掲載を中止する場合、申込み金額全額の料率で違約金をいただきます。また広告主、申込者は申込み金額全額を支払って、広告掲載を中止することができるものと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sng" strike="noStrike" cap="none">
                <a:solidFill>
                  <a:schemeClr val="dk1"/>
                </a:solidFill>
                <a:latin typeface="游ゴシック" panose="020B0400000000000000" pitchFamily="50" charset="-128"/>
                <a:ea typeface="游ゴシック" panose="020B0400000000000000" pitchFamily="50" charset="-128"/>
                <a:sym typeface="Arial"/>
              </a:rPr>
              <a:t>2. 広告掲載基準</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エキサイト広告掲載基準は、弊社が提供するすべてのサービス、および提携パートナー上に掲載される広告に適用される基準です。掲載できないサービスや商品、掲載にあたって基準を設けているサイトや業種の基準、クリエイティブ（タイトル・説明文・画像）を作成するにあたっての表現規制など、広告掲載を申し込む広告主はその広告について、この基準を順守する必要があり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※広告掲載基準：</a:t>
            </a:r>
            <a:r>
              <a:rPr lang="ja-JP" sz="700" b="0" i="0" u="sng" strike="noStrike" cap="none">
                <a:solidFill>
                  <a:srgbClr val="C00000"/>
                </a:solidFill>
                <a:latin typeface="游ゴシック" panose="020B0400000000000000" pitchFamily="50" charset="-128"/>
                <a:ea typeface="游ゴシック" panose="020B0400000000000000" pitchFamily="50" charset="-128"/>
                <a:sym typeface="Arial"/>
                <a:hlinkClick r:id="rId3"/>
              </a:rPr>
              <a:t>https://https://image.excite.co.jp/jp/ad/ex/pdf/adpolicy/adpolicy_201908.pdf</a:t>
            </a:r>
            <a:endParaRPr sz="700" b="0" i="0" u="sng"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sng"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sng" strike="noStrike" cap="none">
                <a:solidFill>
                  <a:schemeClr val="dk1"/>
                </a:solidFill>
                <a:latin typeface="游ゴシック" panose="020B0400000000000000" pitchFamily="50" charset="-128"/>
                <a:ea typeface="游ゴシック" panose="020B0400000000000000" pitchFamily="50" charset="-128"/>
                <a:sym typeface="Arial"/>
              </a:rPr>
              <a:t>3. 広告配信ガイドライン</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一部の広告の掲載において個別の規定を設けております。該当する広告掲載を申し込む広告主はその広告について、この規定を遵守する必要がございます。ご承諾いただいたことの証明としてお申込書内へ該当規定遵守の旨の記載が必要で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 第三者配信規定</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1. 申込前に、第三者配信を行う目的、取得する情報、広告仕様（インフォメーションアイコン含む）、 第三者配信会社のプライバシーポリシーページURLおよび「情報収集の無効化（オプトアウト）」ページURLを申告してください。審査受領の判断材料として必要になります。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2. 本配信の際に取得したユーザー情報を、本配信以外で使用しないでください。</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3. 個人を特定できる情報を用いてターゲティングすることを禁止します。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4. 第三者配信のタグを事前に確認させていただきます。内容によって、弊社判断で第三者配信をお断りする場合がございます。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5. 掲載期間中に弊社に不利益をもたらす事象が発覚した場合、弊社判断で第三者配信を停止させていただく場合がございます。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6. 別途設けている第三者配信向け制作・入稿規定に従ってください。詳しくは「スペックガイド」をご参照ください。</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 第三者タグ設置規定</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1. 申込前に、ご希望のタグ設置を行う目的、取得する情報、タグ発行会社のプライバシーポリシーページURLおよびオプトアウトページURLを申告してください。審査受領の判断材料として必要になります。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2. 本タグ設置の際に取得したユーザー情報を、申告した目的以外（取得データの転売含む）での使用・公表をしないでください。</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3. 申告した目的の範囲であっても、エキサイトのユーザーデータであることがわかるような形での使用・公表をしないでください。また、対外的なリリースなどを行う場合には別途審査を行う必要があります。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4. 個人を特定できる情報（個体・アプリケーションを識別する情報 / 位置情報（GPS））の取得および利用を禁止します。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5. 申告されたタグを設置するページ内すべてに、申告された内容をユーザーに明示するページへのリンクを設置し、そのページからタグ発行会社の「情報収集の無効化（オプトアウト）」ページへのリンクを設置いた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6. 設置ご希望のタグは事前に確認させていただきます。内容によって、弊社判断でタグ設置をお断りする場合がございます。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7. 掲載期間中に弊社に不利益をもたらす事象が発覚した場合、弊社判断で設置ページより第三者タグを削除させていただく場合がございます。</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※掲載面（エキサイト側の）ドメインのcookieの操作は禁止とします。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※セキュリティ面で脆弱性のあるスクリプト(XSSなど)はお受けできません。</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799" name="Google Shape;799;p29"/>
          <p:cNvSpPr txBox="1"/>
          <p:nvPr/>
        </p:nvSpPr>
        <p:spPr>
          <a:xfrm>
            <a:off x="361517" y="271451"/>
            <a:ext cx="2497093"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広告ガイドライン・規約１</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800" name="Google Shape;800;p29"/>
          <p:cNvCxnSpPr>
            <a:stCxn id="799" idx="3"/>
          </p:cNvCxnSpPr>
          <p:nvPr/>
        </p:nvCxnSpPr>
        <p:spPr>
          <a:xfrm rot="10800000" flipH="1">
            <a:off x="2858610" y="434727"/>
            <a:ext cx="6033000" cy="240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sp>
        <p:nvSpPr>
          <p:cNvPr id="805" name="Google Shape;805;p30"/>
          <p:cNvSpPr/>
          <p:nvPr/>
        </p:nvSpPr>
        <p:spPr>
          <a:xfrm>
            <a:off x="358775" y="795953"/>
            <a:ext cx="8426450" cy="438577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 動画広告・音声付広告の掲載条件</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1. インターネット上で掲載許可が得られているクリエイティブである</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2. 動画配信方式が埋め込み動画配信であることの許諾が動画、音楽の権利者（音楽事務所、レーベルなど）より得られている</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※埋め込み動画配信(セキュアスクリプト有)</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広告掲載面でのみ動画を再生することが可能な形式です。通常のウェブサーバーを用いて動画を配信するためユーザーがファイルを保存することが可能ですが、動画ファイルにセキュアスクリプトと呼ば</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れる特殊なコードを実装することで動画をユーザーのパソコンに保存すると再生できなくなります。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3. 著作権管理事業者(JASRAC、ジャパン・ライツ・クリアランスなど)との必要な手続き（費用は貴社負担となります）が完了している</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※留意点：使用する楽曲の著作権管理を著作権管理事業者に委託している場合、自社で制作された楽曲であっても手続きが必要になることがございます。</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詳細は、著作権管理事業者にお問い合わせください。</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4. 別途設けている動画広告・音声付広告の掲載条件向け制作・入稿規定に従ってください。詳しくは「スペックガイド」をご参照ください。</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sng"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sng"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sng" strike="noStrike" cap="none">
                <a:solidFill>
                  <a:schemeClr val="dk1"/>
                </a:solidFill>
                <a:latin typeface="游ゴシック" panose="020B0400000000000000" pitchFamily="50" charset="-128"/>
                <a:ea typeface="游ゴシック" panose="020B0400000000000000" pitchFamily="50" charset="-128"/>
                <a:sym typeface="Arial"/>
              </a:rPr>
              <a:t>４．行動ターゲティング広告について</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エキサイトでは、お客様により有益な広告を表示する手法の一つとして、お客様の興味関心に関連した広告を表示する「行動ターゲティング広告」を配信しています。</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行動ターゲティング広告で利用する閲覧履歴情報等については、「プライバシー情報等」（「個人情報」及び「閲覧履歴情報等」を総称）として、適切に取り扱い、保護することが重要な責務であると考えており、プライバシーポリシーを定めております。詳細は以下よりご確認ください。</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プライバシーポリシー：</a:t>
            </a:r>
            <a:r>
              <a:rPr lang="ja-JP" sz="700" b="0" i="0" u="sng" strike="noStrike" cap="none">
                <a:solidFill>
                  <a:srgbClr val="C00000"/>
                </a:solidFill>
                <a:latin typeface="游ゴシック" panose="020B0400000000000000" pitchFamily="50" charset="-128"/>
                <a:ea typeface="游ゴシック" panose="020B0400000000000000" pitchFamily="50" charset="-128"/>
                <a:sym typeface="Arial"/>
                <a:hlinkClick r:id="rId3"/>
              </a:rPr>
              <a:t>https://info.excite.co.jp/top/protection/privacy.html</a:t>
            </a:r>
            <a:endParaRPr sz="700" b="0" i="0" u="none"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また、行動ターゲティング広告や利用動向の分析についての概要および無効化の方法は以下よりご確認ください。</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行動ターゲティング広告におけるインフォマティブデータの取り扱い：</a:t>
            </a:r>
            <a:r>
              <a:rPr lang="ja-JP" sz="700" b="0" i="0" u="sng" strike="noStrike" cap="none">
                <a:solidFill>
                  <a:srgbClr val="C00000"/>
                </a:solidFill>
                <a:latin typeface="游ゴシック" panose="020B0400000000000000" pitchFamily="50" charset="-128"/>
                <a:ea typeface="游ゴシック" panose="020B0400000000000000" pitchFamily="50" charset="-128"/>
                <a:sym typeface="Arial"/>
                <a:hlinkClick r:id="rId4"/>
              </a:rPr>
              <a:t>https://info.excite.co.jp/top/protection/privacy/cookie.html</a:t>
            </a:r>
            <a:endParaRPr sz="700" b="0" i="0" u="none"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※一般社団法人インターネット広告推進協議会（JIAA）の会員であるエキサイトは2017年8月1日にJIAAのインフォメーションアイコンプログラムの承認を受けました。</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　主な対応事項は以下のページよりご確認ください。</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sng" strike="noStrike" cap="none">
              <a:solidFill>
                <a:schemeClr val="dk1"/>
              </a:solidFill>
              <a:latin typeface="游ゴシック" panose="020B0400000000000000" pitchFamily="50" charset="-128"/>
              <a:ea typeface="游ゴシック" panose="020B0400000000000000" pitchFamily="50" charset="-128"/>
              <a:sym typeface="Arial"/>
              <a:hlinkClick r:id="rId5"/>
            </a:endParaRPr>
          </a:p>
          <a:p>
            <a:pPr marL="0" marR="0" lvl="0" indent="0" algn="l" rtl="0">
              <a:lnSpc>
                <a:spcPct val="100000"/>
              </a:lnSpc>
              <a:spcBef>
                <a:spcPts val="0"/>
              </a:spcBef>
              <a:spcAft>
                <a:spcPts val="0"/>
              </a:spcAft>
              <a:buClr>
                <a:srgbClr val="000000"/>
              </a:buClr>
              <a:buSzPts val="700"/>
              <a:buFont typeface="Arial"/>
              <a:buNone/>
            </a:pPr>
            <a:r>
              <a:rPr lang="ja-JP" sz="700" b="0" i="0" u="sng" strike="noStrike" cap="none">
                <a:solidFill>
                  <a:srgbClr val="C00000"/>
                </a:solidFill>
                <a:latin typeface="游ゴシック" panose="020B0400000000000000" pitchFamily="50" charset="-128"/>
                <a:ea typeface="游ゴシック" panose="020B0400000000000000" pitchFamily="50" charset="-128"/>
                <a:sym typeface="Arial"/>
                <a:hlinkClick r:id="rId5"/>
              </a:rPr>
              <a:t>https://ad.excite.co.jp/regulation/</a:t>
            </a:r>
            <a:endParaRPr sz="700" b="0" i="0" u="none"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sng" strike="noStrike" cap="none">
                <a:solidFill>
                  <a:schemeClr val="dk1"/>
                </a:solidFill>
                <a:latin typeface="游ゴシック" panose="020B0400000000000000" pitchFamily="50" charset="-128"/>
                <a:ea typeface="游ゴシック" panose="020B0400000000000000" pitchFamily="50" charset="-128"/>
                <a:sym typeface="Arial"/>
              </a:rPr>
              <a:t>5. ガイドライン・規約の改定について</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chemeClr val="dk1"/>
                </a:solidFill>
                <a:latin typeface="游ゴシック" panose="020B0400000000000000" pitchFamily="50" charset="-128"/>
                <a:ea typeface="游ゴシック" panose="020B0400000000000000" pitchFamily="50" charset="-128"/>
                <a:sym typeface="Arial"/>
              </a:rPr>
              <a:t>当ガイドラインに変更がある場合には、以下のページ上で告知しますので、お客様ご自身が変更点に関しての最新の情報を、当ページ上で随時確認されることを推奨します。確認をされていなかったことに起因するトラブルに関しては、当社は一切責任を負いかねますので予めご了承ください。</a:t>
            </a:r>
            <a:endParaRPr sz="700" b="0" i="0" u="none" strike="noStrike" cap="none">
              <a:solidFill>
                <a:schemeClr val="dk1"/>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endParaRPr sz="700" b="0" i="0" u="sng" strike="noStrike" cap="none">
              <a:solidFill>
                <a:schemeClr val="dk1"/>
              </a:solidFill>
              <a:latin typeface="游ゴシック" panose="020B0400000000000000" pitchFamily="50" charset="-128"/>
              <a:ea typeface="游ゴシック" panose="020B0400000000000000" pitchFamily="50" charset="-128"/>
              <a:sym typeface="Arial"/>
              <a:hlinkClick r:id="rId5"/>
            </a:endParaRPr>
          </a:p>
          <a:p>
            <a:pPr marL="0" marR="0" lvl="0" indent="0" algn="l" rtl="0">
              <a:lnSpc>
                <a:spcPct val="100000"/>
              </a:lnSpc>
              <a:spcBef>
                <a:spcPts val="0"/>
              </a:spcBef>
              <a:spcAft>
                <a:spcPts val="0"/>
              </a:spcAft>
              <a:buClr>
                <a:srgbClr val="000000"/>
              </a:buClr>
              <a:buSzPts val="700"/>
              <a:buFont typeface="Arial"/>
              <a:buNone/>
            </a:pPr>
            <a:r>
              <a:rPr lang="ja-JP" sz="700" b="0" i="0" u="sng" strike="noStrike" cap="none">
                <a:solidFill>
                  <a:srgbClr val="C00000"/>
                </a:solidFill>
                <a:latin typeface="游ゴシック" panose="020B0400000000000000" pitchFamily="50" charset="-128"/>
                <a:ea typeface="游ゴシック" panose="020B0400000000000000" pitchFamily="50" charset="-128"/>
                <a:sym typeface="Arial"/>
                <a:hlinkClick r:id="rId5"/>
              </a:rPr>
              <a:t>https://ad.excite.co.jp/regulation/</a:t>
            </a:r>
            <a:endParaRPr sz="700" b="0" i="0" u="none" strike="noStrike" cap="none">
              <a:solidFill>
                <a:srgbClr val="C00000"/>
              </a:solidFill>
              <a:latin typeface="游ゴシック" panose="020B0400000000000000" pitchFamily="50" charset="-128"/>
              <a:ea typeface="游ゴシック" panose="020B0400000000000000" pitchFamily="50" charset="-128"/>
              <a:sym typeface="Arial"/>
            </a:endParaRPr>
          </a:p>
        </p:txBody>
      </p:sp>
      <p:sp>
        <p:nvSpPr>
          <p:cNvPr id="806" name="Google Shape;806;p30"/>
          <p:cNvSpPr txBox="1"/>
          <p:nvPr/>
        </p:nvSpPr>
        <p:spPr>
          <a:xfrm>
            <a:off x="361514" y="271451"/>
            <a:ext cx="2443830"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広告ガイドライン・規約2</a:t>
            </a:r>
            <a:endParaRPr sz="1500" b="1"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cxnSp>
        <p:nvCxnSpPr>
          <p:cNvPr id="807" name="Google Shape;807;p30"/>
          <p:cNvCxnSpPr>
            <a:stCxn id="806" idx="3"/>
          </p:cNvCxnSpPr>
          <p:nvPr/>
        </p:nvCxnSpPr>
        <p:spPr>
          <a:xfrm rot="10800000" flipH="1">
            <a:off x="2805344" y="434727"/>
            <a:ext cx="6086400" cy="2400"/>
          </a:xfrm>
          <a:prstGeom prst="straightConnector1">
            <a:avLst/>
          </a:prstGeom>
          <a:noFill/>
          <a:ln w="9525" cap="rnd" cmpd="sng">
            <a:solidFill>
              <a:srgbClr val="CCCCCC"/>
            </a:solidFill>
            <a:prstDash val="solid"/>
            <a:miter lim="800000"/>
            <a:headEnd type="none" w="sm" len="sm"/>
            <a:tailEnd type="none" w="sm" len="sm"/>
          </a:ln>
        </p:spPr>
      </p:cxn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04"/>
        <p:cNvGrpSpPr/>
        <p:nvPr/>
      </p:nvGrpSpPr>
      <p:grpSpPr>
        <a:xfrm>
          <a:off x="0" y="0"/>
          <a:ext cx="0" cy="0"/>
          <a:chOff x="0" y="0"/>
          <a:chExt cx="0" cy="0"/>
        </a:xfrm>
      </p:grpSpPr>
      <p:pic>
        <p:nvPicPr>
          <p:cNvPr id="5" name="Google Shape;812;p31" descr="C:\Users\toshiya.hamaji\Desktop\名称未設定-1.gif">
            <a:extLst>
              <a:ext uri="{FF2B5EF4-FFF2-40B4-BE49-F238E27FC236}">
                <a16:creationId xmlns:a16="http://schemas.microsoft.com/office/drawing/2014/main" id="{E87D852A-D6F9-4913-88DB-B0468037B57D}"/>
              </a:ext>
            </a:extLst>
          </p:cNvPr>
          <p:cNvPicPr preferRelativeResize="0"/>
          <p:nvPr/>
        </p:nvPicPr>
        <p:blipFill rotWithShape="1">
          <a:blip r:embed="rId3">
            <a:alphaModFix/>
          </a:blip>
          <a:srcRect/>
          <a:stretch/>
        </p:blipFill>
        <p:spPr>
          <a:xfrm>
            <a:off x="3059113" y="2708275"/>
            <a:ext cx="1143000" cy="1390650"/>
          </a:xfrm>
          <a:prstGeom prst="rect">
            <a:avLst/>
          </a:prstGeom>
          <a:noFill/>
          <a:ln>
            <a:noFill/>
          </a:ln>
        </p:spPr>
      </p:pic>
      <p:sp>
        <p:nvSpPr>
          <p:cNvPr id="6" name="Google Shape;813;p31">
            <a:extLst>
              <a:ext uri="{FF2B5EF4-FFF2-40B4-BE49-F238E27FC236}">
                <a16:creationId xmlns:a16="http://schemas.microsoft.com/office/drawing/2014/main" id="{C591D6B3-B164-4ADC-B5DD-00DA66ECCC12}"/>
              </a:ext>
            </a:extLst>
          </p:cNvPr>
          <p:cNvSpPr txBox="1"/>
          <p:nvPr/>
        </p:nvSpPr>
        <p:spPr>
          <a:xfrm>
            <a:off x="4497388" y="3251200"/>
            <a:ext cx="1754187" cy="40005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Meiryo"/>
              <a:buNone/>
            </a:pPr>
            <a:r>
              <a:rPr lang="ja-JP" sz="2000" b="0" i="0" u="none" strike="noStrike" cap="none">
                <a:solidFill>
                  <a:srgbClr val="000000"/>
                </a:solidFill>
                <a:latin typeface="游ゴシック" panose="020B0400000000000000" pitchFamily="50" charset="-128"/>
                <a:ea typeface="游ゴシック" panose="020B0400000000000000" pitchFamily="50" charset="-128"/>
                <a:cs typeface="Meiryo"/>
                <a:sym typeface="Meiryo"/>
              </a:rPr>
              <a:t>Thank you！</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7" name="Google Shape;814;p31">
            <a:extLst>
              <a:ext uri="{FF2B5EF4-FFF2-40B4-BE49-F238E27FC236}">
                <a16:creationId xmlns:a16="http://schemas.microsoft.com/office/drawing/2014/main" id="{320B49FF-2ACE-4ADA-B964-D7B72D9D653D}"/>
              </a:ext>
            </a:extLst>
          </p:cNvPr>
          <p:cNvSpPr txBox="1"/>
          <p:nvPr/>
        </p:nvSpPr>
        <p:spPr>
          <a:xfrm>
            <a:off x="358775" y="5030325"/>
            <a:ext cx="8426450" cy="1015622"/>
          </a:xfrm>
          <a:prstGeom prst="rect">
            <a:avLst/>
          </a:prstGeom>
          <a:noFill/>
          <a:ln>
            <a:noFill/>
          </a:ln>
        </p:spPr>
        <p:txBody>
          <a:bodyPr spcFirstLastPara="1" wrap="square" lIns="91425" tIns="45700" rIns="91425" bIns="45700" anchor="ctr" anchorCtr="0">
            <a:spAutoFit/>
          </a:bodyPr>
          <a:lstStyle/>
          <a:p>
            <a:pPr marL="0" marR="0" lvl="0" indent="0" algn="ctr" rtl="0">
              <a:lnSpc>
                <a:spcPct val="150000"/>
              </a:lnSpc>
              <a:spcBef>
                <a:spcPts val="0"/>
              </a:spcBef>
              <a:spcAft>
                <a:spcPts val="0"/>
              </a:spcAft>
              <a:buClr>
                <a:srgbClr val="000000"/>
              </a:buClr>
              <a:buSzPts val="1000"/>
              <a:buFont typeface="Arial"/>
              <a:buNone/>
            </a:pPr>
            <a:r>
              <a:rPr lang="ja-JP" sz="1000" b="1" i="0" u="none" strike="noStrike" cap="none" dirty="0">
                <a:solidFill>
                  <a:schemeClr val="dk1"/>
                </a:solidFill>
                <a:latin typeface="游ゴシック" panose="020B0400000000000000" pitchFamily="50" charset="-128"/>
                <a:ea typeface="游ゴシック" panose="020B0400000000000000" pitchFamily="50" charset="-128"/>
                <a:sym typeface="Arial"/>
              </a:rPr>
              <a:t>【広告に関するお問い合わせ】</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ctr" rtl="0">
              <a:lnSpc>
                <a:spcPct val="150000"/>
              </a:lnSpc>
              <a:spcBef>
                <a:spcPts val="0"/>
              </a:spcBef>
              <a:spcAft>
                <a:spcPts val="0"/>
              </a:spcAft>
              <a:buClr>
                <a:srgbClr val="000000"/>
              </a:buClr>
              <a:buSzPts val="1000"/>
              <a:buFont typeface="Arial"/>
              <a:buNone/>
            </a:pPr>
            <a:r>
              <a:rPr lang="ja-JP" sz="1000" b="1" i="0" u="none" strike="noStrike" cap="none" dirty="0">
                <a:solidFill>
                  <a:schemeClr val="dk1"/>
                </a:solidFill>
                <a:latin typeface="游ゴシック" panose="020B0400000000000000" pitchFamily="50" charset="-128"/>
                <a:ea typeface="游ゴシック" panose="020B0400000000000000" pitchFamily="50" charset="-128"/>
                <a:sym typeface="Arial"/>
              </a:rPr>
              <a:t>エキサイト株式会社　広告担当</a:t>
            </a:r>
            <a:endParaRPr sz="1000" b="1" i="0" u="none" strike="noStrike" cap="none" dirty="0">
              <a:solidFill>
                <a:schemeClr val="dk1"/>
              </a:solidFill>
              <a:latin typeface="游ゴシック" panose="020B0400000000000000" pitchFamily="50" charset="-128"/>
              <a:ea typeface="游ゴシック" panose="020B0400000000000000" pitchFamily="50" charset="-128"/>
              <a:sym typeface="Arial"/>
            </a:endParaRPr>
          </a:p>
          <a:p>
            <a:pPr marL="0" marR="0" lvl="0" indent="0" algn="ctr" rtl="0">
              <a:lnSpc>
                <a:spcPct val="150000"/>
              </a:lnSpc>
              <a:spcBef>
                <a:spcPts val="0"/>
              </a:spcBef>
              <a:spcAft>
                <a:spcPts val="0"/>
              </a:spcAft>
              <a:buClr>
                <a:srgbClr val="000000"/>
              </a:buClr>
              <a:buSzPts val="1000"/>
              <a:buFont typeface="Arial"/>
              <a:buNone/>
            </a:pPr>
            <a:r>
              <a:rPr lang="ja-JP" sz="1000" b="1" i="0" u="none" strike="noStrike" cap="none" dirty="0">
                <a:solidFill>
                  <a:schemeClr val="dk1"/>
                </a:solidFill>
                <a:latin typeface="游ゴシック" panose="020B0400000000000000" pitchFamily="50" charset="-128"/>
                <a:ea typeface="游ゴシック" panose="020B0400000000000000" pitchFamily="50" charset="-128"/>
                <a:sym typeface="Arial"/>
              </a:rPr>
              <a:t>Tel： 03-6450-2741</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ctr" rtl="0">
              <a:lnSpc>
                <a:spcPct val="150000"/>
              </a:lnSpc>
              <a:spcBef>
                <a:spcPts val="0"/>
              </a:spcBef>
              <a:spcAft>
                <a:spcPts val="0"/>
              </a:spcAft>
              <a:buClr>
                <a:srgbClr val="000000"/>
              </a:buClr>
              <a:buSzPts val="1000"/>
              <a:buFont typeface="Arial"/>
              <a:buNone/>
            </a:pPr>
            <a:r>
              <a:rPr lang="ja-JP" sz="1000" b="1" i="0" u="none" strike="noStrike" cap="none" dirty="0">
                <a:solidFill>
                  <a:schemeClr val="dk1"/>
                </a:solidFill>
                <a:latin typeface="游ゴシック" panose="020B0400000000000000" pitchFamily="50" charset="-128"/>
                <a:ea typeface="游ゴシック" panose="020B0400000000000000" pitchFamily="50" charset="-128"/>
                <a:sym typeface="Arial"/>
              </a:rPr>
              <a:t>Mail： japan_advertising@excite.jp</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Tree>
    <p:extLst>
      <p:ext uri="{BB962C8B-B14F-4D97-AF65-F5344CB8AC3E}">
        <p14:creationId xmlns:p14="http://schemas.microsoft.com/office/powerpoint/2010/main" val="36830945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8" name="図 7">
            <a:extLst>
              <a:ext uri="{FF2B5EF4-FFF2-40B4-BE49-F238E27FC236}">
                <a16:creationId xmlns:a16="http://schemas.microsoft.com/office/drawing/2014/main" id="{D69991FB-8356-FA27-90D4-121B7613AF46}"/>
              </a:ext>
            </a:extLst>
          </p:cNvPr>
          <p:cNvPicPr>
            <a:picLocks noChangeAspect="1"/>
          </p:cNvPicPr>
          <p:nvPr/>
        </p:nvPicPr>
        <p:blipFill rotWithShape="1">
          <a:blip r:embed="rId3"/>
          <a:srcRect l="4551" t="39544" r="76534" b="38024"/>
          <a:stretch/>
        </p:blipFill>
        <p:spPr>
          <a:xfrm>
            <a:off x="6628432" y="4503418"/>
            <a:ext cx="1905005" cy="1506145"/>
          </a:xfrm>
          <a:prstGeom prst="rect">
            <a:avLst/>
          </a:prstGeom>
        </p:spPr>
      </p:pic>
      <p:pic>
        <p:nvPicPr>
          <p:cNvPr id="7" name="図 6">
            <a:extLst>
              <a:ext uri="{FF2B5EF4-FFF2-40B4-BE49-F238E27FC236}">
                <a16:creationId xmlns:a16="http://schemas.microsoft.com/office/drawing/2014/main" id="{9E8E1D93-764E-FEB3-3C0D-28948377E257}"/>
              </a:ext>
            </a:extLst>
          </p:cNvPr>
          <p:cNvPicPr>
            <a:picLocks noChangeAspect="1"/>
          </p:cNvPicPr>
          <p:nvPr/>
        </p:nvPicPr>
        <p:blipFill rotWithShape="1">
          <a:blip r:embed="rId4"/>
          <a:srcRect l="25476" t="66586" r="58979" b="10450"/>
          <a:stretch/>
        </p:blipFill>
        <p:spPr>
          <a:xfrm>
            <a:off x="4842046" y="4503418"/>
            <a:ext cx="1531989" cy="1508689"/>
          </a:xfrm>
          <a:prstGeom prst="rect">
            <a:avLst/>
          </a:prstGeom>
        </p:spPr>
      </p:pic>
      <p:sp>
        <p:nvSpPr>
          <p:cNvPr id="150" name="Google Shape;150;p5"/>
          <p:cNvSpPr/>
          <p:nvPr/>
        </p:nvSpPr>
        <p:spPr>
          <a:xfrm>
            <a:off x="8522998" y="6486520"/>
            <a:ext cx="262226" cy="262226"/>
          </a:xfrm>
          <a:prstGeom prst="ellipse">
            <a:avLst/>
          </a:prstGeom>
          <a:solidFill>
            <a:schemeClr val="lt1"/>
          </a:solidFill>
          <a:ln w="9525" cap="flat" cmpd="sng">
            <a:solidFill>
              <a:srgbClr val="CCCCCC"/>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游ゴシック" panose="020B0400000000000000" pitchFamily="50" charset="-128"/>
              <a:ea typeface="游ゴシック" panose="020B0400000000000000" pitchFamily="50" charset="-128"/>
              <a:sym typeface="Arial"/>
            </a:endParaRPr>
          </a:p>
        </p:txBody>
      </p:sp>
      <p:sp>
        <p:nvSpPr>
          <p:cNvPr id="152" name="Google Shape;152;p5"/>
          <p:cNvSpPr txBox="1"/>
          <p:nvPr/>
        </p:nvSpPr>
        <p:spPr>
          <a:xfrm>
            <a:off x="0" y="6369080"/>
            <a:ext cx="9144000" cy="230832"/>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Meiryo"/>
              <a:buNone/>
            </a:pPr>
            <a:r>
              <a:rPr lang="ja-JP" sz="900" b="0" i="0" u="none" strike="noStrike" cap="none" dirty="0">
                <a:solidFill>
                  <a:srgbClr val="3F3F3F"/>
                </a:solidFill>
                <a:latin typeface="游ゴシック" panose="020B0400000000000000" pitchFamily="50" charset="-128"/>
                <a:ea typeface="游ゴシック" panose="020B0400000000000000" pitchFamily="50" charset="-128"/>
                <a:sym typeface="Arial"/>
              </a:rPr>
              <a:t>媒体の詳細については営業までお問合せください。</a:t>
            </a:r>
            <a:endParaRPr sz="14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sp>
        <p:nvSpPr>
          <p:cNvPr id="153" name="Google Shape;153;p5"/>
          <p:cNvSpPr txBox="1"/>
          <p:nvPr/>
        </p:nvSpPr>
        <p:spPr>
          <a:xfrm>
            <a:off x="7755638" y="6143131"/>
            <a:ext cx="1387442" cy="2000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595959"/>
              </a:buClr>
              <a:buSzPts val="600"/>
              <a:buFont typeface="Meiryo"/>
              <a:buNone/>
            </a:pPr>
            <a:r>
              <a:rPr 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rPr>
              <a:t>※20</a:t>
            </a:r>
            <a:r>
              <a:rPr lang="en-US" altLang="ja-JP" sz="700" dirty="0">
                <a:solidFill>
                  <a:srgbClr val="595959"/>
                </a:solidFill>
                <a:latin typeface="游ゴシック" panose="020B0400000000000000" pitchFamily="50" charset="-128"/>
                <a:ea typeface="游ゴシック" panose="020B0400000000000000" pitchFamily="50" charset="-128"/>
              </a:rPr>
              <a:t>23</a:t>
            </a:r>
            <a:r>
              <a:rPr 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rPr>
              <a:t>年</a:t>
            </a:r>
            <a:r>
              <a:rPr lang="en-US" altLang="ja-JP" sz="700" dirty="0">
                <a:solidFill>
                  <a:srgbClr val="595959"/>
                </a:solidFill>
                <a:latin typeface="游ゴシック" panose="020B0400000000000000" pitchFamily="50" charset="-128"/>
                <a:ea typeface="游ゴシック" panose="020B0400000000000000" pitchFamily="50" charset="-128"/>
              </a:rPr>
              <a:t>6</a:t>
            </a:r>
            <a:r>
              <a:rPr 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rPr>
              <a:t>月実績</a:t>
            </a:r>
            <a:endParaRPr sz="16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pic>
        <p:nvPicPr>
          <p:cNvPr id="154" name="Google Shape;154;p5"/>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3575963" y="911941"/>
            <a:ext cx="1992074" cy="402029"/>
          </a:xfrm>
          <a:prstGeom prst="rect">
            <a:avLst/>
          </a:prstGeom>
          <a:noFill/>
          <a:ln>
            <a:noFill/>
          </a:ln>
        </p:spPr>
      </p:pic>
      <p:sp>
        <p:nvSpPr>
          <p:cNvPr id="164" name="Google Shape;164;p5"/>
          <p:cNvSpPr/>
          <p:nvPr/>
        </p:nvSpPr>
        <p:spPr>
          <a:xfrm>
            <a:off x="358775" y="1532256"/>
            <a:ext cx="8426448" cy="892512"/>
          </a:xfrm>
          <a:prstGeom prst="rect">
            <a:avLst/>
          </a:prstGeom>
          <a:noFill/>
          <a:ln>
            <a:noFill/>
          </a:ln>
        </p:spPr>
        <p:txBody>
          <a:bodyPr spcFirstLastPara="1" wrap="square" lIns="91425" tIns="45700" rIns="91425" bIns="45700" anchor="t" anchorCtr="0">
            <a:spAutoFit/>
          </a:bodyPr>
          <a:lstStyle/>
          <a:p>
            <a:pPr lvl="0" algn="ctr">
              <a:buClr>
                <a:srgbClr val="C00000"/>
              </a:buClr>
              <a:buSzPts val="900"/>
            </a:pP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国内</a:t>
            </a:r>
            <a:r>
              <a:rPr lang="ja-JP" altLang="en-US"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海外</a:t>
            </a:r>
            <a:r>
              <a:rPr lang="ja-JP" altLang="en-US" sz="1000" dirty="0">
                <a:solidFill>
                  <a:srgbClr val="3F3F3F"/>
                </a:solidFill>
                <a:latin typeface="游ゴシック" panose="020B0400000000000000" pitchFamily="50" charset="-128"/>
                <a:ea typeface="游ゴシック" panose="020B0400000000000000" pitchFamily="50" charset="-128"/>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芸能</a:t>
            </a:r>
            <a:r>
              <a:rPr lang="ja-JP" altLang="en-US" sz="1000" dirty="0">
                <a:solidFill>
                  <a:srgbClr val="3F3F3F"/>
                </a:solidFill>
                <a:latin typeface="游ゴシック" panose="020B0400000000000000" pitchFamily="50" charset="-128"/>
                <a:ea typeface="游ゴシック" panose="020B0400000000000000" pitchFamily="50" charset="-128"/>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スポーツ</a:t>
            </a:r>
            <a:r>
              <a:rPr lang="ja-JP" altLang="en-US" sz="1000" dirty="0">
                <a:solidFill>
                  <a:srgbClr val="3F3F3F"/>
                </a:solidFill>
                <a:latin typeface="游ゴシック" panose="020B0400000000000000" pitchFamily="50" charset="-128"/>
                <a:ea typeface="游ゴシック" panose="020B0400000000000000" pitchFamily="50" charset="-128"/>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トレンド</a:t>
            </a:r>
            <a:r>
              <a:rPr lang="ja-JP" altLang="en-US" sz="1000" dirty="0">
                <a:solidFill>
                  <a:srgbClr val="3F3F3F"/>
                </a:solidFill>
                <a:latin typeface="游ゴシック" panose="020B0400000000000000" pitchFamily="50" charset="-128"/>
                <a:ea typeface="游ゴシック" panose="020B0400000000000000" pitchFamily="50" charset="-128"/>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おもしろ</a:t>
            </a:r>
            <a:r>
              <a:rPr lang="ja-JP" altLang="en-US" sz="1000" dirty="0">
                <a:solidFill>
                  <a:srgbClr val="3F3F3F"/>
                </a:solidFill>
                <a:latin typeface="游ゴシック" panose="020B0400000000000000" pitchFamily="50" charset="-128"/>
                <a:ea typeface="游ゴシック" panose="020B0400000000000000" pitchFamily="50" charset="-128"/>
              </a:rPr>
              <a:t>／</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コラム</a:t>
            </a:r>
            <a:r>
              <a:rPr lang="ja-JP" altLang="en-US" sz="1000" dirty="0">
                <a:solidFill>
                  <a:srgbClr val="3F3F3F"/>
                </a:solidFill>
                <a:latin typeface="游ゴシック" panose="020B0400000000000000" pitchFamily="50" charset="-128"/>
                <a:ea typeface="游ゴシック" panose="020B0400000000000000" pitchFamily="50" charset="-128"/>
              </a:rPr>
              <a:t>／特集</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の</a:t>
            </a:r>
            <a:endParaRPr lang="en-US" alt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C00000"/>
              </a:buClr>
              <a:buSzPts val="900"/>
              <a:buFont typeface="Meiryo"/>
              <a:buNone/>
            </a:pP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8カテゴリのニュースをお届けする、 ニュースポータルサービス。 </a:t>
            </a:r>
            <a:endParaRPr sz="10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endParaRPr sz="10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1000" b="1" i="0" u="none" strike="noStrike" cap="none" dirty="0">
                <a:solidFill>
                  <a:srgbClr val="C00000"/>
                </a:solidFill>
                <a:latin typeface="游ゴシック" panose="020B0400000000000000" pitchFamily="50" charset="-128"/>
                <a:ea typeface="游ゴシック" panose="020B0400000000000000" pitchFamily="50" charset="-128"/>
                <a:sym typeface="Arial"/>
              </a:rPr>
              <a:t>　</a:t>
            </a:r>
            <a:r>
              <a:rPr lang="ja-JP" altLang="en-US" sz="1000" b="1" i="0" u="none" strike="noStrike" cap="none" dirty="0">
                <a:solidFill>
                  <a:srgbClr val="C00000"/>
                </a:solidFill>
                <a:latin typeface="游ゴシック" panose="020B0400000000000000" pitchFamily="50" charset="-128"/>
                <a:ea typeface="游ゴシック" panose="020B0400000000000000" pitchFamily="50" charset="-128"/>
                <a:sym typeface="Arial"/>
              </a:rPr>
              <a:t>約</a:t>
            </a:r>
            <a:r>
              <a:rPr lang="ja-JP" sz="1200" b="1" i="0" u="none" strike="noStrike" cap="none" dirty="0">
                <a:solidFill>
                  <a:srgbClr val="C00000"/>
                </a:solidFill>
                <a:latin typeface="游ゴシック" panose="020B0400000000000000" pitchFamily="50" charset="-128"/>
                <a:ea typeface="游ゴシック" panose="020B0400000000000000" pitchFamily="50" charset="-128"/>
                <a:sym typeface="Arial"/>
              </a:rPr>
              <a:t>300の媒体</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と提携しており、様々な新聞、雑誌、Webメディアの記事に加えて、</a:t>
            </a:r>
            <a:endParaRPr lang="en-US" alt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エキサイトニュースが独自に制作した</a:t>
            </a:r>
            <a:r>
              <a:rPr lang="ja-JP" sz="1000" b="1" i="0" u="none" strike="noStrike" cap="none" dirty="0">
                <a:solidFill>
                  <a:srgbClr val="C00000"/>
                </a:solidFill>
                <a:latin typeface="游ゴシック" panose="020B0400000000000000" pitchFamily="50" charset="-128"/>
                <a:ea typeface="游ゴシック" panose="020B0400000000000000" pitchFamily="50" charset="-128"/>
                <a:sym typeface="Arial"/>
              </a:rPr>
              <a:t>オリジナルコンテンツ</a:t>
            </a:r>
            <a:r>
              <a:rPr lang="ja-JP" sz="1000" b="0" i="0" u="none" strike="noStrike" cap="none" dirty="0">
                <a:solidFill>
                  <a:srgbClr val="3F3F3F"/>
                </a:solidFill>
                <a:latin typeface="游ゴシック" panose="020B0400000000000000" pitchFamily="50" charset="-128"/>
                <a:ea typeface="游ゴシック" panose="020B0400000000000000" pitchFamily="50" charset="-128"/>
                <a:sym typeface="Arial"/>
              </a:rPr>
              <a:t>も配信中。 </a:t>
            </a:r>
            <a:endParaRPr sz="10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sp>
        <p:nvSpPr>
          <p:cNvPr id="172" name="Google Shape;172;p5"/>
          <p:cNvSpPr txBox="1"/>
          <p:nvPr/>
        </p:nvSpPr>
        <p:spPr>
          <a:xfrm>
            <a:off x="363769" y="271451"/>
            <a:ext cx="2397186"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エキサイトサービス紹介</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173" name="Google Shape;173;p5"/>
          <p:cNvCxnSpPr>
            <a:stCxn id="172" idx="3"/>
          </p:cNvCxnSpPr>
          <p:nvPr/>
        </p:nvCxnSpPr>
        <p:spPr>
          <a:xfrm rot="10800000" flipH="1">
            <a:off x="2760955" y="434727"/>
            <a:ext cx="6024300" cy="2400"/>
          </a:xfrm>
          <a:prstGeom prst="straightConnector1">
            <a:avLst/>
          </a:prstGeom>
          <a:noFill/>
          <a:ln w="9525" cap="rnd" cmpd="sng">
            <a:solidFill>
              <a:srgbClr val="CCCCCC"/>
            </a:solidFill>
            <a:prstDash val="solid"/>
            <a:miter lim="800000"/>
            <a:headEnd type="none" w="sm" len="sm"/>
            <a:tailEnd type="none" w="sm" len="sm"/>
          </a:ln>
        </p:spPr>
      </p:cxnSp>
      <p:cxnSp>
        <p:nvCxnSpPr>
          <p:cNvPr id="174" name="Google Shape;174;p5"/>
          <p:cNvCxnSpPr/>
          <p:nvPr/>
        </p:nvCxnSpPr>
        <p:spPr>
          <a:xfrm>
            <a:off x="1208015" y="6617633"/>
            <a:ext cx="7314983" cy="0"/>
          </a:xfrm>
          <a:prstGeom prst="straightConnector1">
            <a:avLst/>
          </a:prstGeom>
          <a:noFill/>
          <a:ln w="9525" cap="rnd" cmpd="sng">
            <a:solidFill>
              <a:srgbClr val="CCCCCC"/>
            </a:solidFill>
            <a:prstDash val="solid"/>
            <a:miter lim="800000"/>
            <a:headEnd type="none" w="sm" len="sm"/>
            <a:tailEnd type="none" w="sm" len="sm"/>
          </a:ln>
        </p:spPr>
      </p:cxnSp>
      <p:sp>
        <p:nvSpPr>
          <p:cNvPr id="175" name="Google Shape;175;p5"/>
          <p:cNvSpPr txBox="1"/>
          <p:nvPr/>
        </p:nvSpPr>
        <p:spPr>
          <a:xfrm>
            <a:off x="8454788" y="6486432"/>
            <a:ext cx="402608" cy="262226"/>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fld id="{00000000-1234-1234-1234-123412341234}" type="slidenum">
              <a:rPr lang="en-US" altLang="ja-JP" sz="800" b="1" i="0" u="none" strike="noStrike" cap="none">
                <a:solidFill>
                  <a:schemeClr val="dk2"/>
                </a:solidFill>
                <a:latin typeface="游ゴシック" panose="020B0400000000000000" pitchFamily="50" charset="-128"/>
                <a:ea typeface="游ゴシック" panose="020B0400000000000000" pitchFamily="50" charset="-128"/>
                <a:sym typeface="Arial"/>
              </a:rPr>
              <a:t>1</a:t>
            </a:fld>
            <a:endParaRPr sz="800" b="1" i="0" u="none" strike="noStrike" cap="none" dirty="0">
              <a:solidFill>
                <a:schemeClr val="dk2"/>
              </a:solidFill>
              <a:latin typeface="游ゴシック" panose="020B0400000000000000" pitchFamily="50" charset="-128"/>
              <a:ea typeface="游ゴシック" panose="020B0400000000000000" pitchFamily="50" charset="-128"/>
              <a:sym typeface="Arial"/>
            </a:endParaRPr>
          </a:p>
        </p:txBody>
      </p:sp>
      <p:pic>
        <p:nvPicPr>
          <p:cNvPr id="176" name="Google Shape;176;p5" descr="C:\Users\toshiya.hamaji\Downloads\Excite_白背景.png"/>
          <p:cNvPicPr preferRelativeResize="0"/>
          <p:nvPr/>
        </p:nvPicPr>
        <p:blipFill rotWithShape="1">
          <a:blip r:embed="rId6">
            <a:alphaModFix/>
          </a:blip>
          <a:srcRect/>
          <a:stretch/>
        </p:blipFill>
        <p:spPr>
          <a:xfrm>
            <a:off x="286604" y="6385612"/>
            <a:ext cx="785813" cy="377825"/>
          </a:xfrm>
          <a:prstGeom prst="rect">
            <a:avLst/>
          </a:prstGeom>
          <a:noFill/>
          <a:ln>
            <a:noFill/>
          </a:ln>
        </p:spPr>
      </p:pic>
      <p:grpSp>
        <p:nvGrpSpPr>
          <p:cNvPr id="2" name="グループ化 1">
            <a:extLst>
              <a:ext uri="{FF2B5EF4-FFF2-40B4-BE49-F238E27FC236}">
                <a16:creationId xmlns:a16="http://schemas.microsoft.com/office/drawing/2014/main" id="{96D4A51B-0E2B-49EE-8225-782D2574C258}"/>
              </a:ext>
            </a:extLst>
          </p:cNvPr>
          <p:cNvGrpSpPr/>
          <p:nvPr/>
        </p:nvGrpSpPr>
        <p:grpSpPr>
          <a:xfrm>
            <a:off x="4571996" y="2578543"/>
            <a:ext cx="4280003" cy="1585546"/>
            <a:chOff x="4846520" y="2384655"/>
            <a:chExt cx="4280003" cy="1585546"/>
          </a:xfrm>
        </p:grpSpPr>
        <p:sp>
          <p:nvSpPr>
            <p:cNvPr id="178" name="Google Shape;178;p5"/>
            <p:cNvSpPr/>
            <p:nvPr/>
          </p:nvSpPr>
          <p:spPr>
            <a:xfrm>
              <a:off x="4846522" y="2384655"/>
              <a:ext cx="3211769" cy="101562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C00000"/>
                </a:buClr>
                <a:buSzPts val="900"/>
                <a:buFont typeface="Meiryo"/>
                <a:buNone/>
              </a:pPr>
              <a:r>
                <a:rPr lang="ja-JP" sz="1200" b="0" i="0" u="none" strike="noStrike" cap="none" dirty="0">
                  <a:solidFill>
                    <a:srgbClr val="C00000"/>
                  </a:solidFill>
                  <a:latin typeface="游ゴシック" panose="020B0400000000000000" pitchFamily="50" charset="-128"/>
                  <a:ea typeface="游ゴシック" panose="020B0400000000000000" pitchFamily="50" charset="-128"/>
                  <a:sym typeface="Arial"/>
                </a:rPr>
                <a:t>●</a:t>
              </a:r>
              <a:r>
                <a:rPr lang="ja-JP" sz="1200" b="1" i="0" u="none" strike="noStrike" cap="none" dirty="0">
                  <a:solidFill>
                    <a:srgbClr val="3F3F3F"/>
                  </a:solidFill>
                  <a:latin typeface="游ゴシック" panose="020B0400000000000000" pitchFamily="50" charset="-128"/>
                  <a:ea typeface="游ゴシック" panose="020B0400000000000000" pitchFamily="50" charset="-128"/>
                  <a:sym typeface="Arial"/>
                </a:rPr>
                <a:t>メディアデータ</a:t>
              </a:r>
              <a:endParaRPr lang="en-US" altLang="ja-JP" sz="1200" b="1" dirty="0">
                <a:solidFill>
                  <a:srgbClr val="3F3F3F"/>
                </a:solidFill>
                <a:latin typeface="游ゴシック" panose="020B0400000000000000" pitchFamily="50" charset="-128"/>
                <a:ea typeface="游ゴシック" panose="020B0400000000000000" pitchFamily="50" charset="-128"/>
              </a:endParaRPr>
            </a:p>
            <a:p>
              <a:pPr marL="0" marR="0" lvl="0" indent="0" algn="l" rtl="0">
                <a:lnSpc>
                  <a:spcPct val="100000"/>
                </a:lnSpc>
                <a:spcBef>
                  <a:spcPts val="0"/>
                </a:spcBef>
                <a:spcAft>
                  <a:spcPts val="0"/>
                </a:spcAft>
                <a:buClr>
                  <a:srgbClr val="C00000"/>
                </a:buClr>
                <a:buSzPts val="900"/>
                <a:buFont typeface="Meiryo"/>
                <a:buNone/>
              </a:pPr>
              <a:r>
                <a:rPr lang="ja-JP" sz="1600" b="0" i="0" u="none" strike="noStrike" cap="none" dirty="0">
                  <a:solidFill>
                    <a:srgbClr val="3F3F3F"/>
                  </a:solidFill>
                  <a:latin typeface="游ゴシック" panose="020B0400000000000000" pitchFamily="50" charset="-128"/>
                  <a:ea typeface="游ゴシック" panose="020B0400000000000000" pitchFamily="50" charset="-128"/>
                  <a:sym typeface="Arial"/>
                </a:rPr>
                <a:t>・PV：約</a:t>
              </a:r>
              <a:r>
                <a:rPr lang="en-US" altLang="ja-JP" sz="2400" b="1" i="0" u="none" strike="noStrike" cap="none" dirty="0">
                  <a:solidFill>
                    <a:srgbClr val="C00000"/>
                  </a:solidFill>
                  <a:latin typeface="游ゴシック" panose="020B0400000000000000" pitchFamily="50" charset="-128"/>
                  <a:ea typeface="游ゴシック" panose="020B0400000000000000" pitchFamily="50" charset="-128"/>
                  <a:sym typeface="Arial"/>
                </a:rPr>
                <a:t>6,500</a:t>
              </a:r>
              <a:r>
                <a:rPr lang="ja-JP" altLang="en-US" sz="2400" b="1" i="0" u="none" strike="noStrike" cap="none" dirty="0">
                  <a:solidFill>
                    <a:srgbClr val="C00000"/>
                  </a:solidFill>
                  <a:latin typeface="游ゴシック" panose="020B0400000000000000" pitchFamily="50" charset="-128"/>
                  <a:ea typeface="游ゴシック" panose="020B0400000000000000" pitchFamily="50" charset="-128"/>
                  <a:sym typeface="Arial"/>
                </a:rPr>
                <a:t>万</a:t>
              </a:r>
              <a:r>
                <a:rPr lang="ja-JP" sz="1600" b="0" i="0" u="none" strike="noStrike" cap="none" dirty="0">
                  <a:solidFill>
                    <a:srgbClr val="3F3F3F"/>
                  </a:solidFill>
                  <a:latin typeface="游ゴシック" panose="020B0400000000000000" pitchFamily="50" charset="-128"/>
                  <a:ea typeface="游ゴシック" panose="020B0400000000000000" pitchFamily="50" charset="-128"/>
                  <a:sym typeface="Arial"/>
                </a:rPr>
                <a:t>PV/月</a:t>
              </a:r>
              <a:endParaRPr lang="en-US" altLang="ja-JP" sz="1600" dirty="0">
                <a:solidFill>
                  <a:srgbClr val="3F3F3F"/>
                </a:solidFill>
                <a:latin typeface="游ゴシック" panose="020B0400000000000000" pitchFamily="50" charset="-128"/>
                <a:ea typeface="游ゴシック" panose="020B0400000000000000" pitchFamily="50" charset="-128"/>
              </a:endParaRPr>
            </a:p>
            <a:p>
              <a:pPr marL="0" marR="0" lvl="0" indent="0" algn="l" rtl="0">
                <a:lnSpc>
                  <a:spcPct val="100000"/>
                </a:lnSpc>
                <a:spcBef>
                  <a:spcPts val="0"/>
                </a:spcBef>
                <a:spcAft>
                  <a:spcPts val="0"/>
                </a:spcAft>
                <a:buClr>
                  <a:srgbClr val="C00000"/>
                </a:buClr>
                <a:buSzPts val="900"/>
                <a:buFont typeface="Meiryo"/>
                <a:buNone/>
              </a:pPr>
              <a:r>
                <a:rPr lang="ja-JP" sz="1600" b="0" i="0" u="none" strike="noStrike" cap="none" dirty="0">
                  <a:solidFill>
                    <a:srgbClr val="3F3F3F"/>
                  </a:solidFill>
                  <a:latin typeface="游ゴシック" panose="020B0400000000000000" pitchFamily="50" charset="-128"/>
                  <a:ea typeface="游ゴシック" panose="020B0400000000000000" pitchFamily="50" charset="-128"/>
                  <a:sym typeface="Arial"/>
                </a:rPr>
                <a:t>・UB：約</a:t>
              </a:r>
              <a:r>
                <a:rPr lang="en-US" altLang="ja-JP" sz="2400" b="1" i="0" u="none" strike="noStrike" cap="none" dirty="0">
                  <a:solidFill>
                    <a:srgbClr val="C00000"/>
                  </a:solidFill>
                  <a:latin typeface="游ゴシック" panose="020B0400000000000000" pitchFamily="50" charset="-128"/>
                  <a:ea typeface="游ゴシック" panose="020B0400000000000000" pitchFamily="50" charset="-128"/>
                  <a:sym typeface="Arial"/>
                </a:rPr>
                <a:t>623</a:t>
              </a:r>
              <a:r>
                <a:rPr lang="ja-JP" sz="2400" b="1" i="0" u="none" strike="noStrike" cap="none" dirty="0">
                  <a:solidFill>
                    <a:srgbClr val="C00000"/>
                  </a:solidFill>
                  <a:latin typeface="游ゴシック" panose="020B0400000000000000" pitchFamily="50" charset="-128"/>
                  <a:ea typeface="游ゴシック" panose="020B0400000000000000" pitchFamily="50" charset="-128"/>
                  <a:sym typeface="Arial"/>
                </a:rPr>
                <a:t>万</a:t>
              </a:r>
              <a:r>
                <a:rPr lang="ja-JP" sz="1600" b="0" i="0" u="none" strike="noStrike" cap="none" dirty="0">
                  <a:solidFill>
                    <a:srgbClr val="3F3F3F"/>
                  </a:solidFill>
                  <a:latin typeface="游ゴシック" panose="020B0400000000000000" pitchFamily="50" charset="-128"/>
                  <a:ea typeface="游ゴシック" panose="020B0400000000000000" pitchFamily="50" charset="-128"/>
                  <a:sym typeface="Arial"/>
                </a:rPr>
                <a:t>UB/月</a:t>
              </a:r>
              <a:endParaRPr sz="16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sp>
          <p:nvSpPr>
            <p:cNvPr id="179" name="Google Shape;179;p5"/>
            <p:cNvSpPr/>
            <p:nvPr/>
          </p:nvSpPr>
          <p:spPr>
            <a:xfrm>
              <a:off x="4846520" y="3385466"/>
              <a:ext cx="4280003" cy="58473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C00000"/>
                </a:buClr>
                <a:buSzPts val="900"/>
                <a:buFont typeface="Meiryo"/>
                <a:buNone/>
              </a:pPr>
              <a:r>
                <a:rPr lang="ja-JP" sz="1200" b="0" i="0" u="none" strike="noStrike" cap="none" dirty="0">
                  <a:solidFill>
                    <a:srgbClr val="C00000"/>
                  </a:solidFill>
                  <a:latin typeface="游ゴシック" panose="020B0400000000000000" pitchFamily="50" charset="-128"/>
                  <a:ea typeface="游ゴシック" panose="020B0400000000000000" pitchFamily="50" charset="-128"/>
                  <a:sym typeface="Arial"/>
                </a:rPr>
                <a:t>●</a:t>
              </a:r>
              <a:r>
                <a:rPr lang="ja-JP" sz="1200" b="1" i="0" u="none" strike="noStrike" cap="none" dirty="0">
                  <a:solidFill>
                    <a:srgbClr val="3F3F3F"/>
                  </a:solidFill>
                  <a:latin typeface="游ゴシック" panose="020B0400000000000000" pitchFamily="50" charset="-128"/>
                  <a:ea typeface="游ゴシック" panose="020B0400000000000000" pitchFamily="50" charset="-128"/>
                  <a:sym typeface="Arial"/>
                </a:rPr>
                <a:t>SNSデータ</a:t>
              </a:r>
              <a:endParaRPr sz="1200" b="1" i="0" u="none" strike="noStrike" cap="none" dirty="0">
                <a:solidFill>
                  <a:srgbClr val="3F3F3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900"/>
                <a:buFont typeface="Arial"/>
                <a:buNone/>
              </a:pPr>
              <a:r>
                <a:rPr lang="ja-JP" b="0" i="0" u="none" strike="noStrike" cap="none" dirty="0">
                  <a:solidFill>
                    <a:srgbClr val="3F3F3F"/>
                  </a:solidFill>
                  <a:latin typeface="游ゴシック" panose="020B0400000000000000" pitchFamily="50" charset="-128"/>
                  <a:ea typeface="游ゴシック" panose="020B0400000000000000" pitchFamily="50" charset="-128"/>
                  <a:sym typeface="Arial"/>
                </a:rPr>
                <a:t>・</a:t>
              </a:r>
              <a:r>
                <a:rPr lang="en-US" altLang="zh-CN" b="0" i="0" u="none" strike="noStrike" cap="none" dirty="0">
                  <a:solidFill>
                    <a:srgbClr val="3F3F3F"/>
                  </a:solidFill>
                  <a:latin typeface="游ゴシック" panose="020B0400000000000000" pitchFamily="50" charset="-128"/>
                  <a:ea typeface="游ゴシック" panose="020B0400000000000000" pitchFamily="50" charset="-128"/>
                  <a:sym typeface="Arial"/>
                </a:rPr>
                <a:t>X </a:t>
              </a:r>
              <a:r>
                <a:rPr lang="en-US" altLang="zh-CN" dirty="0">
                  <a:solidFill>
                    <a:srgbClr val="3F3F3F"/>
                  </a:solidFill>
                  <a:latin typeface="游ゴシック" panose="020B0400000000000000" pitchFamily="50" charset="-128"/>
                  <a:ea typeface="游ゴシック" panose="020B0400000000000000" pitchFamily="50" charset="-128"/>
                </a:rPr>
                <a:t>(</a:t>
              </a:r>
              <a:r>
                <a:rPr lang="zh-CN" altLang="en-US" b="0" i="0" u="none" strike="noStrike" cap="none" dirty="0">
                  <a:solidFill>
                    <a:srgbClr val="3F3F3F"/>
                  </a:solidFill>
                  <a:latin typeface="游ゴシック" panose="020B0400000000000000" pitchFamily="50" charset="-128"/>
                  <a:ea typeface="游ゴシック" panose="020B0400000000000000" pitchFamily="50" charset="-128"/>
                  <a:sym typeface="Arial"/>
                </a:rPr>
                <a:t>旧名称：</a:t>
              </a:r>
              <a:r>
                <a:rPr lang="en-US" altLang="zh-CN" b="0" i="0" u="none" strike="noStrike" cap="none" dirty="0">
                  <a:solidFill>
                    <a:srgbClr val="3F3F3F"/>
                  </a:solidFill>
                  <a:latin typeface="游ゴシック" panose="020B0400000000000000" pitchFamily="50" charset="-128"/>
                  <a:ea typeface="游ゴシック" panose="020B0400000000000000" pitchFamily="50" charset="-128"/>
                  <a:sym typeface="Arial"/>
                </a:rPr>
                <a:t>Twitter)</a:t>
              </a:r>
              <a:r>
                <a:rPr lang="ja-JP" b="0" i="0" u="none" strike="noStrike" cap="none" dirty="0">
                  <a:solidFill>
                    <a:srgbClr val="3F3F3F"/>
                  </a:solidFill>
                  <a:latin typeface="游ゴシック" panose="020B0400000000000000" pitchFamily="50" charset="-128"/>
                  <a:ea typeface="游ゴシック" panose="020B0400000000000000" pitchFamily="50" charset="-128"/>
                  <a:sym typeface="Arial"/>
                </a:rPr>
                <a:t>：</a:t>
              </a:r>
              <a:r>
                <a:rPr lang="ja-JP" altLang="en-US" b="0" i="0" u="none" strike="noStrike" cap="none" dirty="0">
                  <a:solidFill>
                    <a:srgbClr val="3F3F3F"/>
                  </a:solidFill>
                  <a:latin typeface="游ゴシック" panose="020B0400000000000000" pitchFamily="50" charset="-128"/>
                  <a:ea typeface="游ゴシック" panose="020B0400000000000000" pitchFamily="50" charset="-128"/>
                  <a:sym typeface="Arial"/>
                </a:rPr>
                <a:t>約</a:t>
              </a:r>
              <a:r>
                <a:rPr lang="en-US" altLang="ja-JP" sz="2000" b="1" i="0" u="none" strike="noStrike" cap="none" dirty="0">
                  <a:solidFill>
                    <a:srgbClr val="C00000"/>
                  </a:solidFill>
                  <a:latin typeface="游ゴシック" panose="020B0400000000000000" pitchFamily="50" charset="-128"/>
                  <a:ea typeface="游ゴシック" panose="020B0400000000000000" pitchFamily="50" charset="-128"/>
                  <a:sym typeface="Arial"/>
                </a:rPr>
                <a:t>15.6</a:t>
              </a:r>
              <a:r>
                <a:rPr lang="ja-JP" sz="2000" b="1" i="0" u="none" strike="noStrike" cap="none" dirty="0">
                  <a:solidFill>
                    <a:srgbClr val="C00000"/>
                  </a:solidFill>
                  <a:latin typeface="游ゴシック" panose="020B0400000000000000" pitchFamily="50" charset="-128"/>
                  <a:ea typeface="游ゴシック" panose="020B0400000000000000" pitchFamily="50" charset="-128"/>
                  <a:sym typeface="Arial"/>
                </a:rPr>
                <a:t>万</a:t>
              </a:r>
              <a:r>
                <a:rPr lang="ja-JP" b="0" i="0" u="none" strike="noStrike" cap="none" dirty="0">
                  <a:solidFill>
                    <a:srgbClr val="3F3F3F"/>
                  </a:solidFill>
                  <a:latin typeface="游ゴシック" panose="020B0400000000000000" pitchFamily="50" charset="-128"/>
                  <a:ea typeface="游ゴシック" panose="020B0400000000000000" pitchFamily="50" charset="-128"/>
                  <a:sym typeface="Arial"/>
                </a:rPr>
                <a:t>フォロワー</a:t>
              </a:r>
              <a:endParaRPr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grpSp>
      <p:sp>
        <p:nvSpPr>
          <p:cNvPr id="181" name="Google Shape;181;p5"/>
          <p:cNvSpPr/>
          <p:nvPr/>
        </p:nvSpPr>
        <p:spPr>
          <a:xfrm>
            <a:off x="361386" y="742742"/>
            <a:ext cx="8426449" cy="5597000"/>
          </a:xfrm>
          <a:prstGeom prst="rect">
            <a:avLst/>
          </a:prstGeom>
          <a:noFill/>
          <a:ln w="9525" cap="flat" cmpd="sng">
            <a:solidFill>
              <a:srgbClr val="C0C0C0"/>
            </a:solidFill>
            <a:prstDash val="solid"/>
            <a:round/>
            <a:headEnd type="none" w="sm" len="sm"/>
            <a:tailEnd type="none" w="sm" len="sm"/>
          </a:ln>
        </p:spPr>
        <p:txBody>
          <a:bodyPr spcFirstLastPara="1" wrap="square" lIns="72000" tIns="36000" rIns="72000" bIns="36000" anchor="ctr" anchorCtr="0">
            <a:noAutofit/>
          </a:bodyPr>
          <a:lstStyle/>
          <a:p>
            <a:pPr marL="0" marR="0" lvl="0" indent="0" algn="ctr" rtl="0">
              <a:lnSpc>
                <a:spcPct val="100000"/>
              </a:lnSpc>
              <a:spcBef>
                <a:spcPts val="0"/>
              </a:spcBef>
              <a:spcAft>
                <a:spcPts val="0"/>
              </a:spcAft>
              <a:buClr>
                <a:schemeClr val="dk1"/>
              </a:buClr>
              <a:buSzPts val="800"/>
              <a:buFont typeface="Arial"/>
              <a:buNone/>
            </a:pPr>
            <a:endParaRPr sz="8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 name="正方形/長方形 2">
            <a:extLst>
              <a:ext uri="{FF2B5EF4-FFF2-40B4-BE49-F238E27FC236}">
                <a16:creationId xmlns:a16="http://schemas.microsoft.com/office/drawing/2014/main" id="{6625E7DA-0F5C-4EAB-8A03-37332C647B87}"/>
              </a:ext>
            </a:extLst>
          </p:cNvPr>
          <p:cNvSpPr/>
          <p:nvPr/>
        </p:nvSpPr>
        <p:spPr>
          <a:xfrm>
            <a:off x="4571997" y="4146966"/>
            <a:ext cx="1415772" cy="276999"/>
          </a:xfrm>
          <a:prstGeom prst="rect">
            <a:avLst/>
          </a:prstGeom>
        </p:spPr>
        <p:txBody>
          <a:bodyPr wrap="none">
            <a:spAutoFit/>
          </a:bodyPr>
          <a:lstStyle/>
          <a:p>
            <a:pPr lvl="0">
              <a:buClr>
                <a:srgbClr val="C00000"/>
              </a:buClr>
              <a:buSzPts val="900"/>
            </a:pPr>
            <a:r>
              <a:rPr lang="ja-JP" altLang="ja-JP" sz="1200" dirty="0">
                <a:solidFill>
                  <a:srgbClr val="C00000"/>
                </a:solidFill>
                <a:latin typeface="游ゴシック" panose="020B0400000000000000" pitchFamily="50" charset="-128"/>
                <a:ea typeface="游ゴシック" panose="020B0400000000000000" pitchFamily="50" charset="-128"/>
              </a:rPr>
              <a:t>●</a:t>
            </a:r>
            <a:r>
              <a:rPr lang="ja-JP" altLang="en-US" sz="1200" b="1" dirty="0">
                <a:solidFill>
                  <a:srgbClr val="3F3F3F"/>
                </a:solidFill>
                <a:latin typeface="游ゴシック" panose="020B0400000000000000" pitchFamily="50" charset="-128"/>
                <a:ea typeface="游ゴシック" panose="020B0400000000000000" pitchFamily="50" charset="-128"/>
              </a:rPr>
              <a:t>ユーザーデータ</a:t>
            </a:r>
            <a:endParaRPr lang="en-US" altLang="ja-JP" sz="1200" b="1" dirty="0">
              <a:solidFill>
                <a:srgbClr val="3F3F3F"/>
              </a:solidFill>
              <a:latin typeface="游ゴシック" panose="020B0400000000000000" pitchFamily="50" charset="-128"/>
              <a:ea typeface="游ゴシック" panose="020B0400000000000000" pitchFamily="50" charset="-128"/>
            </a:endParaRPr>
          </a:p>
        </p:txBody>
      </p:sp>
      <p:cxnSp>
        <p:nvCxnSpPr>
          <p:cNvPr id="48" name="直線コネクタ 47">
            <a:extLst>
              <a:ext uri="{FF2B5EF4-FFF2-40B4-BE49-F238E27FC236}">
                <a16:creationId xmlns:a16="http://schemas.microsoft.com/office/drawing/2014/main" id="{5A191FC2-227A-4986-80D6-EC8062899142}"/>
              </a:ext>
            </a:extLst>
          </p:cNvPr>
          <p:cNvCxnSpPr>
            <a:cxnSpLocks/>
          </p:cNvCxnSpPr>
          <p:nvPr/>
        </p:nvCxnSpPr>
        <p:spPr>
          <a:xfrm>
            <a:off x="2965149" y="1376368"/>
            <a:ext cx="3187084" cy="0"/>
          </a:xfrm>
          <a:prstGeom prst="line">
            <a:avLst/>
          </a:prstGeom>
          <a:ln>
            <a:solidFill>
              <a:srgbClr val="C0C0C0"/>
            </a:solidFill>
            <a:prstDash val="solid"/>
          </a:ln>
        </p:spPr>
        <p:style>
          <a:lnRef idx="1">
            <a:schemeClr val="accent1"/>
          </a:lnRef>
          <a:fillRef idx="0">
            <a:schemeClr val="accent1"/>
          </a:fillRef>
          <a:effectRef idx="0">
            <a:schemeClr val="accent1"/>
          </a:effectRef>
          <a:fontRef idx="minor">
            <a:schemeClr val="tx1"/>
          </a:fontRef>
        </p:style>
      </p:cxnSp>
      <p:sp>
        <p:nvSpPr>
          <p:cNvPr id="37" name="正方形/長方形 36">
            <a:extLst>
              <a:ext uri="{FF2B5EF4-FFF2-40B4-BE49-F238E27FC236}">
                <a16:creationId xmlns:a16="http://schemas.microsoft.com/office/drawing/2014/main" id="{B8D02631-B87B-5A49-BD97-F2227688AA23}"/>
              </a:ext>
            </a:extLst>
          </p:cNvPr>
          <p:cNvSpPr/>
          <p:nvPr/>
        </p:nvSpPr>
        <p:spPr>
          <a:xfrm>
            <a:off x="4571997" y="4411833"/>
            <a:ext cx="646331" cy="276999"/>
          </a:xfrm>
          <a:prstGeom prst="rect">
            <a:avLst/>
          </a:prstGeom>
        </p:spPr>
        <p:txBody>
          <a:bodyPr wrap="none">
            <a:spAutoFit/>
          </a:bodyPr>
          <a:lstStyle/>
          <a:p>
            <a:pPr lvl="0">
              <a:buClr>
                <a:srgbClr val="C00000"/>
              </a:buClr>
              <a:buSzPts val="900"/>
            </a:pPr>
            <a:r>
              <a:rPr lang="ja-JP" altLang="en-US" sz="1200" dirty="0">
                <a:solidFill>
                  <a:srgbClr val="3F3F3F"/>
                </a:solidFill>
                <a:latin typeface="游ゴシック" panose="020B0400000000000000" pitchFamily="50" charset="-128"/>
                <a:ea typeface="游ゴシック" panose="020B0400000000000000" pitchFamily="50" charset="-128"/>
              </a:rPr>
              <a:t>・性別</a:t>
            </a:r>
            <a:endParaRPr lang="en-US" altLang="ja-JP" sz="1200" b="1" dirty="0">
              <a:solidFill>
                <a:srgbClr val="3F3F3F"/>
              </a:solidFill>
              <a:latin typeface="游ゴシック" panose="020B0400000000000000" pitchFamily="50" charset="-128"/>
              <a:ea typeface="游ゴシック" panose="020B0400000000000000" pitchFamily="50" charset="-128"/>
            </a:endParaRPr>
          </a:p>
        </p:txBody>
      </p:sp>
      <p:sp>
        <p:nvSpPr>
          <p:cNvPr id="44" name="Google Shape;153;p5">
            <a:extLst>
              <a:ext uri="{FF2B5EF4-FFF2-40B4-BE49-F238E27FC236}">
                <a16:creationId xmlns:a16="http://schemas.microsoft.com/office/drawing/2014/main" id="{6066A8F5-9B2C-4C6E-AB55-B3FF47557DA4}"/>
              </a:ext>
            </a:extLst>
          </p:cNvPr>
          <p:cNvSpPr txBox="1"/>
          <p:nvPr/>
        </p:nvSpPr>
        <p:spPr>
          <a:xfrm>
            <a:off x="6530468" y="6148741"/>
            <a:ext cx="1387442" cy="2000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595959"/>
              </a:buClr>
              <a:buSzPts val="600"/>
              <a:buFont typeface="Meiryo"/>
              <a:buNone/>
            </a:pPr>
            <a:r>
              <a:rPr 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rPr>
              <a:t>※</a:t>
            </a:r>
            <a:r>
              <a:rPr lang="en-US" alt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rPr>
              <a:t>Google Analytics </a:t>
            </a:r>
            <a:r>
              <a:rPr lang="ja-JP" altLang="en-US" sz="700" dirty="0">
                <a:solidFill>
                  <a:srgbClr val="595959"/>
                </a:solidFill>
                <a:latin typeface="游ゴシック" panose="020B0400000000000000" pitchFamily="50" charset="-128"/>
                <a:ea typeface="游ゴシック" panose="020B0400000000000000" pitchFamily="50" charset="-128"/>
              </a:rPr>
              <a:t>調べ</a:t>
            </a:r>
            <a:endParaRPr lang="en-US" altLang="ja-JP" sz="700" b="0" i="0" u="none" strike="noStrike" cap="none" dirty="0">
              <a:solidFill>
                <a:srgbClr val="595959"/>
              </a:solidFill>
              <a:latin typeface="游ゴシック" panose="020B0400000000000000" pitchFamily="50" charset="-128"/>
              <a:ea typeface="游ゴシック" panose="020B0400000000000000" pitchFamily="50" charset="-128"/>
              <a:sym typeface="Arial"/>
            </a:endParaRPr>
          </a:p>
        </p:txBody>
      </p:sp>
      <p:sp>
        <p:nvSpPr>
          <p:cNvPr id="38" name="正方形/長方形 37">
            <a:extLst>
              <a:ext uri="{FF2B5EF4-FFF2-40B4-BE49-F238E27FC236}">
                <a16:creationId xmlns:a16="http://schemas.microsoft.com/office/drawing/2014/main" id="{DDA13C7F-0615-AE45-AB51-60BC763815DD}"/>
              </a:ext>
            </a:extLst>
          </p:cNvPr>
          <p:cNvSpPr/>
          <p:nvPr/>
        </p:nvSpPr>
        <p:spPr>
          <a:xfrm>
            <a:off x="6212319" y="4416561"/>
            <a:ext cx="646331" cy="276999"/>
          </a:xfrm>
          <a:prstGeom prst="rect">
            <a:avLst/>
          </a:prstGeom>
        </p:spPr>
        <p:txBody>
          <a:bodyPr wrap="none">
            <a:spAutoFit/>
          </a:bodyPr>
          <a:lstStyle/>
          <a:p>
            <a:pPr lvl="0">
              <a:buClr>
                <a:srgbClr val="C00000"/>
              </a:buClr>
              <a:buSzPts val="900"/>
            </a:pPr>
            <a:r>
              <a:rPr lang="ja-JP" altLang="en-US" sz="1200">
                <a:solidFill>
                  <a:srgbClr val="3F3F3F"/>
                </a:solidFill>
                <a:latin typeface="游ゴシック" panose="020B0400000000000000" pitchFamily="50" charset="-128"/>
                <a:ea typeface="游ゴシック" panose="020B0400000000000000" pitchFamily="50" charset="-128"/>
              </a:rPr>
              <a:t>・年齢</a:t>
            </a:r>
            <a:endParaRPr lang="en-US" altLang="ja-JP" sz="1200" b="1" dirty="0">
              <a:solidFill>
                <a:srgbClr val="3F3F3F"/>
              </a:solidFill>
              <a:latin typeface="游ゴシック" panose="020B0400000000000000" pitchFamily="50" charset="-128"/>
              <a:ea typeface="游ゴシック" panose="020B0400000000000000" pitchFamily="50" charset="-128"/>
            </a:endParaRPr>
          </a:p>
        </p:txBody>
      </p:sp>
      <p:grpSp>
        <p:nvGrpSpPr>
          <p:cNvPr id="4" name="グループ化 3">
            <a:extLst>
              <a:ext uri="{FF2B5EF4-FFF2-40B4-BE49-F238E27FC236}">
                <a16:creationId xmlns:a16="http://schemas.microsoft.com/office/drawing/2014/main" id="{AB72F8D6-061B-CE4C-847D-EFA2B372E024}"/>
              </a:ext>
            </a:extLst>
          </p:cNvPr>
          <p:cNvGrpSpPr/>
          <p:nvPr/>
        </p:nvGrpSpPr>
        <p:grpSpPr>
          <a:xfrm>
            <a:off x="565744" y="2749055"/>
            <a:ext cx="1778683" cy="3356698"/>
            <a:chOff x="564906" y="2737425"/>
            <a:chExt cx="1778683" cy="3356698"/>
          </a:xfrm>
        </p:grpSpPr>
        <p:pic>
          <p:nvPicPr>
            <p:cNvPr id="166" name="Google Shape;166;p5"/>
            <p:cNvPicPr preferRelativeResize="0"/>
            <p:nvPr/>
          </p:nvPicPr>
          <p:blipFill rotWithShape="1">
            <a:blip r:embed="rId7">
              <a:alphaModFix/>
            </a:blip>
            <a:srcRect/>
            <a:stretch/>
          </p:blipFill>
          <p:spPr>
            <a:xfrm>
              <a:off x="564906" y="2737425"/>
              <a:ext cx="1778683" cy="3356698"/>
            </a:xfrm>
            <a:prstGeom prst="rect">
              <a:avLst/>
            </a:prstGeom>
            <a:noFill/>
            <a:ln>
              <a:noFill/>
            </a:ln>
          </p:spPr>
        </p:pic>
        <p:pic>
          <p:nvPicPr>
            <p:cNvPr id="35" name="図 34">
              <a:extLst>
                <a:ext uri="{FF2B5EF4-FFF2-40B4-BE49-F238E27FC236}">
                  <a16:creationId xmlns:a16="http://schemas.microsoft.com/office/drawing/2014/main" id="{B7768886-A951-B946-9A5B-C4FDA3C33698}"/>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629071" y="3003813"/>
              <a:ext cx="1650352" cy="2766661"/>
            </a:xfrm>
            <a:prstGeom prst="rect">
              <a:avLst/>
            </a:prstGeom>
          </p:spPr>
        </p:pic>
        <p:pic>
          <p:nvPicPr>
            <p:cNvPr id="171" name="Google Shape;171;p5"/>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rot="10800000">
              <a:off x="636879" y="3990735"/>
              <a:ext cx="1345625" cy="1838415"/>
            </a:xfrm>
            <a:prstGeom prst="round2SameRect">
              <a:avLst>
                <a:gd name="adj1" fmla="val 16667"/>
                <a:gd name="adj2" fmla="val 0"/>
              </a:avLst>
            </a:prstGeom>
            <a:noFill/>
            <a:ln>
              <a:noFill/>
            </a:ln>
          </p:spPr>
        </p:pic>
        <p:pic>
          <p:nvPicPr>
            <p:cNvPr id="170" name="Google Shape;170;p5"/>
            <p:cNvPicPr preferRelativeResize="0"/>
            <p:nvPr/>
          </p:nvPicPr>
          <p:blipFill rotWithShape="1">
            <a:blip r:embed="rId10" cstate="print">
              <a:alphaModFix/>
              <a:extLst>
                <a:ext uri="{28A0092B-C50C-407E-A947-70E740481C1C}">
                  <a14:useLocalDpi xmlns:a14="http://schemas.microsoft.com/office/drawing/2010/main"/>
                </a:ext>
              </a:extLst>
            </a:blip>
            <a:srcRect l="-1"/>
            <a:stretch/>
          </p:blipFill>
          <p:spPr>
            <a:xfrm>
              <a:off x="668077" y="3201510"/>
              <a:ext cx="1286659" cy="771504"/>
            </a:xfrm>
            <a:prstGeom prst="rect">
              <a:avLst/>
            </a:prstGeom>
            <a:noFill/>
            <a:ln>
              <a:noFill/>
            </a:ln>
          </p:spPr>
        </p:pic>
      </p:grpSp>
      <p:pic>
        <p:nvPicPr>
          <p:cNvPr id="39" name="Google Shape;168;p5">
            <a:extLst>
              <a:ext uri="{FF2B5EF4-FFF2-40B4-BE49-F238E27FC236}">
                <a16:creationId xmlns:a16="http://schemas.microsoft.com/office/drawing/2014/main" id="{47F9C780-4A22-1143-8D9E-8D34C3ED3F8C}"/>
              </a:ext>
            </a:extLst>
          </p:cNvPr>
          <p:cNvPicPr preferRelativeResize="0"/>
          <p:nvPr/>
        </p:nvPicPr>
        <p:blipFill rotWithShape="1">
          <a:blip r:embed="rId7">
            <a:alphaModFix/>
          </a:blip>
          <a:srcRect/>
          <a:stretch/>
        </p:blipFill>
        <p:spPr>
          <a:xfrm>
            <a:off x="2472882" y="2749055"/>
            <a:ext cx="1778683" cy="3356698"/>
          </a:xfrm>
          <a:prstGeom prst="rect">
            <a:avLst/>
          </a:prstGeom>
          <a:noFill/>
          <a:ln>
            <a:noFill/>
          </a:ln>
        </p:spPr>
      </p:pic>
      <p:pic>
        <p:nvPicPr>
          <p:cNvPr id="41" name="図 40">
            <a:extLst>
              <a:ext uri="{FF2B5EF4-FFF2-40B4-BE49-F238E27FC236}">
                <a16:creationId xmlns:a16="http://schemas.microsoft.com/office/drawing/2014/main" id="{2F4C29E0-255C-7841-B903-9509B99F341D}"/>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2574772" y="2947484"/>
            <a:ext cx="1619119" cy="230333"/>
          </a:xfrm>
          <a:prstGeom prst="rect">
            <a:avLst/>
          </a:prstGeom>
        </p:spPr>
      </p:pic>
      <p:pic>
        <p:nvPicPr>
          <p:cNvPr id="6" name="図 5" descr="テキスト&#10;&#10;自動的に生成された説明">
            <a:extLst>
              <a:ext uri="{FF2B5EF4-FFF2-40B4-BE49-F238E27FC236}">
                <a16:creationId xmlns:a16="http://schemas.microsoft.com/office/drawing/2014/main" id="{B898202B-F564-0413-BFFE-D0737E68379C}"/>
              </a:ext>
            </a:extLst>
          </p:cNvPr>
          <p:cNvPicPr>
            <a:picLocks noChangeAspect="1"/>
          </p:cNvPicPr>
          <p:nvPr/>
        </p:nvPicPr>
        <p:blipFill>
          <a:blip r:embed="rId12"/>
          <a:stretch>
            <a:fillRect/>
          </a:stretch>
        </p:blipFill>
        <p:spPr>
          <a:xfrm>
            <a:off x="2525741" y="3180482"/>
            <a:ext cx="1652981" cy="2568964"/>
          </a:xfrm>
          <a:prstGeom prst="rect">
            <a:avLst/>
          </a:prstGeom>
        </p:spPr>
      </p:pic>
    </p:spTree>
    <p:extLst>
      <p:ext uri="{BB962C8B-B14F-4D97-AF65-F5344CB8AC3E}">
        <p14:creationId xmlns:p14="http://schemas.microsoft.com/office/powerpoint/2010/main" val="16981331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8"/>
          <p:cNvSpPr txBox="1"/>
          <p:nvPr/>
        </p:nvSpPr>
        <p:spPr>
          <a:xfrm>
            <a:off x="361517" y="271451"/>
            <a:ext cx="1742491"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広告メニュー一覧</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273" name="Google Shape;273;p8"/>
          <p:cNvCxnSpPr>
            <a:stCxn id="272" idx="3"/>
          </p:cNvCxnSpPr>
          <p:nvPr/>
        </p:nvCxnSpPr>
        <p:spPr>
          <a:xfrm rot="10800000" flipH="1">
            <a:off x="2104008" y="425727"/>
            <a:ext cx="6787800" cy="11400"/>
          </a:xfrm>
          <a:prstGeom prst="straightConnector1">
            <a:avLst/>
          </a:prstGeom>
          <a:noFill/>
          <a:ln w="9525" cap="rnd" cmpd="sng">
            <a:solidFill>
              <a:srgbClr val="CCCCCC"/>
            </a:solidFill>
            <a:prstDash val="solid"/>
            <a:miter lim="800000"/>
            <a:headEnd type="none" w="sm" len="sm"/>
            <a:tailEnd type="none" w="sm" len="sm"/>
          </a:ln>
        </p:spPr>
      </p:cxnSp>
      <p:graphicFrame>
        <p:nvGraphicFramePr>
          <p:cNvPr id="274" name="Google Shape;274;p8"/>
          <p:cNvGraphicFramePr/>
          <p:nvPr>
            <p:extLst>
              <p:ext uri="{D42A27DB-BD31-4B8C-83A1-F6EECF244321}">
                <p14:modId xmlns:p14="http://schemas.microsoft.com/office/powerpoint/2010/main" val="2370570382"/>
              </p:ext>
            </p:extLst>
          </p:nvPr>
        </p:nvGraphicFramePr>
        <p:xfrm>
          <a:off x="489062" y="1122649"/>
          <a:ext cx="8165875" cy="3383150"/>
        </p:xfrm>
        <a:graphic>
          <a:graphicData uri="http://schemas.openxmlformats.org/drawingml/2006/table">
            <a:tbl>
              <a:tblPr>
                <a:noFill/>
                <a:tableStyleId>{27133808-EE09-42F5-BE28-2390A46D2D9E}</a:tableStyleId>
              </a:tblPr>
              <a:tblGrid>
                <a:gridCol w="2474100">
                  <a:extLst>
                    <a:ext uri="{9D8B030D-6E8A-4147-A177-3AD203B41FA5}">
                      <a16:colId xmlns:a16="http://schemas.microsoft.com/office/drawing/2014/main" val="20000"/>
                    </a:ext>
                  </a:extLst>
                </a:gridCol>
                <a:gridCol w="3952525">
                  <a:extLst>
                    <a:ext uri="{9D8B030D-6E8A-4147-A177-3AD203B41FA5}">
                      <a16:colId xmlns:a16="http://schemas.microsoft.com/office/drawing/2014/main" val="20001"/>
                    </a:ext>
                  </a:extLst>
                </a:gridCol>
                <a:gridCol w="958975">
                  <a:extLst>
                    <a:ext uri="{9D8B030D-6E8A-4147-A177-3AD203B41FA5}">
                      <a16:colId xmlns:a16="http://schemas.microsoft.com/office/drawing/2014/main" val="20002"/>
                    </a:ext>
                  </a:extLst>
                </a:gridCol>
                <a:gridCol w="780275">
                  <a:extLst>
                    <a:ext uri="{9D8B030D-6E8A-4147-A177-3AD203B41FA5}">
                      <a16:colId xmlns:a16="http://schemas.microsoft.com/office/drawing/2014/main" val="20003"/>
                    </a:ext>
                  </a:extLst>
                </a:gridCol>
              </a:tblGrid>
              <a:tr h="304200">
                <a:tc>
                  <a:txBody>
                    <a:bodyPr/>
                    <a:lstStyle/>
                    <a:p>
                      <a:pPr marL="0" marR="0" lvl="0" indent="0" algn="l" rtl="0">
                        <a:lnSpc>
                          <a:spcPct val="100000"/>
                        </a:lnSpc>
                        <a:spcBef>
                          <a:spcPts val="0"/>
                        </a:spcBef>
                        <a:spcAft>
                          <a:spcPts val="0"/>
                        </a:spcAft>
                        <a:buClr>
                          <a:schemeClr val="dk1"/>
                        </a:buClr>
                        <a:buSzPts val="1000"/>
                        <a:buFont typeface="Meiryo"/>
                        <a:buNone/>
                      </a:pPr>
                      <a:r>
                        <a:rPr lang="ja-JP" sz="1000" u="none" strike="noStrike" cap="none" dirty="0">
                          <a:latin typeface="游ゴシック" panose="020B0400000000000000" pitchFamily="50" charset="-128"/>
                          <a:ea typeface="游ゴシック" panose="020B0400000000000000" pitchFamily="50" charset="-128"/>
                          <a:cs typeface="Arial"/>
                          <a:sym typeface="Arial"/>
                        </a:rPr>
                        <a:t>タイアップメニュー一覧</a:t>
                      </a:r>
                      <a:endParaRPr sz="10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Arial"/>
                        <a:buNone/>
                      </a:pPr>
                      <a:endParaRPr sz="1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Arial"/>
                        <a:buNone/>
                      </a:pPr>
                      <a:endParaRPr sz="1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1800"/>
                        <a:buFont typeface="Arial"/>
                        <a:buNone/>
                      </a:pPr>
                      <a:endParaRPr sz="1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0"/>
                  </a:ext>
                </a:extLst>
              </a:tr>
              <a:tr h="250400">
                <a:tc>
                  <a:txBody>
                    <a:bodyPr/>
                    <a:lstStyle/>
                    <a:p>
                      <a:pPr marL="0" marR="0" lvl="0" indent="0" algn="ctr" rtl="0">
                        <a:lnSpc>
                          <a:spcPct val="100000"/>
                        </a:lnSpc>
                        <a:spcBef>
                          <a:spcPts val="0"/>
                        </a:spcBef>
                        <a:spcAft>
                          <a:spcPts val="0"/>
                        </a:spcAft>
                        <a:buClr>
                          <a:schemeClr val="lt1"/>
                        </a:buClr>
                        <a:buSzPts val="800"/>
                        <a:buFont typeface="Meiryo"/>
                        <a:buNone/>
                      </a:pPr>
                      <a:r>
                        <a:rPr lang="ja-JP" sz="80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メニュー名</a:t>
                      </a:r>
                      <a:endParaRPr sz="18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C00000"/>
                    </a:solidFill>
                  </a:tcPr>
                </a:tc>
                <a:tc>
                  <a:txBody>
                    <a:bodyPr/>
                    <a:lstStyle/>
                    <a:p>
                      <a:pPr marL="0" marR="0" lvl="0" indent="0" algn="ctr" rtl="0">
                        <a:lnSpc>
                          <a:spcPct val="100000"/>
                        </a:lnSpc>
                        <a:spcBef>
                          <a:spcPts val="0"/>
                        </a:spcBef>
                        <a:spcAft>
                          <a:spcPts val="0"/>
                        </a:spcAft>
                        <a:buClr>
                          <a:schemeClr val="lt1"/>
                        </a:buClr>
                        <a:buSzPts val="800"/>
                        <a:buFont typeface="Meiryo"/>
                        <a:buNone/>
                      </a:pPr>
                      <a:r>
                        <a:rPr lang="ja-JP" sz="800" u="none" strike="noStrike" cap="none">
                          <a:solidFill>
                            <a:schemeClr val="lt1"/>
                          </a:solidFill>
                          <a:latin typeface="游ゴシック" panose="020B0400000000000000" pitchFamily="50" charset="-128"/>
                          <a:ea typeface="游ゴシック" panose="020B0400000000000000" pitchFamily="50" charset="-128"/>
                          <a:cs typeface="Arial"/>
                          <a:sym typeface="Arial"/>
                        </a:rPr>
                        <a:t>商品内容</a:t>
                      </a:r>
                      <a:endParaRPr sz="1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C00000"/>
                    </a:solidFill>
                  </a:tcPr>
                </a:tc>
                <a:tc>
                  <a:txBody>
                    <a:bodyPr/>
                    <a:lstStyle/>
                    <a:p>
                      <a:pPr marL="0" marR="0" lvl="0" indent="0" algn="ctr" rtl="0">
                        <a:lnSpc>
                          <a:spcPct val="100000"/>
                        </a:lnSpc>
                        <a:spcBef>
                          <a:spcPts val="0"/>
                        </a:spcBef>
                        <a:spcAft>
                          <a:spcPts val="0"/>
                        </a:spcAft>
                        <a:buClr>
                          <a:schemeClr val="lt1"/>
                        </a:buClr>
                        <a:buSzPts val="800"/>
                        <a:buFont typeface="Meiryo"/>
                        <a:buNone/>
                      </a:pPr>
                      <a:r>
                        <a:rPr lang="ja-JP" sz="800" u="none" strike="noStrike" cap="none">
                          <a:solidFill>
                            <a:schemeClr val="lt1"/>
                          </a:solidFill>
                          <a:latin typeface="游ゴシック" panose="020B0400000000000000" pitchFamily="50" charset="-128"/>
                          <a:ea typeface="游ゴシック" panose="020B0400000000000000" pitchFamily="50" charset="-128"/>
                          <a:cs typeface="Arial"/>
                          <a:sym typeface="Arial"/>
                        </a:rPr>
                        <a:t>費用</a:t>
                      </a:r>
                      <a:endParaRPr sz="1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C00000"/>
                    </a:solidFill>
                  </a:tcPr>
                </a:tc>
                <a:tc>
                  <a:txBody>
                    <a:bodyPr/>
                    <a:lstStyle/>
                    <a:p>
                      <a:pPr marL="0" marR="0" lvl="0" indent="0" algn="ctr" rtl="0">
                        <a:lnSpc>
                          <a:spcPct val="100000"/>
                        </a:lnSpc>
                        <a:spcBef>
                          <a:spcPts val="0"/>
                        </a:spcBef>
                        <a:spcAft>
                          <a:spcPts val="0"/>
                        </a:spcAft>
                        <a:buClr>
                          <a:schemeClr val="lt1"/>
                        </a:buClr>
                        <a:buSzPts val="800"/>
                        <a:buFont typeface="Meiryo"/>
                        <a:buNone/>
                      </a:pPr>
                      <a:r>
                        <a:rPr lang="ja-JP" sz="800" u="none" strike="noStrike" cap="none">
                          <a:solidFill>
                            <a:schemeClr val="lt1"/>
                          </a:solidFill>
                          <a:latin typeface="游ゴシック" panose="020B0400000000000000" pitchFamily="50" charset="-128"/>
                          <a:ea typeface="游ゴシック" panose="020B0400000000000000" pitchFamily="50" charset="-128"/>
                          <a:cs typeface="Arial"/>
                          <a:sym typeface="Arial"/>
                        </a:rPr>
                        <a:t>詳細ページ</a:t>
                      </a:r>
                      <a:endParaRPr sz="18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C00000"/>
                    </a:solidFill>
                  </a:tcPr>
                </a:tc>
                <a:extLst>
                  <a:ext uri="{0D108BD9-81ED-4DB2-BD59-A6C34878D82A}">
                    <a16:rowId xmlns:a16="http://schemas.microsoft.com/office/drawing/2014/main" val="10001"/>
                  </a:ext>
                </a:extLst>
              </a:tr>
              <a:tr h="324000">
                <a:tc>
                  <a:txBody>
                    <a:bodyPr/>
                    <a:lstStyle/>
                    <a:p>
                      <a:pPr marL="0" marR="0" lvl="0" indent="0" algn="l"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オリジナルニュース記事広告</a:t>
                      </a:r>
                      <a:endParaRPr sz="1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ja-JP" sz="800" u="none" strike="noStrike" cap="none">
                          <a:solidFill>
                            <a:srgbClr val="000000"/>
                          </a:solidFill>
                          <a:latin typeface="游ゴシック" panose="020B0400000000000000" pitchFamily="50" charset="-128"/>
                          <a:ea typeface="游ゴシック" panose="020B0400000000000000" pitchFamily="50" charset="-128"/>
                          <a:cs typeface="Arial"/>
                          <a:sym typeface="Arial"/>
                        </a:rPr>
                        <a:t>商材にあった切り口・伝え方で、編集部発信のオリジナル記事を作成いたします。</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1,000,000</a:t>
                      </a:r>
                      <a:r>
                        <a:rPr lang="ja-JP" altLang="en-US"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円～</a:t>
                      </a:r>
                      <a:endParaRPr lang="ja-JP" altLang="en-US" sz="1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4</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lgn="ctr">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3"/>
                  </a:ext>
                </a:extLst>
              </a:tr>
              <a:tr h="324000">
                <a:tc>
                  <a:txBody>
                    <a:bodyPr/>
                    <a:lstStyle/>
                    <a:p>
                      <a:pPr marL="0" marR="0" lvl="0" indent="0" algn="l"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オリジナルニュースマンガ記事広告</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ja-JP" sz="800" u="none" strike="noStrike" cap="none">
                          <a:solidFill>
                            <a:srgbClr val="000000"/>
                          </a:solidFill>
                          <a:latin typeface="游ゴシック" panose="020B0400000000000000" pitchFamily="50" charset="-128"/>
                          <a:ea typeface="游ゴシック" panose="020B0400000000000000" pitchFamily="50" charset="-128"/>
                          <a:cs typeface="Arial"/>
                          <a:sym typeface="Arial"/>
                        </a:rPr>
                        <a:t>親しみのあるイラストを使い、オリジナル記事を作成いたします。</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1,</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3</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00,000円～</a:t>
                      </a:r>
                      <a:endParaRPr sz="1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5</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4"/>
                  </a:ext>
                </a:extLst>
              </a:tr>
              <a:tr h="324000">
                <a:tc>
                  <a:txBody>
                    <a:bodyPr/>
                    <a:lstStyle/>
                    <a:p>
                      <a:pPr marL="0" marR="0" lvl="0" indent="0" algn="l" rtl="0">
                        <a:spcBef>
                          <a:spcPts val="0"/>
                        </a:spcBef>
                        <a:spcAft>
                          <a:spcPts val="0"/>
                        </a:spcAft>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X Amplify</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スポンサーシップ </a:t>
                      </a:r>
                    </a:p>
                  </a:txBody>
                  <a:tcPr marL="6500" marR="6500" marT="6500" marB="0"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l" rtl="0">
                        <a:spcBef>
                          <a:spcPts val="0"/>
                        </a:spcBef>
                        <a:spcAft>
                          <a:spcPts val="0"/>
                        </a:spcAft>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記事広告費用が実質無料になる</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X</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とのコラボパッケージです。</a:t>
                      </a:r>
                      <a:endParaRPr lang="ja-JP" altLang="en-US" sz="800" dirty="0">
                        <a:solidFill>
                          <a:schemeClr val="tx1"/>
                        </a:solidFill>
                        <a:latin typeface="游ゴシック" panose="020B0400000000000000" pitchFamily="50" charset="-128"/>
                        <a:ea typeface="游ゴシック" panose="020B0400000000000000" pitchFamily="50" charset="-128"/>
                      </a:endParaRPr>
                    </a:p>
                  </a:txBody>
                  <a:tcPr marL="6500" marR="6500" marT="6500" marB="0"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4,000,000</a:t>
                      </a:r>
                      <a:r>
                        <a:rPr lang="ja-JP" altLang="en-US"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円～</a:t>
                      </a:r>
                      <a:endParaRPr lang="ja-JP" altLang="en-US" sz="1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6500" marR="6500" marT="6500" marB="0"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ctr" rtl="0">
                        <a:spcBef>
                          <a:spcPts val="0"/>
                        </a:spcBef>
                        <a:spcAft>
                          <a:spcPts val="0"/>
                        </a:spcAft>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P</a:t>
                      </a:r>
                      <a:r>
                        <a:rPr lang="en-US" alt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6</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6500" marR="6500" marT="6500" marB="0" anchor="ctr">
                    <a:lnL w="9525" cap="flat" cmpd="sng" algn="ctr">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extLst>
                  <a:ext uri="{0D108BD9-81ED-4DB2-BD59-A6C34878D82A}">
                    <a16:rowId xmlns:a16="http://schemas.microsoft.com/office/drawing/2014/main" val="2436616142"/>
                  </a:ext>
                </a:extLst>
              </a:tr>
              <a:tr h="324000">
                <a:tc>
                  <a:txBody>
                    <a:bodyPr/>
                    <a:lstStyle/>
                    <a:p>
                      <a:pPr marL="0" marR="0" lvl="0" indent="0" algn="l" rtl="0">
                        <a:lnSpc>
                          <a:spcPct val="100000"/>
                        </a:lnSpc>
                        <a:spcBef>
                          <a:spcPts val="0"/>
                        </a:spcBef>
                        <a:spcAft>
                          <a:spcPts val="0"/>
                        </a:spcAft>
                        <a:buClr>
                          <a:schemeClr val="dk1"/>
                        </a:buClr>
                        <a:buSzPts val="800"/>
                        <a:buFont typeface="Arial"/>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公式SNSブースト</a:t>
                      </a:r>
                      <a:endParaRPr sz="1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Meiryo"/>
                        <a:buNone/>
                      </a:pP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X</a:t>
                      </a:r>
                      <a:r>
                        <a:rPr lang="ja-JP" altLang="en-US"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から</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記事広告へ誘導します。</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a:solidFill>
                            <a:srgbClr val="000000"/>
                          </a:solidFill>
                          <a:latin typeface="游ゴシック" panose="020B0400000000000000" pitchFamily="50" charset="-128"/>
                          <a:ea typeface="游ゴシック" panose="020B0400000000000000" pitchFamily="50" charset="-128"/>
                          <a:cs typeface="Arial"/>
                          <a:sym typeface="Arial"/>
                        </a:rPr>
                        <a:t>300,000円～</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7</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6"/>
                  </a:ext>
                </a:extLst>
              </a:tr>
              <a:tr h="324000">
                <a:tc>
                  <a:txBody>
                    <a:bodyPr/>
                    <a:lstStyle/>
                    <a:p>
                      <a:pPr marL="0" marR="0" lvl="0" indent="0" algn="l"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メディアブースト／ネイティブADブースト</a:t>
                      </a:r>
                      <a:endParaRPr sz="1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800"/>
                        <a:buFont typeface="Arial"/>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独自の強みを持つメディアから目的に応じてセレクトし、記事広告へ誘導します。</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20</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0,000円～</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8</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P9</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7"/>
                  </a:ext>
                </a:extLst>
              </a:tr>
              <a:tr h="486725">
                <a:tc gridSpan="4">
                  <a:txBody>
                    <a:bodyPr/>
                    <a:lstStyle/>
                    <a:p>
                      <a:pPr marL="0" marR="0" lvl="0" indent="0" algn="l" rtl="0">
                        <a:lnSpc>
                          <a:spcPct val="100000"/>
                        </a:lnSpc>
                        <a:spcBef>
                          <a:spcPts val="0"/>
                        </a:spcBef>
                        <a:spcAft>
                          <a:spcPts val="0"/>
                        </a:spcAft>
                        <a:buClr>
                          <a:schemeClr val="dk1"/>
                        </a:buClr>
                        <a:buSzPts val="800"/>
                        <a:buFont typeface="Arial"/>
                        <a:buNone/>
                      </a:pP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chemeClr val="dk1"/>
                        </a:buClr>
                        <a:buSzPts val="800"/>
                        <a:buFont typeface="Arial"/>
                        <a:buNone/>
                      </a:pP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1000"/>
                        <a:buFont typeface="Meiryo"/>
                        <a:buNone/>
                      </a:pPr>
                      <a:r>
                        <a:rPr lang="ja-JP" sz="10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PC・SP広告メニュー一覧</a:t>
                      </a:r>
                      <a:endParaRPr sz="10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12"/>
                  </a:ext>
                </a:extLst>
              </a:tr>
              <a:tr h="324000">
                <a:tc>
                  <a:txBody>
                    <a:bodyPr/>
                    <a:lstStyle/>
                    <a:p>
                      <a:pPr marL="0" marR="0" lvl="0" indent="0" algn="l" rtl="0">
                        <a:lnSpc>
                          <a:spcPct val="100000"/>
                        </a:lnSpc>
                        <a:spcBef>
                          <a:spcPts val="0"/>
                        </a:spcBef>
                        <a:spcAft>
                          <a:spcPts val="0"/>
                        </a:spcAft>
                        <a:buClr>
                          <a:srgbClr val="000000"/>
                        </a:buClr>
                        <a:buSzPts val="800"/>
                        <a:buFont typeface="Meiryo"/>
                        <a:buNone/>
                      </a:pPr>
                      <a:r>
                        <a:rPr lang="ja-JP" altLang="en-US"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ニュース</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PCレクタングル／ビッグレクタングル</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800"/>
                        <a:buFont typeface="Arial"/>
                        <a:buNone/>
                      </a:pPr>
                      <a:r>
                        <a:rPr lang="ja-JP" altLang="en-US"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エキサイトニュース</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をターゲティングし、配信するレクタングル広告です。</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800"/>
                        <a:buFont typeface="Arial"/>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0.30円／imp</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12</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13"/>
                  </a:ext>
                </a:extLst>
              </a:tr>
              <a:tr h="324000">
                <a:tc>
                  <a:txBody>
                    <a:bodyPr/>
                    <a:lstStyle/>
                    <a:p>
                      <a:pPr marL="0" marR="0" lvl="0" indent="0" algn="l" rtl="0">
                        <a:lnSpc>
                          <a:spcPct val="100000"/>
                        </a:lnSpc>
                        <a:spcBef>
                          <a:spcPts val="0"/>
                        </a:spcBef>
                        <a:spcAft>
                          <a:spcPts val="0"/>
                        </a:spcAft>
                        <a:buClr>
                          <a:srgbClr val="000000"/>
                        </a:buClr>
                        <a:buSzPts val="800"/>
                        <a:buFont typeface="Meiryo"/>
                        <a:buNone/>
                      </a:pPr>
                      <a:r>
                        <a:rPr lang="ja-JP" altLang="en-US"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ニュース</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SP</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レクタングル</a:t>
                      </a:r>
                      <a:endParaRPr sz="1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SP版エキサイトニュースを利用するユーザーに対してレクタングル広告を</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配信いたします。</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a:solidFill>
                            <a:srgbClr val="000000"/>
                          </a:solidFill>
                          <a:latin typeface="游ゴシック" panose="020B0400000000000000" pitchFamily="50" charset="-128"/>
                          <a:ea typeface="游ゴシック" panose="020B0400000000000000" pitchFamily="50" charset="-128"/>
                          <a:cs typeface="Arial"/>
                          <a:sym typeface="Arial"/>
                        </a:rPr>
                        <a:t>0.</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3</a:t>
                      </a:r>
                      <a:r>
                        <a:rPr lang="ja-JP" sz="800" u="none" strike="noStrike" cap="none">
                          <a:solidFill>
                            <a:srgbClr val="000000"/>
                          </a:solidFill>
                          <a:latin typeface="游ゴシック" panose="020B0400000000000000" pitchFamily="50" charset="-128"/>
                          <a:ea typeface="游ゴシック" panose="020B0400000000000000" pitchFamily="50" charset="-128"/>
                          <a:cs typeface="Arial"/>
                          <a:sym typeface="Arial"/>
                        </a:rPr>
                        <a:t>5円</a:t>
                      </a: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／imp</a:t>
                      </a:r>
                      <a:endParaRPr sz="1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000000"/>
                        </a:buClr>
                        <a:buSzPts val="800"/>
                        <a:buFont typeface="Meiryo"/>
                        <a:buNone/>
                      </a:pPr>
                      <a:r>
                        <a:rPr 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P</a:t>
                      </a:r>
                      <a:r>
                        <a:rPr lang="en-US" altLang="ja-JP"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13</a:t>
                      </a:r>
                      <a:endParaRPr sz="80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91450" marR="91450" marT="45725" marB="457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14"/>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9"/>
          <p:cNvSpPr/>
          <p:nvPr/>
        </p:nvSpPr>
        <p:spPr>
          <a:xfrm>
            <a:off x="0" y="2776538"/>
            <a:ext cx="9144000" cy="914400"/>
          </a:xfrm>
          <a:prstGeom prst="rect">
            <a:avLst/>
          </a:prstGeom>
          <a:solidFill>
            <a:schemeClr val="dk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游ゴシック" panose="020B0400000000000000" pitchFamily="50" charset="-128"/>
              <a:ea typeface="游ゴシック" panose="020B0400000000000000" pitchFamily="50" charset="-128"/>
              <a:sym typeface="Arial"/>
            </a:endParaRPr>
          </a:p>
        </p:txBody>
      </p:sp>
      <p:sp>
        <p:nvSpPr>
          <p:cNvPr id="281" name="Google Shape;281;p9"/>
          <p:cNvSpPr txBox="1"/>
          <p:nvPr/>
        </p:nvSpPr>
        <p:spPr>
          <a:xfrm>
            <a:off x="2904941" y="3084513"/>
            <a:ext cx="3288080" cy="33855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ja-JP" sz="1600" b="1" i="0" u="none" strike="noStrike" cap="none" dirty="0">
                <a:solidFill>
                  <a:schemeClr val="lt1"/>
                </a:solidFill>
                <a:latin typeface="游ゴシック" panose="020B0400000000000000" pitchFamily="50" charset="-128"/>
                <a:ea typeface="游ゴシック" panose="020B0400000000000000" pitchFamily="50" charset="-128"/>
                <a:sym typeface="Arial"/>
              </a:rPr>
              <a:t>タイアップ商品のご案内</a:t>
            </a:r>
            <a:endParaRPr sz="1400" b="1"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9" name="正方形/長方形 8">
            <a:extLst>
              <a:ext uri="{FF2B5EF4-FFF2-40B4-BE49-F238E27FC236}">
                <a16:creationId xmlns:a16="http://schemas.microsoft.com/office/drawing/2014/main" id="{D2649B57-79C1-3D6C-2948-B28146B36712}"/>
              </a:ext>
            </a:extLst>
          </p:cNvPr>
          <p:cNvSpPr/>
          <p:nvPr/>
        </p:nvSpPr>
        <p:spPr>
          <a:xfrm>
            <a:off x="751840" y="1855883"/>
            <a:ext cx="1609820" cy="1129594"/>
          </a:xfrm>
          <a:prstGeom prst="rect">
            <a:avLst/>
          </a:prstGeom>
          <a:solidFill>
            <a:schemeClr val="bg1"/>
          </a:solidFill>
          <a:ln w="63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グラフィカル ユーザー インターフェイス, Web サイト&#10;&#10;自動的に生成された説明">
            <a:extLst>
              <a:ext uri="{FF2B5EF4-FFF2-40B4-BE49-F238E27FC236}">
                <a16:creationId xmlns:a16="http://schemas.microsoft.com/office/drawing/2014/main" id="{FC1FCDE7-372F-87D7-2680-153281159F77}"/>
              </a:ext>
            </a:extLst>
          </p:cNvPr>
          <p:cNvPicPr>
            <a:picLocks noChangeAspect="1"/>
          </p:cNvPicPr>
          <p:nvPr/>
        </p:nvPicPr>
        <p:blipFill>
          <a:blip r:embed="rId3"/>
          <a:stretch>
            <a:fillRect/>
          </a:stretch>
        </p:blipFill>
        <p:spPr>
          <a:xfrm>
            <a:off x="790575" y="1865505"/>
            <a:ext cx="1516753" cy="1101432"/>
          </a:xfrm>
          <a:prstGeom prst="rect">
            <a:avLst/>
          </a:prstGeom>
        </p:spPr>
      </p:pic>
      <p:pic>
        <p:nvPicPr>
          <p:cNvPr id="21" name="図 20">
            <a:extLst>
              <a:ext uri="{FF2B5EF4-FFF2-40B4-BE49-F238E27FC236}">
                <a16:creationId xmlns:a16="http://schemas.microsoft.com/office/drawing/2014/main" id="{2A0FCA17-9E97-DEAD-E743-FDCAE6DA6561}"/>
              </a:ext>
            </a:extLst>
          </p:cNvPr>
          <p:cNvPicPr>
            <a:picLocks noChangeAspect="1"/>
          </p:cNvPicPr>
          <p:nvPr/>
        </p:nvPicPr>
        <p:blipFill rotWithShape="1">
          <a:blip r:embed="rId4"/>
          <a:srcRect l="1669" t="28164" r="78999" b="11858"/>
          <a:stretch/>
        </p:blipFill>
        <p:spPr>
          <a:xfrm>
            <a:off x="3039768" y="3931216"/>
            <a:ext cx="940989" cy="1946289"/>
          </a:xfrm>
          <a:prstGeom prst="rect">
            <a:avLst/>
          </a:prstGeom>
        </p:spPr>
      </p:pic>
      <p:sp>
        <p:nvSpPr>
          <p:cNvPr id="19" name="正方形/長方形 18">
            <a:extLst>
              <a:ext uri="{FF2B5EF4-FFF2-40B4-BE49-F238E27FC236}">
                <a16:creationId xmlns:a16="http://schemas.microsoft.com/office/drawing/2014/main" id="{3E333FDB-E19D-70D0-526D-FD9FFE69ECB6}"/>
              </a:ext>
            </a:extLst>
          </p:cNvPr>
          <p:cNvSpPr/>
          <p:nvPr/>
        </p:nvSpPr>
        <p:spPr>
          <a:xfrm>
            <a:off x="1122727" y="5524238"/>
            <a:ext cx="718543" cy="315493"/>
          </a:xfrm>
          <a:prstGeom prst="rect">
            <a:avLst/>
          </a:prstGeom>
          <a:solidFill>
            <a:schemeClr val="tx2">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6" name="Google Shape;336;p11"/>
          <p:cNvSpPr/>
          <p:nvPr/>
        </p:nvSpPr>
        <p:spPr>
          <a:xfrm>
            <a:off x="358775" y="6101547"/>
            <a:ext cx="4456113"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※掲載期間等は保証致しません。</a:t>
            </a:r>
            <a:endParaRPr sz="7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※上記は掲載イメージです。リニューアルや弊社の都合によりデザイン等が変更となる場合がございます。</a:t>
            </a:r>
            <a:endParaRPr sz="7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graphicFrame>
        <p:nvGraphicFramePr>
          <p:cNvPr id="337" name="Google Shape;337;p11"/>
          <p:cNvGraphicFramePr/>
          <p:nvPr/>
        </p:nvGraphicFramePr>
        <p:xfrm>
          <a:off x="4584939" y="1280001"/>
          <a:ext cx="4200300" cy="1836000"/>
        </p:xfrm>
        <a:graphic>
          <a:graphicData uri="http://schemas.openxmlformats.org/drawingml/2006/table">
            <a:tbl>
              <a:tblPr>
                <a:noFill/>
                <a:tableStyleId>{27133808-EE09-42F5-BE28-2390A46D2D9E}</a:tableStyleId>
              </a:tblPr>
              <a:tblGrid>
                <a:gridCol w="954725">
                  <a:extLst>
                    <a:ext uri="{9D8B030D-6E8A-4147-A177-3AD203B41FA5}">
                      <a16:colId xmlns:a16="http://schemas.microsoft.com/office/drawing/2014/main" val="20000"/>
                    </a:ext>
                  </a:extLst>
                </a:gridCol>
                <a:gridCol w="1870300">
                  <a:extLst>
                    <a:ext uri="{9D8B030D-6E8A-4147-A177-3AD203B41FA5}">
                      <a16:colId xmlns:a16="http://schemas.microsoft.com/office/drawing/2014/main" val="20001"/>
                    </a:ext>
                  </a:extLst>
                </a:gridCol>
                <a:gridCol w="1375275">
                  <a:extLst>
                    <a:ext uri="{9D8B030D-6E8A-4147-A177-3AD203B41FA5}">
                      <a16:colId xmlns:a16="http://schemas.microsoft.com/office/drawing/2014/main" val="20002"/>
                    </a:ext>
                  </a:extLst>
                </a:gridCol>
              </a:tblGrid>
              <a:tr h="252000">
                <a:tc>
                  <a:txBody>
                    <a:bodyPr/>
                    <a:lstStyle/>
                    <a:p>
                      <a:pPr marL="0" marR="0" lvl="0" indent="0" algn="ctr" rtl="0">
                        <a:lnSpc>
                          <a:spcPct val="100000"/>
                        </a:lnSpc>
                        <a:spcBef>
                          <a:spcPts val="0"/>
                        </a:spcBef>
                        <a:spcAft>
                          <a:spcPts val="0"/>
                        </a:spcAft>
                        <a:buClr>
                          <a:schemeClr val="lt1"/>
                        </a:buClr>
                        <a:buSzPts val="800"/>
                        <a:buFont typeface="Meiryo"/>
                        <a:buNone/>
                      </a:pPr>
                      <a:r>
                        <a:rPr lang="ja-JP" sz="800" b="0" i="0" u="none" strike="noStrike" cap="none">
                          <a:solidFill>
                            <a:schemeClr val="lt1"/>
                          </a:solidFill>
                          <a:latin typeface="游ゴシック" panose="020B0400000000000000" pitchFamily="50" charset="-128"/>
                          <a:ea typeface="游ゴシック" panose="020B0400000000000000" pitchFamily="50" charset="-128"/>
                          <a:cs typeface="Arial"/>
                          <a:sym typeface="Arial"/>
                        </a:rPr>
                        <a:t>メニュー名</a:t>
                      </a:r>
                      <a:endParaRPr sz="800" b="0" i="0" u="none" strike="noStrike" cap="none">
                        <a:solidFill>
                          <a:schemeClr val="lt1"/>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gridSpan="2">
                  <a:txBody>
                    <a:bodyPr/>
                    <a:lstStyle/>
                    <a:p>
                      <a:pPr marL="0" marR="0" lvl="0" indent="0" algn="ctr" rtl="0">
                        <a:lnSpc>
                          <a:spcPct val="100000"/>
                        </a:lnSpc>
                        <a:spcBef>
                          <a:spcPts val="0"/>
                        </a:spcBef>
                        <a:spcAft>
                          <a:spcPts val="0"/>
                        </a:spcAft>
                        <a:buClr>
                          <a:schemeClr val="lt1"/>
                        </a:buClr>
                        <a:buSzPts val="900"/>
                        <a:buFont typeface="Meiryo"/>
                        <a:buNone/>
                      </a:pPr>
                      <a:r>
                        <a:rPr lang="ja-JP" sz="900" b="0" i="0" u="none" strike="noStrike" cap="none">
                          <a:solidFill>
                            <a:schemeClr val="lt1"/>
                          </a:solidFill>
                          <a:latin typeface="游ゴシック" panose="020B0400000000000000" pitchFamily="50" charset="-128"/>
                          <a:ea typeface="游ゴシック" panose="020B0400000000000000" pitchFamily="50" charset="-128"/>
                          <a:cs typeface="Arial"/>
                          <a:sym typeface="Arial"/>
                        </a:rPr>
                        <a:t>エキサイト オリジナルニュース記事広告</a:t>
                      </a:r>
                      <a:endParaRPr sz="900" b="0" i="0" u="none" strike="noStrike" cap="none">
                        <a:solidFill>
                          <a:schemeClr val="lt1"/>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hMerge="1">
                  <a:txBody>
                    <a:bodyPr/>
                    <a:lstStyle/>
                    <a:p>
                      <a:endParaRPr lang="ja-JP"/>
                    </a:p>
                  </a:txBody>
                  <a:tcPr/>
                </a:tc>
                <a:extLst>
                  <a:ext uri="{0D108BD9-81ED-4DB2-BD59-A6C34878D82A}">
                    <a16:rowId xmlns:a16="http://schemas.microsoft.com/office/drawing/2014/main" val="10000"/>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掲載面</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エキサイトトップページ、中面ページ、</a:t>
                      </a:r>
                      <a:endParaRPr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ニューストップページ、各記事ページ</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96000">
                <a:tc rowSpan="2">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PV/掲載料金</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10,000PV保証（4週間）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1,000,000</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円</a:t>
                      </a: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396000">
                <a:tc vMerge="1">
                  <a:txBody>
                    <a:bodyPr/>
                    <a:lstStyle/>
                    <a:p>
                      <a:endParaRPr lang="ja-JP"/>
                    </a:p>
                  </a:txBody>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20,000PV保証（4週間）</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2</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0</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00,000円</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レポート</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PV、平均滞在時間、クリック、CTR、総評レビュー</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tc hMerge="1">
                  <a:txBody>
                    <a:bodyPr/>
                    <a:lstStyle/>
                    <a:p>
                      <a:endParaRPr lang="ja-JP"/>
                    </a:p>
                  </a:txBody>
                  <a:tcPr/>
                </a:tc>
                <a:extLst>
                  <a:ext uri="{0D108BD9-81ED-4DB2-BD59-A6C34878D82A}">
                    <a16:rowId xmlns:a16="http://schemas.microsoft.com/office/drawing/2014/main" val="10004"/>
                  </a:ext>
                </a:extLst>
              </a:tr>
            </a:tbl>
          </a:graphicData>
        </a:graphic>
      </p:graphicFrame>
      <p:sp>
        <p:nvSpPr>
          <p:cNvPr id="338" name="Google Shape;338;p11"/>
          <p:cNvSpPr/>
          <p:nvPr/>
        </p:nvSpPr>
        <p:spPr>
          <a:xfrm>
            <a:off x="4572000" y="3230092"/>
            <a:ext cx="4213225" cy="119105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【備考】</a:t>
            </a:r>
            <a:endParaRPr sz="7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・掲載開始日の10営業日前までに商品・リリース等の情報提供にご協力ください。</a:t>
            </a:r>
            <a:endParaRPr sz="700" b="0" i="0" u="none"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・誘導部分、記事ページ内にPR表記が入ります。企業ロゴ・ブランドロゴの掲載は不可です。</a:t>
            </a:r>
            <a:endParaRPr sz="700" b="0" i="0" u="none"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・ライター指名の場合は別途料金が発生する場合がございます。</a:t>
            </a:r>
            <a:endParaRPr sz="7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・掲載基準は各オリジナルニュースに準じたものといたしますので事前にご確認ください。</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・弊社側発信のコンテンツとなるため、原稿内容の修正は基本的にお受けできません。</a:t>
            </a:r>
            <a:endParaRPr sz="7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・記事内に他社広告が掲載される場合がございます。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・アーカイブされます。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・PVの進捗によっては、SNS等の外部配信を実施する場合がございます。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・月間の掲載本数に制限があるため、空き枠についてはお問い合わせください。</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sp>
        <p:nvSpPr>
          <p:cNvPr id="339" name="Google Shape;339;p11"/>
          <p:cNvSpPr/>
          <p:nvPr/>
        </p:nvSpPr>
        <p:spPr>
          <a:xfrm>
            <a:off x="4709952" y="4590557"/>
            <a:ext cx="1539928" cy="476726"/>
          </a:xfrm>
          <a:prstGeom prst="roundRect">
            <a:avLst>
              <a:gd name="adj" fmla="val 16667"/>
            </a:avLst>
          </a:prstGeom>
          <a:solidFill>
            <a:srgbClr val="D9D9D9"/>
          </a:solid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7F7F7F"/>
                </a:solidFill>
                <a:latin typeface="游ゴシック" panose="020B0400000000000000" pitchFamily="50" charset="-128"/>
                <a:ea typeface="游ゴシック" panose="020B0400000000000000" pitchFamily="50" charset="-128"/>
                <a:sym typeface="Arial"/>
              </a:rPr>
              <a:t>基本記事スペック</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・HTML1～2ページ</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・最大1,200文字＋写真3点程度</a:t>
            </a:r>
            <a:endParaRPr sz="700" b="0" i="0" u="none" strike="noStrike" cap="none">
              <a:solidFill>
                <a:srgbClr val="7F7F7F"/>
              </a:solidFill>
              <a:latin typeface="游ゴシック" panose="020B0400000000000000" pitchFamily="50" charset="-128"/>
              <a:ea typeface="游ゴシック" panose="020B0400000000000000" pitchFamily="50" charset="-128"/>
              <a:sym typeface="Arial"/>
            </a:endParaRPr>
          </a:p>
        </p:txBody>
      </p:sp>
      <p:sp>
        <p:nvSpPr>
          <p:cNvPr id="340" name="Google Shape;340;p11"/>
          <p:cNvSpPr/>
          <p:nvPr/>
        </p:nvSpPr>
        <p:spPr>
          <a:xfrm>
            <a:off x="0" y="711395"/>
            <a:ext cx="9144000" cy="403938"/>
          </a:xfrm>
          <a:prstGeom prst="roundRect">
            <a:avLst>
              <a:gd name="adj" fmla="val 2629"/>
            </a:avLst>
          </a:prstGeom>
          <a:noFill/>
          <a:ln>
            <a:noFill/>
          </a:ln>
          <a:effectLst>
            <a:outerShdw dist="20000" sx="999" sy="999" rotWithShape="0">
              <a:srgbClr val="000000"/>
            </a:outerShdw>
          </a:effectLst>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0" i="0" u="none" strike="noStrike" cap="none" dirty="0">
                <a:solidFill>
                  <a:srgbClr val="C00000"/>
                </a:solidFill>
                <a:latin typeface="游ゴシック" panose="020B0400000000000000" pitchFamily="50" charset="-128"/>
                <a:ea typeface="游ゴシック" panose="020B0400000000000000" pitchFamily="50" charset="-128"/>
                <a:sym typeface="Arial"/>
              </a:rPr>
              <a:t>第三者からオリジナルニュースという形で発信する事で、独自の視点かつ公共性・信頼性をもった情報発信が可能です。</a:t>
            </a:r>
            <a:endParaRPr sz="1000" b="0" i="0" u="none"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0" i="0" u="none" strike="noStrike" cap="none" dirty="0">
                <a:solidFill>
                  <a:srgbClr val="C00000"/>
                </a:solidFill>
                <a:latin typeface="游ゴシック" panose="020B0400000000000000" pitchFamily="50" charset="-128"/>
                <a:ea typeface="游ゴシック" panose="020B0400000000000000" pitchFamily="50" charset="-128"/>
                <a:sym typeface="Arial"/>
              </a:rPr>
              <a:t>ユーザーがいつも触れている媒体に自然になじむ形で効果的に伝えます。</a:t>
            </a:r>
            <a:endParaRPr sz="1000" b="0" i="0" u="none" strike="noStrike" cap="none" dirty="0">
              <a:solidFill>
                <a:srgbClr val="C00000"/>
              </a:solidFill>
              <a:latin typeface="游ゴシック" panose="020B0400000000000000" pitchFamily="50" charset="-128"/>
              <a:ea typeface="游ゴシック" panose="020B0400000000000000" pitchFamily="50" charset="-128"/>
              <a:sym typeface="Arial"/>
            </a:endParaRPr>
          </a:p>
        </p:txBody>
      </p:sp>
      <p:sp>
        <p:nvSpPr>
          <p:cNvPr id="341" name="Google Shape;341;p11"/>
          <p:cNvSpPr/>
          <p:nvPr/>
        </p:nvSpPr>
        <p:spPr>
          <a:xfrm>
            <a:off x="575220" y="1624703"/>
            <a:ext cx="1893887" cy="214313"/>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【PCページ各所】</a:t>
            </a:r>
            <a:endParaRPr sz="800" b="1"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342" name="Google Shape;342;p11"/>
          <p:cNvSpPr/>
          <p:nvPr/>
        </p:nvSpPr>
        <p:spPr>
          <a:xfrm>
            <a:off x="437048" y="3551457"/>
            <a:ext cx="2086090" cy="21590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 SPページ各所】</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43" name="Google Shape;343;p11"/>
          <p:cNvSpPr/>
          <p:nvPr/>
        </p:nvSpPr>
        <p:spPr>
          <a:xfrm>
            <a:off x="993481" y="1273899"/>
            <a:ext cx="1082400" cy="259717"/>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chemeClr val="lt1"/>
                </a:solidFill>
                <a:latin typeface="游ゴシック" panose="020B0400000000000000" pitchFamily="50" charset="-128"/>
                <a:ea typeface="游ゴシック" panose="020B0400000000000000" pitchFamily="50" charset="-128"/>
                <a:cs typeface="Meiryo"/>
                <a:sym typeface="Meiryo"/>
              </a:rPr>
              <a:t>記事誘導面</a:t>
            </a:r>
            <a:endParaRPr sz="900" b="0" i="0" u="none" strike="noStrike" cap="none">
              <a:solidFill>
                <a:schemeClr val="lt1"/>
              </a:solidFill>
              <a:latin typeface="游ゴシック" panose="020B0400000000000000" pitchFamily="50" charset="-128"/>
              <a:ea typeface="游ゴシック" panose="020B0400000000000000" pitchFamily="50" charset="-128"/>
              <a:cs typeface="Meiryo"/>
              <a:sym typeface="Meiryo"/>
            </a:endParaRPr>
          </a:p>
        </p:txBody>
      </p:sp>
      <p:sp>
        <p:nvSpPr>
          <p:cNvPr id="344" name="Google Shape;344;p11"/>
          <p:cNvSpPr/>
          <p:nvPr/>
        </p:nvSpPr>
        <p:spPr>
          <a:xfrm>
            <a:off x="2469107" y="3557132"/>
            <a:ext cx="2086088"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sym typeface="Arial"/>
              </a:rPr>
              <a:t>【SPページ記事詳細】</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
        <p:nvSpPr>
          <p:cNvPr id="345" name="Google Shape;345;p11"/>
          <p:cNvSpPr/>
          <p:nvPr/>
        </p:nvSpPr>
        <p:spPr>
          <a:xfrm>
            <a:off x="2487505" y="1644942"/>
            <a:ext cx="2066840" cy="215900"/>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【PC記事詳細】</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56" name="Google Shape;356;p11"/>
          <p:cNvSpPr/>
          <p:nvPr/>
        </p:nvSpPr>
        <p:spPr>
          <a:xfrm>
            <a:off x="3820552" y="2139966"/>
            <a:ext cx="568287" cy="517155"/>
          </a:xfrm>
          <a:prstGeom prst="rect">
            <a:avLst/>
          </a:prstGeom>
          <a:solidFill>
            <a:schemeClr val="lt1"/>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Arial"/>
              <a:ea typeface="Arial"/>
              <a:cs typeface="Arial"/>
              <a:sym typeface="Arial"/>
            </a:endParaRPr>
          </a:p>
        </p:txBody>
      </p:sp>
      <p:sp>
        <p:nvSpPr>
          <p:cNvPr id="361" name="Google Shape;361;p11"/>
          <p:cNvSpPr txBox="1"/>
          <p:nvPr/>
        </p:nvSpPr>
        <p:spPr>
          <a:xfrm>
            <a:off x="361518" y="271451"/>
            <a:ext cx="2698089"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オリジナルニュース記事広告</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362" name="Google Shape;362;p11"/>
          <p:cNvCxnSpPr>
            <a:stCxn id="361" idx="3"/>
          </p:cNvCxnSpPr>
          <p:nvPr/>
        </p:nvCxnSpPr>
        <p:spPr>
          <a:xfrm rot="10800000" flipH="1">
            <a:off x="3059607" y="434727"/>
            <a:ext cx="5832000" cy="2400"/>
          </a:xfrm>
          <a:prstGeom prst="straightConnector1">
            <a:avLst/>
          </a:prstGeom>
          <a:noFill/>
          <a:ln w="9525" cap="rnd" cmpd="sng">
            <a:solidFill>
              <a:srgbClr val="CCCCCC"/>
            </a:solidFill>
            <a:prstDash val="solid"/>
            <a:miter lim="800000"/>
            <a:headEnd type="none" w="sm" len="sm"/>
            <a:tailEnd type="none" w="sm" len="sm"/>
          </a:ln>
        </p:spPr>
      </p:cxnSp>
      <p:sp>
        <p:nvSpPr>
          <p:cNvPr id="363" name="Google Shape;363;p11"/>
          <p:cNvSpPr/>
          <p:nvPr/>
        </p:nvSpPr>
        <p:spPr>
          <a:xfrm rot="-5400000">
            <a:off x="2251258" y="3455452"/>
            <a:ext cx="442675" cy="409527"/>
          </a:xfrm>
          <a:prstGeom prst="downArrow">
            <a:avLst>
              <a:gd name="adj1" fmla="val 50000"/>
              <a:gd name="adj2" fmla="val 48153"/>
            </a:avLst>
          </a:prstGeom>
          <a:solidFill>
            <a:srgbClr val="C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Arial"/>
              <a:ea typeface="Arial"/>
              <a:cs typeface="Arial"/>
              <a:sym typeface="Arial"/>
            </a:endParaRPr>
          </a:p>
        </p:txBody>
      </p:sp>
      <p:sp>
        <p:nvSpPr>
          <p:cNvPr id="364" name="Google Shape;364;p11"/>
          <p:cNvSpPr/>
          <p:nvPr/>
        </p:nvSpPr>
        <p:spPr>
          <a:xfrm>
            <a:off x="2979725" y="1277503"/>
            <a:ext cx="1082400" cy="259717"/>
          </a:xfrm>
          <a:prstGeom prst="rect">
            <a:avLst/>
          </a:prstGeom>
          <a:solidFill>
            <a:srgbClr val="C00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chemeClr val="lt1"/>
                </a:solidFill>
                <a:latin typeface="游ゴシック" panose="020B0400000000000000" pitchFamily="50" charset="-128"/>
                <a:ea typeface="游ゴシック" panose="020B0400000000000000" pitchFamily="50" charset="-128"/>
                <a:cs typeface="Meiryo"/>
                <a:sym typeface="Meiryo"/>
              </a:rPr>
              <a:t>記事ページ</a:t>
            </a:r>
            <a:endParaRPr sz="900" b="0" i="0" u="none" strike="noStrike" cap="none">
              <a:solidFill>
                <a:schemeClr val="lt1"/>
              </a:solidFill>
              <a:latin typeface="游ゴシック" panose="020B0400000000000000" pitchFamily="50" charset="-128"/>
              <a:ea typeface="游ゴシック" panose="020B0400000000000000" pitchFamily="50" charset="-128"/>
              <a:cs typeface="Meiryo"/>
              <a:sym typeface="Meiryo"/>
            </a:endParaRPr>
          </a:p>
        </p:txBody>
      </p:sp>
      <p:grpSp>
        <p:nvGrpSpPr>
          <p:cNvPr id="365" name="Google Shape;365;p11"/>
          <p:cNvGrpSpPr/>
          <p:nvPr/>
        </p:nvGrpSpPr>
        <p:grpSpPr>
          <a:xfrm>
            <a:off x="6879948" y="-11189"/>
            <a:ext cx="1905276" cy="340065"/>
            <a:chOff x="6879948" y="-11189"/>
            <a:chExt cx="1905276" cy="340065"/>
          </a:xfrm>
        </p:grpSpPr>
        <p:sp>
          <p:nvSpPr>
            <p:cNvPr id="366" name="Google Shape;366;p11"/>
            <p:cNvSpPr/>
            <p:nvPr/>
          </p:nvSpPr>
          <p:spPr>
            <a:xfrm rot="10800000">
              <a:off x="6879948" y="-11189"/>
              <a:ext cx="889233" cy="328877"/>
            </a:xfrm>
            <a:prstGeom prst="snip2SameRect">
              <a:avLst>
                <a:gd name="adj1" fmla="val 50000"/>
                <a:gd name="adj2" fmla="val 0"/>
              </a:avLst>
            </a:prstGeom>
            <a:solidFill>
              <a:srgbClr val="C0000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367" name="Google Shape;367;p11"/>
            <p:cNvSpPr/>
            <p:nvPr/>
          </p:nvSpPr>
          <p:spPr>
            <a:xfrm rot="10800000">
              <a:off x="7895991" y="-1"/>
              <a:ext cx="889233" cy="328877"/>
            </a:xfrm>
            <a:prstGeom prst="snip2SameRect">
              <a:avLst>
                <a:gd name="adj1" fmla="val 50000"/>
                <a:gd name="adj2" fmla="val 0"/>
              </a:avLst>
            </a:prstGeom>
            <a:solidFill>
              <a:srgbClr val="D9D9D9"/>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368" name="Google Shape;368;p11"/>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lt1"/>
                  </a:solidFill>
                  <a:latin typeface="游ゴシック" panose="020B0400000000000000" pitchFamily="50" charset="-128"/>
                  <a:ea typeface="游ゴシック" panose="020B0400000000000000" pitchFamily="50" charset="-128"/>
                  <a:sym typeface="Arial"/>
                </a:rPr>
                <a:t>タイアップ</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69" name="Google Shape;369;p11"/>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オプション</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grpSp>
      <p:grpSp>
        <p:nvGrpSpPr>
          <p:cNvPr id="2" name="グループ化 1">
            <a:extLst>
              <a:ext uri="{FF2B5EF4-FFF2-40B4-BE49-F238E27FC236}">
                <a16:creationId xmlns:a16="http://schemas.microsoft.com/office/drawing/2014/main" id="{17870E00-9765-CC40-9B53-595052567EDE}"/>
              </a:ext>
            </a:extLst>
          </p:cNvPr>
          <p:cNvGrpSpPr/>
          <p:nvPr/>
        </p:nvGrpSpPr>
        <p:grpSpPr>
          <a:xfrm>
            <a:off x="1043140" y="3817535"/>
            <a:ext cx="1004123" cy="2051948"/>
            <a:chOff x="985565" y="3753197"/>
            <a:chExt cx="932468" cy="2051948"/>
          </a:xfrm>
        </p:grpSpPr>
        <p:pic>
          <p:nvPicPr>
            <p:cNvPr id="38" name="図 37">
              <a:extLst>
                <a:ext uri="{FF2B5EF4-FFF2-40B4-BE49-F238E27FC236}">
                  <a16:creationId xmlns:a16="http://schemas.microsoft.com/office/drawing/2014/main" id="{211051C4-74A2-954A-8336-65B6A5E3AAD1}"/>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1002681" y="3888681"/>
              <a:ext cx="901119" cy="1510643"/>
            </a:xfrm>
            <a:prstGeom prst="rect">
              <a:avLst/>
            </a:prstGeom>
          </p:spPr>
        </p:pic>
        <p:pic>
          <p:nvPicPr>
            <p:cNvPr id="39" name="Google Shape;171;p5">
              <a:extLst>
                <a:ext uri="{FF2B5EF4-FFF2-40B4-BE49-F238E27FC236}">
                  <a16:creationId xmlns:a16="http://schemas.microsoft.com/office/drawing/2014/main" id="{5E62F4EC-C141-F34B-9B4C-3740EFF10BBE}"/>
                </a:ext>
              </a:extLst>
            </p:cNvPr>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rot="10800000">
              <a:off x="1022514" y="4446057"/>
              <a:ext cx="719285" cy="1002602"/>
            </a:xfrm>
            <a:prstGeom prst="round2SameRect">
              <a:avLst>
                <a:gd name="adj1" fmla="val 16667"/>
                <a:gd name="adj2" fmla="val 0"/>
              </a:avLst>
            </a:prstGeom>
            <a:noFill/>
            <a:ln>
              <a:noFill/>
            </a:ln>
          </p:spPr>
        </p:pic>
        <p:pic>
          <p:nvPicPr>
            <p:cNvPr id="40" name="Google Shape;170;p5">
              <a:extLst>
                <a:ext uri="{FF2B5EF4-FFF2-40B4-BE49-F238E27FC236}">
                  <a16:creationId xmlns:a16="http://schemas.microsoft.com/office/drawing/2014/main" id="{3E52153B-FD1C-C74A-BA3D-74806BC1429D}"/>
                </a:ext>
              </a:extLst>
            </p:cNvPr>
            <p:cNvPicPr preferRelativeResize="0"/>
            <p:nvPr/>
          </p:nvPicPr>
          <p:blipFill rotWithShape="1">
            <a:blip r:embed="rId7" cstate="print">
              <a:alphaModFix/>
              <a:extLst>
                <a:ext uri="{28A0092B-C50C-407E-A947-70E740481C1C}">
                  <a14:useLocalDpi xmlns:a14="http://schemas.microsoft.com/office/drawing/2010/main"/>
                </a:ext>
              </a:extLst>
            </a:blip>
            <a:srcRect l="-1"/>
            <a:stretch/>
          </p:blipFill>
          <p:spPr>
            <a:xfrm>
              <a:off x="1025044" y="3977181"/>
              <a:ext cx="701696" cy="420749"/>
            </a:xfrm>
            <a:prstGeom prst="rect">
              <a:avLst/>
            </a:prstGeom>
            <a:noFill/>
            <a:ln>
              <a:noFill/>
            </a:ln>
          </p:spPr>
        </p:pic>
        <p:pic>
          <p:nvPicPr>
            <p:cNvPr id="37" name="Google Shape;166;p5">
              <a:extLst>
                <a:ext uri="{FF2B5EF4-FFF2-40B4-BE49-F238E27FC236}">
                  <a16:creationId xmlns:a16="http://schemas.microsoft.com/office/drawing/2014/main" id="{B96C32C1-BA80-594D-9716-D5B401D04C5B}"/>
                </a:ext>
              </a:extLst>
            </p:cNvPr>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985565" y="3753197"/>
              <a:ext cx="932468" cy="2051948"/>
            </a:xfrm>
            <a:prstGeom prst="rect">
              <a:avLst/>
            </a:prstGeom>
            <a:noFill/>
            <a:ln>
              <a:noFill/>
            </a:ln>
          </p:spPr>
        </p:pic>
      </p:grpSp>
      <p:pic>
        <p:nvPicPr>
          <p:cNvPr id="3" name="図 2">
            <a:extLst>
              <a:ext uri="{FF2B5EF4-FFF2-40B4-BE49-F238E27FC236}">
                <a16:creationId xmlns:a16="http://schemas.microsoft.com/office/drawing/2014/main" id="{8890BC73-30AC-F94C-9B0C-0F8755B6F408}"/>
              </a:ext>
            </a:extLst>
          </p:cNvPr>
          <p:cNvPicPr>
            <a:picLocks noChangeAspect="1"/>
          </p:cNvPicPr>
          <p:nvPr/>
        </p:nvPicPr>
        <p:blipFill rotWithShape="1">
          <a:blip r:embed="rId9"/>
          <a:srcRect l="32806" t="29880" r="17425" b="25789"/>
          <a:stretch/>
        </p:blipFill>
        <p:spPr>
          <a:xfrm>
            <a:off x="2565208" y="1860842"/>
            <a:ext cx="1893886" cy="1124635"/>
          </a:xfrm>
          <a:prstGeom prst="rect">
            <a:avLst/>
          </a:prstGeom>
          <a:ln>
            <a:solidFill>
              <a:schemeClr val="bg1">
                <a:lumMod val="65000"/>
              </a:schemeClr>
            </a:solidFill>
          </a:ln>
        </p:spPr>
      </p:pic>
      <p:pic>
        <p:nvPicPr>
          <p:cNvPr id="20" name="Google Shape;166;p5">
            <a:extLst>
              <a:ext uri="{FF2B5EF4-FFF2-40B4-BE49-F238E27FC236}">
                <a16:creationId xmlns:a16="http://schemas.microsoft.com/office/drawing/2014/main" id="{55275995-1A7B-C5EE-14BD-BA267A1AF3EB}"/>
              </a:ext>
            </a:extLst>
          </p:cNvPr>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3008202" y="3825619"/>
            <a:ext cx="1004123" cy="2051948"/>
          </a:xfrm>
          <a:prstGeom prst="rect">
            <a:avLst/>
          </a:prstGeom>
          <a:noFill/>
          <a:ln>
            <a:noFill/>
          </a:ln>
        </p:spPr>
      </p:pic>
      <p:sp>
        <p:nvSpPr>
          <p:cNvPr id="10" name="正方形/長方形 9">
            <a:extLst>
              <a:ext uri="{FF2B5EF4-FFF2-40B4-BE49-F238E27FC236}">
                <a16:creationId xmlns:a16="http://schemas.microsoft.com/office/drawing/2014/main" id="{3857AA14-0D60-2150-5C39-4AC5AFAC4B16}"/>
              </a:ext>
            </a:extLst>
          </p:cNvPr>
          <p:cNvSpPr/>
          <p:nvPr/>
        </p:nvSpPr>
        <p:spPr>
          <a:xfrm>
            <a:off x="1797050" y="2041525"/>
            <a:ext cx="381000" cy="742950"/>
          </a:xfrm>
          <a:prstGeom prst="rect">
            <a:avLst/>
          </a:prstGeom>
        </p:spPr>
        <p:style>
          <a:lnRef idx="2">
            <a:schemeClr val="accent3"/>
          </a:lnRef>
          <a:fillRef idx="1">
            <a:schemeClr val="lt1"/>
          </a:fillRef>
          <a:effectRef idx="0">
            <a:schemeClr val="accent3"/>
          </a:effectRef>
          <a:fontRef idx="minor">
            <a:schemeClr val="dk1"/>
          </a:fontRef>
        </p:style>
        <p:txBody>
          <a:bodyPr rtlCol="0" anchor="ctr"/>
          <a:lstStyle/>
          <a:p>
            <a:pPr algn="ctr"/>
            <a:endParaRPr kumimoji="1" lang="ja-JP" altLang="en-US"/>
          </a:p>
        </p:txBody>
      </p:sp>
      <p:pic>
        <p:nvPicPr>
          <p:cNvPr id="11" name="Google Shape;745;p26">
            <a:extLst>
              <a:ext uri="{FF2B5EF4-FFF2-40B4-BE49-F238E27FC236}">
                <a16:creationId xmlns:a16="http://schemas.microsoft.com/office/drawing/2014/main" id="{64EF7238-4194-90AA-5C52-FC4780F502C6}"/>
              </a:ext>
            </a:extLst>
          </p:cNvPr>
          <p:cNvPicPr preferRelativeResize="0"/>
          <p:nvPr/>
        </p:nvPicPr>
        <p:blipFill rotWithShape="1">
          <a:blip r:embed="rId10" cstate="print">
            <a:alphaModFix/>
            <a:extLst>
              <a:ext uri="{28A0092B-C50C-407E-A947-70E740481C1C}">
                <a14:useLocalDpi xmlns:a14="http://schemas.microsoft.com/office/drawing/2010/main"/>
              </a:ext>
            </a:extLst>
          </a:blip>
          <a:srcRect t="-1343"/>
          <a:stretch/>
        </p:blipFill>
        <p:spPr>
          <a:xfrm>
            <a:off x="1790700" y="2042188"/>
            <a:ext cx="510278" cy="425783"/>
          </a:xfrm>
          <a:prstGeom prst="rect">
            <a:avLst/>
          </a:prstGeom>
          <a:noFill/>
          <a:ln>
            <a:noFill/>
          </a:ln>
        </p:spPr>
      </p:pic>
      <p:cxnSp>
        <p:nvCxnSpPr>
          <p:cNvPr id="16" name="直線コネクタ 15">
            <a:extLst>
              <a:ext uri="{FF2B5EF4-FFF2-40B4-BE49-F238E27FC236}">
                <a16:creationId xmlns:a16="http://schemas.microsoft.com/office/drawing/2014/main" id="{7BB267E4-5BDC-D658-25DC-19A8C4C92E88}"/>
              </a:ext>
            </a:extLst>
          </p:cNvPr>
          <p:cNvCxnSpPr/>
          <p:nvPr/>
        </p:nvCxnSpPr>
        <p:spPr>
          <a:xfrm>
            <a:off x="904875" y="2254250"/>
            <a:ext cx="32385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7" name="直線コネクタ 16">
            <a:extLst>
              <a:ext uri="{FF2B5EF4-FFF2-40B4-BE49-F238E27FC236}">
                <a16:creationId xmlns:a16="http://schemas.microsoft.com/office/drawing/2014/main" id="{58D8C2AD-6CC0-386B-8822-65162030DB74}"/>
              </a:ext>
            </a:extLst>
          </p:cNvPr>
          <p:cNvCxnSpPr/>
          <p:nvPr/>
        </p:nvCxnSpPr>
        <p:spPr>
          <a:xfrm>
            <a:off x="901700" y="2292350"/>
            <a:ext cx="323850"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直線コネクタ 17">
            <a:extLst>
              <a:ext uri="{FF2B5EF4-FFF2-40B4-BE49-F238E27FC236}">
                <a16:creationId xmlns:a16="http://schemas.microsoft.com/office/drawing/2014/main" id="{4E8761E1-C837-CE48-C880-57B558384363}"/>
              </a:ext>
            </a:extLst>
          </p:cNvPr>
          <p:cNvCxnSpPr>
            <a:cxnSpLocks/>
          </p:cNvCxnSpPr>
          <p:nvPr/>
        </p:nvCxnSpPr>
        <p:spPr>
          <a:xfrm>
            <a:off x="1122727" y="4993819"/>
            <a:ext cx="674323"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直線コネクタ 22">
            <a:extLst>
              <a:ext uri="{FF2B5EF4-FFF2-40B4-BE49-F238E27FC236}">
                <a16:creationId xmlns:a16="http://schemas.microsoft.com/office/drawing/2014/main" id="{2E9C42DB-A1BF-8E3E-6692-017F547A2A9D}"/>
              </a:ext>
            </a:extLst>
          </p:cNvPr>
          <p:cNvCxnSpPr>
            <a:cxnSpLocks/>
          </p:cNvCxnSpPr>
          <p:nvPr/>
        </p:nvCxnSpPr>
        <p:spPr>
          <a:xfrm>
            <a:off x="1125902" y="5073633"/>
            <a:ext cx="715368"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pic>
        <p:nvPicPr>
          <p:cNvPr id="6" name="図 5" descr="人, 衣料, 写真, ケーキ が含まれている画像&#10;&#10;自動的に生成された説明">
            <a:extLst>
              <a:ext uri="{FF2B5EF4-FFF2-40B4-BE49-F238E27FC236}">
                <a16:creationId xmlns:a16="http://schemas.microsoft.com/office/drawing/2014/main" id="{3B6A832C-FA8C-4221-83C5-6C017B52286B}"/>
              </a:ext>
            </a:extLst>
          </p:cNvPr>
          <p:cNvPicPr>
            <a:picLocks noChangeAspect="1"/>
          </p:cNvPicPr>
          <p:nvPr/>
        </p:nvPicPr>
        <p:blipFill>
          <a:blip r:embed="rId11"/>
          <a:stretch>
            <a:fillRect/>
          </a:stretch>
        </p:blipFill>
        <p:spPr>
          <a:xfrm>
            <a:off x="1086104" y="4032156"/>
            <a:ext cx="759204" cy="571636"/>
          </a:xfrm>
          <a:prstGeom prst="rect">
            <a:avLst/>
          </a:prstGeom>
        </p:spPr>
      </p:pic>
      <p:pic>
        <p:nvPicPr>
          <p:cNvPr id="13" name="図 12" descr="文字の書かれた紙&#10;&#10;自動的に生成された説明">
            <a:extLst>
              <a:ext uri="{FF2B5EF4-FFF2-40B4-BE49-F238E27FC236}">
                <a16:creationId xmlns:a16="http://schemas.microsoft.com/office/drawing/2014/main" id="{7E8ECAD2-A29C-DE3C-5437-92B1699DAC84}"/>
              </a:ext>
            </a:extLst>
          </p:cNvPr>
          <p:cNvPicPr>
            <a:picLocks noChangeAspect="1"/>
          </p:cNvPicPr>
          <p:nvPr/>
        </p:nvPicPr>
        <p:blipFill>
          <a:blip r:embed="rId12"/>
          <a:stretch>
            <a:fillRect/>
          </a:stretch>
        </p:blipFill>
        <p:spPr>
          <a:xfrm>
            <a:off x="1082927" y="4610870"/>
            <a:ext cx="788867" cy="68765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pic>
        <p:nvPicPr>
          <p:cNvPr id="374" name="Google Shape;374;p12"/>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563016" y="3437389"/>
            <a:ext cx="1143145" cy="1151308"/>
          </a:xfrm>
          <a:prstGeom prst="rect">
            <a:avLst/>
          </a:prstGeom>
          <a:noFill/>
          <a:ln w="9525" cap="flat" cmpd="sng">
            <a:solidFill>
              <a:srgbClr val="BFBFBF"/>
            </a:solidFill>
            <a:prstDash val="solid"/>
            <a:round/>
            <a:headEnd type="none" w="sm" len="sm"/>
            <a:tailEnd type="none" w="sm" len="sm"/>
          </a:ln>
        </p:spPr>
      </p:pic>
      <p:sp>
        <p:nvSpPr>
          <p:cNvPr id="375" name="Google Shape;375;p12"/>
          <p:cNvSpPr/>
          <p:nvPr/>
        </p:nvSpPr>
        <p:spPr>
          <a:xfrm>
            <a:off x="4572000" y="3708348"/>
            <a:ext cx="4194991" cy="108333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【備考】</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・掲載開始日の30営業日前までに商品・リリース等の情報提供にご協力ください。</a:t>
            </a:r>
            <a:endParaRPr sz="700" b="0" i="0" u="none"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・誘導部分、記事ページ内にPR表記が入ります。</a:t>
            </a:r>
            <a:endParaRPr sz="700" b="0" i="0" u="none" strike="noStrike" cap="none" dirty="0">
              <a:solidFill>
                <a:srgbClr val="C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C00000"/>
                </a:solidFill>
                <a:latin typeface="游ゴシック" panose="020B0400000000000000" pitchFamily="50" charset="-128"/>
                <a:ea typeface="游ゴシック" panose="020B0400000000000000" pitchFamily="50" charset="-128"/>
                <a:sym typeface="Arial"/>
              </a:rPr>
              <a:t>・ライターやマンガ家指名の場合は別途料金が発生する場合がございます。</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・掲載基準は各オリジナルニュースに準じたものといたしますので事前にご確認ください。</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・記事内に他社広告が掲載される場合がございます。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2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・アーカイブされます。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・PVの進捗によっては、SNS等の外部配信を実施する場合がございます。</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dirty="0">
                <a:solidFill>
                  <a:srgbClr val="7F7F7F"/>
                </a:solidFill>
                <a:latin typeface="游ゴシック" panose="020B0400000000000000" pitchFamily="50" charset="-128"/>
                <a:ea typeface="游ゴシック" panose="020B0400000000000000" pitchFamily="50" charset="-128"/>
                <a:sym typeface="Arial"/>
              </a:rPr>
              <a:t>・月間の掲載本数に制限があるため、空き枠についてはお問い合わせ下さい。</a:t>
            </a:r>
            <a:endParaRPr sz="700" b="0" i="0" u="none" strike="noStrike" cap="none" dirty="0">
              <a:solidFill>
                <a:srgbClr val="7F7F7F"/>
              </a:solidFill>
              <a:latin typeface="游ゴシック" panose="020B0400000000000000" pitchFamily="50" charset="-128"/>
              <a:ea typeface="游ゴシック" panose="020B0400000000000000" pitchFamily="50" charset="-128"/>
              <a:sym typeface="Arial"/>
            </a:endParaRPr>
          </a:p>
        </p:txBody>
      </p:sp>
      <p:sp>
        <p:nvSpPr>
          <p:cNvPr id="376" name="Google Shape;376;p12"/>
          <p:cNvSpPr/>
          <p:nvPr/>
        </p:nvSpPr>
        <p:spPr>
          <a:xfrm>
            <a:off x="421679" y="1677444"/>
            <a:ext cx="1107996" cy="584775"/>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sym typeface="Arial"/>
              </a:rPr>
              <a:t>・エキサイトトップ</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sym typeface="Arial"/>
              </a:rPr>
              <a:t>・ニューストップ</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sym typeface="Arial"/>
              </a:rPr>
              <a:t>・PC</a:t>
            </a:r>
            <a:r>
              <a:rPr lang="en-US" altLang="ja-JP" sz="800" b="0" i="0" u="none" strike="noStrike" cap="none" dirty="0">
                <a:solidFill>
                  <a:srgbClr val="000000"/>
                </a:solidFill>
                <a:latin typeface="游ゴシック" panose="020B0400000000000000" pitchFamily="50" charset="-128"/>
                <a:ea typeface="游ゴシック" panose="020B0400000000000000" pitchFamily="50" charset="-128"/>
                <a:sym typeface="Arial"/>
              </a:rPr>
              <a:t>/</a:t>
            </a:r>
            <a:r>
              <a:rPr lang="ja-JP" sz="800" b="0" i="0" u="none" strike="noStrike" cap="none">
                <a:solidFill>
                  <a:srgbClr val="000000"/>
                </a:solidFill>
                <a:latin typeface="游ゴシック" panose="020B0400000000000000" pitchFamily="50" charset="-128"/>
                <a:ea typeface="游ゴシック" panose="020B0400000000000000" pitchFamily="50" charset="-128"/>
                <a:sym typeface="Arial"/>
              </a:rPr>
              <a:t>SP中面</a:t>
            </a: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sp>
        <p:nvSpPr>
          <p:cNvPr id="377" name="Google Shape;377;p12"/>
          <p:cNvSpPr/>
          <p:nvPr/>
        </p:nvSpPr>
        <p:spPr>
          <a:xfrm>
            <a:off x="1837812" y="3223501"/>
            <a:ext cx="962123"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sym typeface="Arial"/>
              </a:rPr>
              <a:t>【 SP記事詳細】</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78" name="Google Shape;378;p12"/>
          <p:cNvSpPr/>
          <p:nvPr/>
        </p:nvSpPr>
        <p:spPr>
          <a:xfrm>
            <a:off x="681147" y="3215809"/>
            <a:ext cx="930063"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sym typeface="Arial"/>
              </a:rPr>
              <a:t>【PC記事詳細】</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79" name="Google Shape;379;p12"/>
          <p:cNvSpPr/>
          <p:nvPr/>
        </p:nvSpPr>
        <p:spPr>
          <a:xfrm>
            <a:off x="3629266" y="1575513"/>
            <a:ext cx="267008" cy="224155"/>
          </a:xfrm>
          <a:prstGeom prst="rect">
            <a:avLst/>
          </a:prstGeom>
          <a:solidFill>
            <a:srgbClr val="F2F2F2"/>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rgbClr val="000000"/>
              </a:solidFill>
              <a:latin typeface="Arial"/>
              <a:ea typeface="Arial"/>
              <a:cs typeface="Arial"/>
              <a:sym typeface="Arial"/>
            </a:endParaRPr>
          </a:p>
        </p:txBody>
      </p:sp>
      <p:sp>
        <p:nvSpPr>
          <p:cNvPr id="380" name="Google Shape;380;p12"/>
          <p:cNvSpPr/>
          <p:nvPr/>
        </p:nvSpPr>
        <p:spPr>
          <a:xfrm>
            <a:off x="3629266" y="1876984"/>
            <a:ext cx="267008" cy="151023"/>
          </a:xfrm>
          <a:prstGeom prst="rect">
            <a:avLst/>
          </a:prstGeom>
          <a:solidFill>
            <a:srgbClr val="F2F2F2"/>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rgbClr val="000000"/>
              </a:solidFill>
              <a:latin typeface="Arial"/>
              <a:ea typeface="Arial"/>
              <a:cs typeface="Arial"/>
              <a:sym typeface="Arial"/>
            </a:endParaRPr>
          </a:p>
        </p:txBody>
      </p:sp>
      <p:pic>
        <p:nvPicPr>
          <p:cNvPr id="381" name="Google Shape;381;p12"/>
          <p:cNvPicPr preferRelativeResize="0"/>
          <p:nvPr/>
        </p:nvPicPr>
        <p:blipFill rotWithShape="1">
          <a:blip r:embed="rId4">
            <a:alphaModFix/>
          </a:blip>
          <a:srcRect/>
          <a:stretch/>
        </p:blipFill>
        <p:spPr>
          <a:xfrm>
            <a:off x="3029926" y="3451636"/>
            <a:ext cx="1041573" cy="2197035"/>
          </a:xfrm>
          <a:prstGeom prst="rect">
            <a:avLst/>
          </a:prstGeom>
          <a:noFill/>
          <a:ln w="9525" cap="flat" cmpd="sng">
            <a:solidFill>
              <a:srgbClr val="BFBFBF"/>
            </a:solidFill>
            <a:prstDash val="solid"/>
            <a:round/>
            <a:headEnd type="none" w="sm" len="sm"/>
            <a:tailEnd type="none" w="sm" len="sm"/>
          </a:ln>
        </p:spPr>
      </p:pic>
      <p:sp>
        <p:nvSpPr>
          <p:cNvPr id="382" name="Google Shape;382;p12"/>
          <p:cNvSpPr/>
          <p:nvPr/>
        </p:nvSpPr>
        <p:spPr>
          <a:xfrm>
            <a:off x="0" y="706277"/>
            <a:ext cx="9144000" cy="442674"/>
          </a:xfrm>
          <a:prstGeom prst="roundRect">
            <a:avLst>
              <a:gd name="adj" fmla="val 16667"/>
            </a:avLst>
          </a:prstGeom>
          <a:noFill/>
          <a:ln>
            <a:noFill/>
          </a:ln>
          <a:effectLst>
            <a:outerShdw dist="20000" sx="999" sy="999" rotWithShape="0">
              <a:srgbClr val="000000"/>
            </a:outerShdw>
          </a:effectLst>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1000"/>
              <a:buFont typeface="Arial"/>
              <a:buNone/>
            </a:pPr>
            <a:r>
              <a:rPr lang="ja-JP" sz="1000" b="0" i="0" u="none" strike="noStrike" cap="none">
                <a:solidFill>
                  <a:srgbClr val="C00000"/>
                </a:solidFill>
                <a:latin typeface="游ゴシック" panose="020B0400000000000000" pitchFamily="50" charset="-128"/>
                <a:ea typeface="游ゴシック" panose="020B0400000000000000" pitchFamily="50" charset="-128"/>
                <a:sym typeface="Arial"/>
              </a:rPr>
              <a:t>第三者からオリジナルニュースという形で発信する事で、独自の視点かつ公共性・信頼性をもった情報発信が可能です。</a:t>
            </a:r>
            <a:endParaRPr sz="1000" b="0" i="0" u="none"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1000"/>
              <a:buFont typeface="Arial"/>
              <a:buNone/>
            </a:pPr>
            <a:r>
              <a:rPr lang="ja-JP" sz="1000" b="0" i="0" u="none" strike="noStrike" cap="none">
                <a:solidFill>
                  <a:srgbClr val="C00000"/>
                </a:solidFill>
                <a:latin typeface="游ゴシック" panose="020B0400000000000000" pitchFamily="50" charset="-128"/>
                <a:ea typeface="游ゴシック" panose="020B0400000000000000" pitchFamily="50" charset="-128"/>
                <a:sym typeface="Arial"/>
              </a:rPr>
              <a:t>マンガによるわかりやすさを足すことで、より効果的に伝えます。</a:t>
            </a:r>
            <a:endParaRPr sz="1000" b="0" i="0" u="none" strike="noStrike" cap="none">
              <a:solidFill>
                <a:srgbClr val="C00000"/>
              </a:solidFill>
              <a:latin typeface="游ゴシック" panose="020B0400000000000000" pitchFamily="50" charset="-128"/>
              <a:ea typeface="游ゴシック" panose="020B0400000000000000" pitchFamily="50" charset="-128"/>
              <a:sym typeface="Arial"/>
            </a:endParaRPr>
          </a:p>
        </p:txBody>
      </p:sp>
      <p:sp>
        <p:nvSpPr>
          <p:cNvPr id="383" name="Google Shape;383;p12"/>
          <p:cNvSpPr txBox="1"/>
          <p:nvPr/>
        </p:nvSpPr>
        <p:spPr>
          <a:xfrm>
            <a:off x="4572000" y="4937045"/>
            <a:ext cx="3187091" cy="33855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7F7F7F"/>
                </a:solidFill>
                <a:latin typeface="游ゴシック" panose="020B0400000000000000" pitchFamily="50" charset="-128"/>
                <a:ea typeface="游ゴシック" panose="020B0400000000000000" pitchFamily="50" charset="-128"/>
                <a:sym typeface="Arial"/>
              </a:rPr>
              <a:t>■コミック記事例</a:t>
            </a:r>
            <a:endParaRPr sz="800" b="0" i="0" u="none" strike="noStrike" cap="none">
              <a:solidFill>
                <a:srgbClr val="7F7F7F"/>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7F7F7F"/>
                </a:solidFill>
                <a:latin typeface="游ゴシック" panose="020B0400000000000000" pitchFamily="50" charset="-128"/>
                <a:ea typeface="游ゴシック" panose="020B0400000000000000" pitchFamily="50" charset="-128"/>
                <a:sym typeface="Arial"/>
              </a:rPr>
              <a:t>https://www.excite.co.jp/News/smadan/E1524637780448/</a:t>
            </a:r>
            <a:endParaRPr sz="800" b="0" i="0" u="none" strike="noStrike" cap="none">
              <a:solidFill>
                <a:srgbClr val="7F7F7F"/>
              </a:solidFill>
              <a:latin typeface="游ゴシック" panose="020B0400000000000000" pitchFamily="50" charset="-128"/>
              <a:ea typeface="游ゴシック" panose="020B0400000000000000" pitchFamily="50" charset="-128"/>
              <a:sym typeface="Arial"/>
            </a:endParaRPr>
          </a:p>
        </p:txBody>
      </p:sp>
      <p:sp>
        <p:nvSpPr>
          <p:cNvPr id="384" name="Google Shape;384;p12"/>
          <p:cNvSpPr/>
          <p:nvPr/>
        </p:nvSpPr>
        <p:spPr>
          <a:xfrm>
            <a:off x="563016" y="1479912"/>
            <a:ext cx="902811" cy="21544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sym typeface="Arial"/>
              </a:rPr>
              <a:t>【エキサイト】</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85" name="Google Shape;385;p12"/>
          <p:cNvSpPr/>
          <p:nvPr/>
        </p:nvSpPr>
        <p:spPr>
          <a:xfrm>
            <a:off x="843502" y="4879530"/>
            <a:ext cx="1720593" cy="1007802"/>
          </a:xfrm>
          <a:prstGeom prst="wedgeEllipseCallout">
            <a:avLst>
              <a:gd name="adj1" fmla="val 49915"/>
              <a:gd name="adj2" fmla="val -45318"/>
            </a:avLst>
          </a:prstGeom>
          <a:noFill/>
          <a:ln w="952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sp>
        <p:nvSpPr>
          <p:cNvPr id="386" name="Google Shape;386;p12"/>
          <p:cNvSpPr/>
          <p:nvPr/>
        </p:nvSpPr>
        <p:spPr>
          <a:xfrm>
            <a:off x="890168" y="5085765"/>
            <a:ext cx="1643984"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C00000"/>
                </a:solidFill>
                <a:latin typeface="游ゴシック" panose="020B0400000000000000" pitchFamily="50" charset="-128"/>
                <a:ea typeface="游ゴシック" panose="020B0400000000000000" pitchFamily="50" charset="-128"/>
                <a:sym typeface="Arial"/>
              </a:rPr>
              <a:t>マンガを活用することで</a:t>
            </a:r>
            <a:endParaRPr sz="900" b="0" i="0" u="none"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C00000"/>
                </a:solidFill>
                <a:latin typeface="游ゴシック" panose="020B0400000000000000" pitchFamily="50" charset="-128"/>
                <a:ea typeface="游ゴシック" panose="020B0400000000000000" pitchFamily="50" charset="-128"/>
                <a:sym typeface="Arial"/>
              </a:rPr>
              <a:t>分かりやすくなり、</a:t>
            </a:r>
            <a:endParaRPr sz="900" b="0" i="0" u="none"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C00000"/>
                </a:solidFill>
                <a:latin typeface="游ゴシック" panose="020B0400000000000000" pitchFamily="50" charset="-128"/>
                <a:ea typeface="游ゴシック" panose="020B0400000000000000" pitchFamily="50" charset="-128"/>
                <a:sym typeface="Arial"/>
              </a:rPr>
              <a:t>多くの人に「見られる」</a:t>
            </a:r>
            <a:endParaRPr sz="900" b="0" i="0" u="none" strike="noStrike" cap="none">
              <a:solidFill>
                <a:srgbClr val="C00000"/>
              </a:solidFill>
              <a:latin typeface="游ゴシック" panose="020B0400000000000000" pitchFamily="50" charset="-128"/>
              <a:ea typeface="游ゴシック" panose="020B0400000000000000" pitchFamily="50" charset="-128"/>
              <a:sym typeface="Arial"/>
            </a:endParaRPr>
          </a:p>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C00000"/>
                </a:solidFill>
                <a:latin typeface="游ゴシック" panose="020B0400000000000000" pitchFamily="50" charset="-128"/>
                <a:ea typeface="游ゴシック" panose="020B0400000000000000" pitchFamily="50" charset="-128"/>
                <a:sym typeface="Arial"/>
              </a:rPr>
              <a:t>「読まれる」記事に！</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387" name="Google Shape;387;p12"/>
          <p:cNvSpPr txBox="1"/>
          <p:nvPr/>
        </p:nvSpPr>
        <p:spPr>
          <a:xfrm>
            <a:off x="2872937" y="5782435"/>
            <a:ext cx="1338828" cy="21544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a:solidFill>
                  <a:srgbClr val="C00000"/>
                </a:solidFill>
                <a:latin typeface="游ゴシック" panose="020B0400000000000000" pitchFamily="50" charset="-128"/>
                <a:ea typeface="游ゴシック" panose="020B0400000000000000" pitchFamily="50" charset="-128"/>
                <a:sym typeface="Arial"/>
              </a:rPr>
              <a:t>制作コマ数：12コマまで</a:t>
            </a:r>
            <a:endParaRPr sz="800" b="0" i="0" u="none" strike="noStrike" cap="none">
              <a:solidFill>
                <a:srgbClr val="C00000"/>
              </a:solidFill>
              <a:latin typeface="游ゴシック" panose="020B0400000000000000" pitchFamily="50" charset="-128"/>
              <a:ea typeface="游ゴシック" panose="020B0400000000000000" pitchFamily="50" charset="-128"/>
              <a:sym typeface="Arial"/>
            </a:endParaRPr>
          </a:p>
        </p:txBody>
      </p:sp>
      <p:sp>
        <p:nvSpPr>
          <p:cNvPr id="388" name="Google Shape;388;p12"/>
          <p:cNvSpPr/>
          <p:nvPr/>
        </p:nvSpPr>
        <p:spPr>
          <a:xfrm>
            <a:off x="1828226" y="4531480"/>
            <a:ext cx="981442" cy="45719"/>
          </a:xfrm>
          <a:prstGeom prst="doubleWave">
            <a:avLst>
              <a:gd name="adj1" fmla="val 6250"/>
              <a:gd name="adj2" fmla="val 679"/>
            </a:avLst>
          </a:prstGeom>
          <a:solidFill>
            <a:srgbClr val="D8D8D8"/>
          </a:solidFill>
          <a:ln w="25400" cap="flat" cmpd="sng">
            <a:solidFill>
              <a:srgbClr val="D8D8D8"/>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800"/>
              <a:buFont typeface="Arial"/>
              <a:buNone/>
            </a:pPr>
            <a:endParaRPr sz="800" b="0" i="0" u="none" strike="noStrike" cap="none">
              <a:solidFill>
                <a:schemeClr val="lt1"/>
              </a:solidFill>
              <a:latin typeface="Arial"/>
              <a:ea typeface="Arial"/>
              <a:cs typeface="Arial"/>
              <a:sym typeface="Arial"/>
            </a:endParaRPr>
          </a:p>
        </p:txBody>
      </p:sp>
      <p:grpSp>
        <p:nvGrpSpPr>
          <p:cNvPr id="389" name="Google Shape;389;p12"/>
          <p:cNvGrpSpPr/>
          <p:nvPr/>
        </p:nvGrpSpPr>
        <p:grpSpPr>
          <a:xfrm>
            <a:off x="1706161" y="1488491"/>
            <a:ext cx="2310303" cy="1393908"/>
            <a:chOff x="4618255" y="1841198"/>
            <a:chExt cx="3679925" cy="2220262"/>
          </a:xfrm>
        </p:grpSpPr>
        <p:grpSp>
          <p:nvGrpSpPr>
            <p:cNvPr id="390" name="Google Shape;390;p12"/>
            <p:cNvGrpSpPr/>
            <p:nvPr/>
          </p:nvGrpSpPr>
          <p:grpSpPr>
            <a:xfrm>
              <a:off x="4618255" y="2223013"/>
              <a:ext cx="3679925" cy="1838447"/>
              <a:chOff x="4618255" y="2223013"/>
              <a:chExt cx="3679925" cy="1838447"/>
            </a:xfrm>
          </p:grpSpPr>
          <p:pic>
            <p:nvPicPr>
              <p:cNvPr id="391" name="Google Shape;391;p12"/>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4618255" y="2223013"/>
                <a:ext cx="3679925" cy="1838447"/>
              </a:xfrm>
              <a:prstGeom prst="rect">
                <a:avLst/>
              </a:prstGeom>
              <a:noFill/>
              <a:ln w="9525" cap="flat" cmpd="sng">
                <a:solidFill>
                  <a:srgbClr val="BFBFBF"/>
                </a:solidFill>
                <a:prstDash val="solid"/>
                <a:round/>
                <a:headEnd type="none" w="sm" len="sm"/>
                <a:tailEnd type="none" w="sm" len="sm"/>
              </a:ln>
            </p:spPr>
          </p:pic>
          <p:pic>
            <p:nvPicPr>
              <p:cNvPr id="392" name="Google Shape;392;p12"/>
              <p:cNvPicPr preferRelativeResize="0"/>
              <p:nvPr/>
            </p:nvPicPr>
            <p:blipFill rotWithShape="1">
              <a:blip r:embed="rId6" cstate="print">
                <a:alphaModFix/>
                <a:extLst>
                  <a:ext uri="{28A0092B-C50C-407E-A947-70E740481C1C}">
                    <a14:useLocalDpi xmlns:a14="http://schemas.microsoft.com/office/drawing/2010/main"/>
                  </a:ext>
                </a:extLst>
              </a:blip>
              <a:srcRect/>
              <a:stretch/>
            </p:blipFill>
            <p:spPr>
              <a:xfrm>
                <a:off x="5307303" y="3057642"/>
                <a:ext cx="872144" cy="371358"/>
              </a:xfrm>
              <a:prstGeom prst="rect">
                <a:avLst/>
              </a:prstGeom>
              <a:noFill/>
              <a:ln>
                <a:noFill/>
              </a:ln>
            </p:spPr>
          </p:pic>
          <p:pic>
            <p:nvPicPr>
              <p:cNvPr id="393" name="Google Shape;393;p12"/>
              <p:cNvPicPr preferRelativeResize="0"/>
              <p:nvPr/>
            </p:nvPicPr>
            <p:blipFill rotWithShape="1">
              <a:blip r:embed="rId7" cstate="print">
                <a:alphaModFix/>
                <a:extLst>
                  <a:ext uri="{28A0092B-C50C-407E-A947-70E740481C1C}">
                    <a14:useLocalDpi xmlns:a14="http://schemas.microsoft.com/office/drawing/2010/main"/>
                  </a:ext>
                </a:extLst>
              </a:blip>
              <a:srcRect b="-9255"/>
              <a:stretch/>
            </p:blipFill>
            <p:spPr>
              <a:xfrm>
                <a:off x="7130926" y="3013911"/>
                <a:ext cx="1136658" cy="881967"/>
              </a:xfrm>
              <a:prstGeom prst="rect">
                <a:avLst/>
              </a:prstGeom>
              <a:noFill/>
              <a:ln>
                <a:noFill/>
              </a:ln>
            </p:spPr>
          </p:pic>
          <p:pic>
            <p:nvPicPr>
              <p:cNvPr id="394" name="Google Shape;394;p12"/>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7245484" y="2282373"/>
                <a:ext cx="907542" cy="756285"/>
              </a:xfrm>
              <a:prstGeom prst="rect">
                <a:avLst/>
              </a:prstGeom>
              <a:noFill/>
              <a:ln>
                <a:noFill/>
              </a:ln>
            </p:spPr>
          </p:pic>
          <p:pic>
            <p:nvPicPr>
              <p:cNvPr id="395" name="Google Shape;395;p12"/>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7212985" y="3830479"/>
                <a:ext cx="972540" cy="230981"/>
              </a:xfrm>
              <a:prstGeom prst="rect">
                <a:avLst/>
              </a:prstGeom>
              <a:noFill/>
              <a:ln>
                <a:noFill/>
              </a:ln>
            </p:spPr>
          </p:pic>
        </p:grpSp>
        <p:pic>
          <p:nvPicPr>
            <p:cNvPr id="396" name="Google Shape;396;p12"/>
            <p:cNvPicPr preferRelativeResize="0"/>
            <p:nvPr/>
          </p:nvPicPr>
          <p:blipFill rotWithShape="1">
            <a:blip r:embed="rId10" cstate="print">
              <a:alphaModFix/>
              <a:extLst>
                <a:ext uri="{28A0092B-C50C-407E-A947-70E740481C1C}">
                  <a14:useLocalDpi xmlns:a14="http://schemas.microsoft.com/office/drawing/2010/main"/>
                </a:ext>
              </a:extLst>
            </a:blip>
            <a:srcRect/>
            <a:stretch/>
          </p:blipFill>
          <p:spPr>
            <a:xfrm>
              <a:off x="4618255" y="1841198"/>
              <a:ext cx="3679925" cy="369332"/>
            </a:xfrm>
            <a:prstGeom prst="rect">
              <a:avLst/>
            </a:prstGeom>
            <a:noFill/>
            <a:ln>
              <a:noFill/>
            </a:ln>
          </p:spPr>
        </p:pic>
      </p:grpSp>
      <p:grpSp>
        <p:nvGrpSpPr>
          <p:cNvPr id="397" name="Google Shape;397;p12"/>
          <p:cNvGrpSpPr/>
          <p:nvPr/>
        </p:nvGrpSpPr>
        <p:grpSpPr>
          <a:xfrm>
            <a:off x="1802155" y="3450416"/>
            <a:ext cx="1033584" cy="1243588"/>
            <a:chOff x="3609363" y="2"/>
            <a:chExt cx="1925542" cy="2316776"/>
          </a:xfrm>
        </p:grpSpPr>
        <p:pic>
          <p:nvPicPr>
            <p:cNvPr id="398" name="Google Shape;398;p12"/>
            <p:cNvPicPr preferRelativeResize="0"/>
            <p:nvPr/>
          </p:nvPicPr>
          <p:blipFill rotWithShape="1">
            <a:blip r:embed="rId11" cstate="print">
              <a:alphaModFix/>
              <a:extLst>
                <a:ext uri="{28A0092B-C50C-407E-A947-70E740481C1C}">
                  <a14:useLocalDpi xmlns:a14="http://schemas.microsoft.com/office/drawing/2010/main"/>
                </a:ext>
              </a:extLst>
            </a:blip>
            <a:srcRect/>
            <a:stretch/>
          </p:blipFill>
          <p:spPr>
            <a:xfrm>
              <a:off x="3609721" y="2"/>
              <a:ext cx="1924556" cy="2316776"/>
            </a:xfrm>
            <a:prstGeom prst="rect">
              <a:avLst/>
            </a:prstGeom>
            <a:noFill/>
            <a:ln w="9525" cap="flat" cmpd="sng">
              <a:solidFill>
                <a:srgbClr val="BFBFBF"/>
              </a:solidFill>
              <a:prstDash val="solid"/>
              <a:round/>
              <a:headEnd type="none" w="sm" len="sm"/>
              <a:tailEnd type="none" w="sm" len="sm"/>
            </a:ln>
          </p:spPr>
        </p:pic>
        <p:pic>
          <p:nvPicPr>
            <p:cNvPr id="399" name="Google Shape;399;p12"/>
            <p:cNvPicPr preferRelativeResize="0"/>
            <p:nvPr/>
          </p:nvPicPr>
          <p:blipFill rotWithShape="1">
            <a:blip r:embed="rId12" cstate="print">
              <a:alphaModFix/>
              <a:extLst>
                <a:ext uri="{28A0092B-C50C-407E-A947-70E740481C1C}">
                  <a14:useLocalDpi xmlns:a14="http://schemas.microsoft.com/office/drawing/2010/main"/>
                </a:ext>
              </a:extLst>
            </a:blip>
            <a:srcRect/>
            <a:stretch/>
          </p:blipFill>
          <p:spPr>
            <a:xfrm>
              <a:off x="3609363" y="1355841"/>
              <a:ext cx="1925542" cy="870252"/>
            </a:xfrm>
            <a:prstGeom prst="rect">
              <a:avLst/>
            </a:prstGeom>
            <a:noFill/>
            <a:ln>
              <a:noFill/>
            </a:ln>
          </p:spPr>
        </p:pic>
      </p:grpSp>
      <p:pic>
        <p:nvPicPr>
          <p:cNvPr id="400" name="Google Shape;400;p12"/>
          <p:cNvPicPr preferRelativeResize="0"/>
          <p:nvPr/>
        </p:nvPicPr>
        <p:blipFill rotWithShape="1">
          <a:blip r:embed="rId13" cstate="print">
            <a:alphaModFix/>
            <a:extLst>
              <a:ext uri="{28A0092B-C50C-407E-A947-70E740481C1C}">
                <a14:useLocalDpi xmlns:a14="http://schemas.microsoft.com/office/drawing/2010/main"/>
              </a:ext>
            </a:extLst>
          </a:blip>
          <a:srcRect/>
          <a:stretch/>
        </p:blipFill>
        <p:spPr>
          <a:xfrm>
            <a:off x="2940040" y="2568733"/>
            <a:ext cx="287898" cy="168342"/>
          </a:xfrm>
          <a:prstGeom prst="rect">
            <a:avLst/>
          </a:prstGeom>
          <a:noFill/>
          <a:ln>
            <a:noFill/>
          </a:ln>
        </p:spPr>
      </p:pic>
      <p:sp>
        <p:nvSpPr>
          <p:cNvPr id="401" name="Google Shape;401;p12"/>
          <p:cNvSpPr txBox="1"/>
          <p:nvPr/>
        </p:nvSpPr>
        <p:spPr>
          <a:xfrm>
            <a:off x="361517" y="271451"/>
            <a:ext cx="3267749"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オリジナルニュースマンガ記事広告</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402" name="Google Shape;402;p12"/>
          <p:cNvCxnSpPr>
            <a:stCxn id="401" idx="3"/>
          </p:cNvCxnSpPr>
          <p:nvPr/>
        </p:nvCxnSpPr>
        <p:spPr>
          <a:xfrm rot="10800000" flipH="1">
            <a:off x="3629266" y="434727"/>
            <a:ext cx="5262600" cy="2400"/>
          </a:xfrm>
          <a:prstGeom prst="straightConnector1">
            <a:avLst/>
          </a:prstGeom>
          <a:noFill/>
          <a:ln w="9525" cap="rnd" cmpd="sng">
            <a:solidFill>
              <a:srgbClr val="CCCCCC"/>
            </a:solidFill>
            <a:prstDash val="solid"/>
            <a:miter lim="800000"/>
            <a:headEnd type="none" w="sm" len="sm"/>
            <a:tailEnd type="none" w="sm" len="sm"/>
          </a:ln>
        </p:spPr>
      </p:cxnSp>
      <p:grpSp>
        <p:nvGrpSpPr>
          <p:cNvPr id="403" name="Google Shape;403;p12"/>
          <p:cNvGrpSpPr/>
          <p:nvPr/>
        </p:nvGrpSpPr>
        <p:grpSpPr>
          <a:xfrm>
            <a:off x="6879948" y="-11189"/>
            <a:ext cx="1905276" cy="340065"/>
            <a:chOff x="6879948" y="-11189"/>
            <a:chExt cx="1905276" cy="340065"/>
          </a:xfrm>
        </p:grpSpPr>
        <p:sp>
          <p:nvSpPr>
            <p:cNvPr id="404" name="Google Shape;404;p12"/>
            <p:cNvSpPr/>
            <p:nvPr/>
          </p:nvSpPr>
          <p:spPr>
            <a:xfrm rot="10800000">
              <a:off x="6879948" y="-11189"/>
              <a:ext cx="889233" cy="328877"/>
            </a:xfrm>
            <a:prstGeom prst="snip2SameRect">
              <a:avLst>
                <a:gd name="adj1" fmla="val 50000"/>
                <a:gd name="adj2" fmla="val 0"/>
              </a:avLst>
            </a:prstGeom>
            <a:solidFill>
              <a:srgbClr val="C0000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405" name="Google Shape;405;p12"/>
            <p:cNvSpPr/>
            <p:nvPr/>
          </p:nvSpPr>
          <p:spPr>
            <a:xfrm rot="10800000">
              <a:off x="7895991" y="-1"/>
              <a:ext cx="889233" cy="328877"/>
            </a:xfrm>
            <a:prstGeom prst="snip2SameRect">
              <a:avLst>
                <a:gd name="adj1" fmla="val 50000"/>
                <a:gd name="adj2" fmla="val 0"/>
              </a:avLst>
            </a:prstGeom>
            <a:solidFill>
              <a:srgbClr val="D9D9D9"/>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406" name="Google Shape;406;p12"/>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lt1"/>
                  </a:solidFill>
                  <a:latin typeface="游ゴシック" panose="020B0400000000000000" pitchFamily="50" charset="-128"/>
                  <a:ea typeface="游ゴシック" panose="020B0400000000000000" pitchFamily="50" charset="-128"/>
                  <a:sym typeface="Arial"/>
                </a:rPr>
                <a:t>タイアップ</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407" name="Google Shape;407;p12"/>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オプション</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grpSp>
      <p:sp>
        <p:nvSpPr>
          <p:cNvPr id="408" name="Google Shape;408;p12"/>
          <p:cNvSpPr/>
          <p:nvPr/>
        </p:nvSpPr>
        <p:spPr>
          <a:xfrm>
            <a:off x="560653" y="4519381"/>
            <a:ext cx="1148329" cy="121987"/>
          </a:xfrm>
          <a:prstGeom prst="wave">
            <a:avLst>
              <a:gd name="adj1" fmla="val 20000"/>
              <a:gd name="adj2" fmla="val -129"/>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Meiryo"/>
              <a:ea typeface="Meiryo"/>
              <a:cs typeface="Meiryo"/>
              <a:sym typeface="Meiryo"/>
            </a:endParaRPr>
          </a:p>
        </p:txBody>
      </p:sp>
      <p:sp>
        <p:nvSpPr>
          <p:cNvPr id="409" name="Google Shape;409;p12"/>
          <p:cNvSpPr/>
          <p:nvPr/>
        </p:nvSpPr>
        <p:spPr>
          <a:xfrm>
            <a:off x="1787637" y="4627120"/>
            <a:ext cx="1047957" cy="121691"/>
          </a:xfrm>
          <a:prstGeom prst="wave">
            <a:avLst>
              <a:gd name="adj1" fmla="val 20000"/>
              <a:gd name="adj2" fmla="val -129"/>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Meiryo"/>
              <a:ea typeface="Meiryo"/>
              <a:cs typeface="Meiryo"/>
              <a:sym typeface="Meiryo"/>
            </a:endParaRPr>
          </a:p>
        </p:txBody>
      </p:sp>
      <p:sp>
        <p:nvSpPr>
          <p:cNvPr id="410" name="Google Shape;410;p12"/>
          <p:cNvSpPr/>
          <p:nvPr/>
        </p:nvSpPr>
        <p:spPr>
          <a:xfrm>
            <a:off x="3029927" y="5559411"/>
            <a:ext cx="1041572" cy="155400"/>
          </a:xfrm>
          <a:prstGeom prst="wave">
            <a:avLst>
              <a:gd name="adj1" fmla="val 20000"/>
              <a:gd name="adj2" fmla="val -129"/>
            </a:avLst>
          </a:prstGeom>
          <a:solidFill>
            <a:srgbClr val="D8D8D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Meiryo"/>
              <a:ea typeface="Meiryo"/>
              <a:cs typeface="Meiryo"/>
              <a:sym typeface="Meiryo"/>
            </a:endParaRPr>
          </a:p>
        </p:txBody>
      </p:sp>
      <p:sp>
        <p:nvSpPr>
          <p:cNvPr id="411" name="Google Shape;411;p12"/>
          <p:cNvSpPr/>
          <p:nvPr/>
        </p:nvSpPr>
        <p:spPr>
          <a:xfrm>
            <a:off x="1946299" y="2716223"/>
            <a:ext cx="442675" cy="409527"/>
          </a:xfrm>
          <a:prstGeom prst="downArrow">
            <a:avLst>
              <a:gd name="adj1" fmla="val 50000"/>
              <a:gd name="adj2" fmla="val 48153"/>
            </a:avLst>
          </a:prstGeom>
          <a:solidFill>
            <a:srgbClr val="C00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800"/>
              <a:buFont typeface="Arial"/>
              <a:buNone/>
            </a:pPr>
            <a:endParaRPr sz="800" b="0" i="0" u="none" strike="noStrike" cap="none">
              <a:solidFill>
                <a:schemeClr val="dk1"/>
              </a:solidFill>
              <a:latin typeface="Arial"/>
              <a:ea typeface="Arial"/>
              <a:cs typeface="Arial"/>
              <a:sym typeface="Arial"/>
            </a:endParaRPr>
          </a:p>
        </p:txBody>
      </p:sp>
      <p:graphicFrame>
        <p:nvGraphicFramePr>
          <p:cNvPr id="412" name="Google Shape;412;p12"/>
          <p:cNvGraphicFramePr/>
          <p:nvPr>
            <p:extLst>
              <p:ext uri="{D42A27DB-BD31-4B8C-83A1-F6EECF244321}">
                <p14:modId xmlns:p14="http://schemas.microsoft.com/office/powerpoint/2010/main" val="2434412514"/>
              </p:ext>
            </p:extLst>
          </p:nvPr>
        </p:nvGraphicFramePr>
        <p:xfrm>
          <a:off x="4590233" y="1288380"/>
          <a:ext cx="4194975" cy="2232000"/>
        </p:xfrm>
        <a:graphic>
          <a:graphicData uri="http://schemas.openxmlformats.org/drawingml/2006/table">
            <a:tbl>
              <a:tblPr>
                <a:noFill/>
                <a:tableStyleId>{27133808-EE09-42F5-BE28-2390A46D2D9E}</a:tableStyleId>
              </a:tblPr>
              <a:tblGrid>
                <a:gridCol w="949425">
                  <a:extLst>
                    <a:ext uri="{9D8B030D-6E8A-4147-A177-3AD203B41FA5}">
                      <a16:colId xmlns:a16="http://schemas.microsoft.com/office/drawing/2014/main" val="20000"/>
                    </a:ext>
                  </a:extLst>
                </a:gridCol>
                <a:gridCol w="1597975">
                  <a:extLst>
                    <a:ext uri="{9D8B030D-6E8A-4147-A177-3AD203B41FA5}">
                      <a16:colId xmlns:a16="http://schemas.microsoft.com/office/drawing/2014/main" val="20001"/>
                    </a:ext>
                  </a:extLst>
                </a:gridCol>
                <a:gridCol w="1647575">
                  <a:extLst>
                    <a:ext uri="{9D8B030D-6E8A-4147-A177-3AD203B41FA5}">
                      <a16:colId xmlns:a16="http://schemas.microsoft.com/office/drawing/2014/main" val="20002"/>
                    </a:ext>
                  </a:extLst>
                </a:gridCol>
              </a:tblGrid>
              <a:tr h="252000">
                <a:tc>
                  <a:txBody>
                    <a:bodyPr/>
                    <a:lstStyle/>
                    <a:p>
                      <a:pPr marL="0" marR="0" lvl="0" indent="0" algn="ctr" rtl="0">
                        <a:lnSpc>
                          <a:spcPct val="100000"/>
                        </a:lnSpc>
                        <a:spcBef>
                          <a:spcPts val="0"/>
                        </a:spcBef>
                        <a:spcAft>
                          <a:spcPts val="0"/>
                        </a:spcAft>
                        <a:buClr>
                          <a:schemeClr val="lt1"/>
                        </a:buClr>
                        <a:buSzPts val="800"/>
                        <a:buFont typeface="Meiryo"/>
                        <a:buNone/>
                      </a:pPr>
                      <a:r>
                        <a:rPr lang="ja-JP" sz="8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rPr>
                        <a:t>メニュー名</a:t>
                      </a:r>
                      <a:endParaRPr sz="800" b="0" i="0" u="none" strike="noStrike" cap="none" dirty="0">
                        <a:solidFill>
                          <a:schemeClr val="lt1"/>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gridSpan="2">
                  <a:txBody>
                    <a:bodyPr/>
                    <a:lstStyle/>
                    <a:p>
                      <a:pPr marL="0" marR="0" lvl="0" indent="0" algn="ctr" rtl="0">
                        <a:lnSpc>
                          <a:spcPct val="100000"/>
                        </a:lnSpc>
                        <a:spcBef>
                          <a:spcPts val="0"/>
                        </a:spcBef>
                        <a:spcAft>
                          <a:spcPts val="0"/>
                        </a:spcAft>
                        <a:buClr>
                          <a:schemeClr val="lt1"/>
                        </a:buClr>
                        <a:buSzPts val="900"/>
                        <a:buFont typeface="Meiryo"/>
                        <a:buNone/>
                      </a:pPr>
                      <a:r>
                        <a:rPr lang="ja-JP" sz="900" b="0" i="0" u="none" strike="noStrike" cap="none">
                          <a:solidFill>
                            <a:schemeClr val="lt1"/>
                          </a:solidFill>
                          <a:latin typeface="游ゴシック" panose="020B0400000000000000" pitchFamily="50" charset="-128"/>
                          <a:ea typeface="游ゴシック" panose="020B0400000000000000" pitchFamily="50" charset="-128"/>
                          <a:cs typeface="Arial"/>
                          <a:sym typeface="Arial"/>
                        </a:rPr>
                        <a:t>エキサイト オリジナルニュースマンガ記事広告</a:t>
                      </a:r>
                      <a:endParaRPr sz="900" b="0" i="0" u="none" strike="noStrike" cap="none">
                        <a:solidFill>
                          <a:schemeClr val="lt1"/>
                        </a:solidFill>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hMerge="1">
                  <a:txBody>
                    <a:bodyPr/>
                    <a:lstStyle/>
                    <a:p>
                      <a:endParaRPr lang="ja-JP"/>
                    </a:p>
                  </a:txBody>
                  <a:tcPr/>
                </a:tc>
                <a:extLst>
                  <a:ext uri="{0D108BD9-81ED-4DB2-BD59-A6C34878D82A}">
                    <a16:rowId xmlns:a16="http://schemas.microsoft.com/office/drawing/2014/main" val="10000"/>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掲載面</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エキサイトトップページ、中面ページ、</a:t>
                      </a:r>
                      <a:endParaRPr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ニューストップページ、各記事ページ</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hMerge="1">
                  <a:txBody>
                    <a:bodyPr/>
                    <a:lstStyle/>
                    <a:p>
                      <a:endParaRPr lang="ja-JP"/>
                    </a:p>
                  </a:txBody>
                  <a:tcPr/>
                </a:tc>
                <a:extLst>
                  <a:ext uri="{0D108BD9-81ED-4DB2-BD59-A6C34878D82A}">
                    <a16:rowId xmlns:a16="http://schemas.microsoft.com/office/drawing/2014/main" val="10001"/>
                  </a:ext>
                </a:extLst>
              </a:tr>
              <a:tr h="396000">
                <a:tc rowSpan="2">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PV/掲載料金</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10,000PV保証（4週間）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dk1"/>
                        </a:buClr>
                        <a:buSzPts val="800"/>
                        <a:buFont typeface="Meiryo"/>
                        <a:buNone/>
                      </a:pP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1,000,000</a:t>
                      </a:r>
                      <a:r>
                        <a:rPr lang="ja-JP" altLang="en-US"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円</a:t>
                      </a: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2"/>
                  </a:ext>
                </a:extLst>
              </a:tr>
              <a:tr h="396000">
                <a:tc vMerge="1">
                  <a:txBody>
                    <a:bodyPr/>
                    <a:lstStyle/>
                    <a:p>
                      <a:endParaRPr lang="ja-JP"/>
                    </a:p>
                  </a:txBody>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20,000PV保証（4週間）</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2</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0</a:t>
                      </a: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00,000円</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101725" marR="101725" marT="48825" marB="48825"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マンガ制作</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記事内マンガ対応</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800"/>
                        <a:buFont typeface="Arial"/>
                        <a:buNone/>
                      </a:pPr>
                      <a:r>
                        <a:rPr lang="en-US" altLang="ja-JP" sz="800" u="none" strike="noStrike" cap="none" dirty="0">
                          <a:latin typeface="游ゴシック" panose="020B0400000000000000" pitchFamily="50" charset="-128"/>
                          <a:ea typeface="游ゴシック" panose="020B0400000000000000" pitchFamily="50" charset="-128"/>
                          <a:cs typeface="Arial"/>
                          <a:sym typeface="Arial"/>
                        </a:rPr>
                        <a:t>30</a:t>
                      </a:r>
                      <a:r>
                        <a:rPr lang="ja-JP" sz="800" u="none" strike="noStrike" cap="none" dirty="0">
                          <a:latin typeface="游ゴシック" panose="020B0400000000000000" pitchFamily="50" charset="-128"/>
                          <a:ea typeface="游ゴシック" panose="020B0400000000000000" pitchFamily="50" charset="-128"/>
                          <a:cs typeface="Arial"/>
                          <a:sym typeface="Arial"/>
                        </a:rPr>
                        <a:t>0,000円～（ネット）</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96000">
                <a:tc>
                  <a:txBody>
                    <a:bodyPr/>
                    <a:lstStyle/>
                    <a:p>
                      <a:pPr marL="0" marR="0" lvl="0" indent="0" algn="ctr" rtl="0">
                        <a:lnSpc>
                          <a:spcPct val="100000"/>
                        </a:lnSpc>
                        <a:spcBef>
                          <a:spcPts val="0"/>
                        </a:spcBef>
                        <a:spcAft>
                          <a:spcPts val="0"/>
                        </a:spcAft>
                        <a:buClr>
                          <a:schemeClr val="dk1"/>
                        </a:buClr>
                        <a:buSzPts val="800"/>
                        <a:buFont typeface="Meiryo"/>
                        <a:buNone/>
                      </a:pPr>
                      <a:r>
                        <a:rPr lang="ja-JP" sz="800" b="0" i="0" u="none" strike="noStrike" cap="none">
                          <a:solidFill>
                            <a:schemeClr val="dk1"/>
                          </a:solidFill>
                          <a:latin typeface="游ゴシック" panose="020B0400000000000000" pitchFamily="50" charset="-128"/>
                          <a:ea typeface="游ゴシック" panose="020B0400000000000000" pitchFamily="50" charset="-128"/>
                          <a:cs typeface="Arial"/>
                          <a:sym typeface="Arial"/>
                        </a:rPr>
                        <a:t>レポート</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rgbClr val="D8D8D8"/>
                    </a:solidFill>
                  </a:tcPr>
                </a:tc>
                <a:tc gridSpan="2">
                  <a:txBody>
                    <a:bodyPr/>
                    <a:lstStyle/>
                    <a:p>
                      <a:pPr marL="0" marR="0" lvl="0" indent="0" algn="l" rtl="0">
                        <a:lnSpc>
                          <a:spcPct val="100000"/>
                        </a:lnSpc>
                        <a:spcBef>
                          <a:spcPts val="0"/>
                        </a:spcBef>
                        <a:spcAft>
                          <a:spcPts val="0"/>
                        </a:spcAft>
                        <a:buClr>
                          <a:schemeClr val="dk1"/>
                        </a:buClr>
                        <a:buSzPts val="800"/>
                        <a:buFont typeface="Meiryo"/>
                        <a:buNone/>
                      </a:pPr>
                      <a:r>
                        <a:rPr lang="ja-JP" sz="800" b="0" i="0" u="none" strike="noStrike" cap="none" dirty="0">
                          <a:solidFill>
                            <a:schemeClr val="dk1"/>
                          </a:solidFill>
                          <a:latin typeface="游ゴシック" panose="020B0400000000000000" pitchFamily="50" charset="-128"/>
                          <a:ea typeface="游ゴシック" panose="020B0400000000000000" pitchFamily="50" charset="-128"/>
                          <a:cs typeface="Arial"/>
                          <a:sym typeface="Arial"/>
                        </a:rPr>
                        <a:t>PV、平均滞在時間、クリック、CTR、総評レビュー</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90000" marR="90000" marT="43200" marB="43200" anchor="ctr">
                    <a:lnL w="9525" cap="flat" cmpd="sng" algn="ctr">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lt1"/>
                    </a:solidFill>
                  </a:tcPr>
                </a:tc>
                <a:tc hMerge="1">
                  <a:txBody>
                    <a:bodyPr/>
                    <a:lstStyle/>
                    <a:p>
                      <a:endParaRPr lang="ja-JP"/>
                    </a:p>
                  </a:txBody>
                  <a:tcPr/>
                </a:tc>
                <a:extLst>
                  <a:ext uri="{0D108BD9-81ED-4DB2-BD59-A6C34878D82A}">
                    <a16:rowId xmlns:a16="http://schemas.microsoft.com/office/drawing/2014/main" val="10006"/>
                  </a:ext>
                </a:extLst>
              </a:tr>
            </a:tbl>
          </a:graphicData>
        </a:graphic>
      </p:graphicFrame>
      <p:sp>
        <p:nvSpPr>
          <p:cNvPr id="413" name="Google Shape;413;p12"/>
          <p:cNvSpPr/>
          <p:nvPr/>
        </p:nvSpPr>
        <p:spPr>
          <a:xfrm>
            <a:off x="358775" y="6101547"/>
            <a:ext cx="4456113" cy="30773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※掲載期間等は保証致しません。</a:t>
            </a:r>
            <a:endParaRPr sz="700" b="0" i="0" u="none" strike="noStrike" cap="none">
              <a:solidFill>
                <a:srgbClr val="000000"/>
              </a:solidFill>
              <a:latin typeface="游ゴシック" panose="020B0400000000000000" pitchFamily="50" charset="-128"/>
              <a:ea typeface="游ゴシック" panose="020B0400000000000000" pitchFamily="50" charset="-128"/>
              <a:sym typeface="Arial"/>
            </a:endParaRPr>
          </a:p>
          <a:p>
            <a:pPr marL="0" marR="0" lvl="0" indent="0" algn="l" rtl="0">
              <a:lnSpc>
                <a:spcPct val="100000"/>
              </a:lnSpc>
              <a:spcBef>
                <a:spcPts val="0"/>
              </a:spcBef>
              <a:spcAft>
                <a:spcPts val="0"/>
              </a:spcAft>
              <a:buClr>
                <a:srgbClr val="000000"/>
              </a:buClr>
              <a:buSzPts val="700"/>
              <a:buFont typeface="Arial"/>
              <a:buNone/>
            </a:pPr>
            <a:r>
              <a:rPr lang="ja-JP" sz="700" b="0" i="0" u="none" strike="noStrike" cap="none">
                <a:solidFill>
                  <a:srgbClr val="7F7F7F"/>
                </a:solidFill>
                <a:latin typeface="游ゴシック" panose="020B0400000000000000" pitchFamily="50" charset="-128"/>
                <a:ea typeface="游ゴシック" panose="020B0400000000000000" pitchFamily="50" charset="-128"/>
                <a:sym typeface="Arial"/>
              </a:rPr>
              <a:t>※上記は掲載イメージです。リニューアルや弊社の都合によりデザイン等が変更となる場合がございます。</a:t>
            </a:r>
            <a:endParaRPr sz="7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pic>
        <p:nvPicPr>
          <p:cNvPr id="42" name="Google Shape;745;p26">
            <a:extLst>
              <a:ext uri="{FF2B5EF4-FFF2-40B4-BE49-F238E27FC236}">
                <a16:creationId xmlns:a16="http://schemas.microsoft.com/office/drawing/2014/main" id="{2333499A-2D9C-4147-AC91-3A33B6381671}"/>
              </a:ext>
            </a:extLst>
          </p:cNvPr>
          <p:cNvPicPr preferRelativeResize="0"/>
          <p:nvPr/>
        </p:nvPicPr>
        <p:blipFill rotWithShape="1">
          <a:blip r:embed="rId14" cstate="print">
            <a:alphaModFix/>
            <a:extLst>
              <a:ext uri="{28A0092B-C50C-407E-A947-70E740481C1C}">
                <a14:useLocalDpi xmlns:a14="http://schemas.microsoft.com/office/drawing/2010/main"/>
              </a:ext>
            </a:extLst>
          </a:blip>
          <a:srcRect t="-1343"/>
          <a:stretch/>
        </p:blipFill>
        <p:spPr>
          <a:xfrm>
            <a:off x="3350830" y="1757629"/>
            <a:ext cx="587812" cy="49047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grpSp>
        <p:nvGrpSpPr>
          <p:cNvPr id="459" name="Google Shape;459;p13"/>
          <p:cNvGrpSpPr/>
          <p:nvPr/>
        </p:nvGrpSpPr>
        <p:grpSpPr>
          <a:xfrm>
            <a:off x="6879948" y="-11189"/>
            <a:ext cx="1905276" cy="340065"/>
            <a:chOff x="6879948" y="-11189"/>
            <a:chExt cx="1905276" cy="340065"/>
          </a:xfrm>
        </p:grpSpPr>
        <p:sp>
          <p:nvSpPr>
            <p:cNvPr id="460" name="Google Shape;460;p13"/>
            <p:cNvSpPr/>
            <p:nvPr/>
          </p:nvSpPr>
          <p:spPr>
            <a:xfrm rot="10800000">
              <a:off x="6879948" y="-11189"/>
              <a:ext cx="889233" cy="328877"/>
            </a:xfrm>
            <a:prstGeom prst="snip2SameRect">
              <a:avLst>
                <a:gd name="adj1" fmla="val 50000"/>
                <a:gd name="adj2" fmla="val 0"/>
              </a:avLst>
            </a:prstGeom>
            <a:solidFill>
              <a:srgbClr val="C00000"/>
            </a:solidFill>
            <a:ln>
              <a:noFill/>
            </a:ln>
          </p:spPr>
          <p:txBody>
            <a:bodyPr spcFirstLastPara="1" wrap="square" lIns="72000" tIns="36000" rIns="72000" bIns="36000" anchor="ctr" anchorCtr="0">
              <a:noAutofit/>
            </a:bodyPr>
            <a:lstStyle/>
            <a:p>
              <a:pPr>
                <a:buClr>
                  <a:schemeClr val="dk1"/>
                </a:buClr>
                <a:buSzPts val="900"/>
              </a:pPr>
              <a:endParaRPr sz="900">
                <a:solidFill>
                  <a:schemeClr val="dk1"/>
                </a:solidFill>
                <a:latin typeface="游ゴシック" panose="020B0400000000000000" pitchFamily="50" charset="-128"/>
                <a:ea typeface="游ゴシック" panose="020B0400000000000000" pitchFamily="50" charset="-128"/>
                <a:sym typeface="Arial"/>
              </a:endParaRPr>
            </a:p>
          </p:txBody>
        </p:sp>
        <p:sp>
          <p:nvSpPr>
            <p:cNvPr id="461" name="Google Shape;461;p13"/>
            <p:cNvSpPr/>
            <p:nvPr/>
          </p:nvSpPr>
          <p:spPr>
            <a:xfrm rot="10800000">
              <a:off x="7895991" y="-1"/>
              <a:ext cx="889233" cy="328877"/>
            </a:xfrm>
            <a:prstGeom prst="snip2SameRect">
              <a:avLst>
                <a:gd name="adj1" fmla="val 50000"/>
                <a:gd name="adj2" fmla="val 0"/>
              </a:avLst>
            </a:prstGeom>
            <a:solidFill>
              <a:srgbClr val="D9D9D9"/>
            </a:solidFill>
            <a:ln>
              <a:noFill/>
            </a:ln>
          </p:spPr>
          <p:txBody>
            <a:bodyPr spcFirstLastPara="1" wrap="square" lIns="72000" tIns="36000" rIns="72000" bIns="36000" anchor="ctr" anchorCtr="0">
              <a:noAutofit/>
            </a:bodyPr>
            <a:lstStyle/>
            <a:p>
              <a:pPr>
                <a:buClr>
                  <a:schemeClr val="dk1"/>
                </a:buClr>
                <a:buSzPts val="900"/>
              </a:pPr>
              <a:endParaRPr sz="900">
                <a:solidFill>
                  <a:schemeClr val="dk1"/>
                </a:solidFill>
                <a:latin typeface="游ゴシック" panose="020B0400000000000000" pitchFamily="50" charset="-128"/>
                <a:ea typeface="游ゴシック" panose="020B0400000000000000" pitchFamily="50" charset="-128"/>
                <a:sym typeface="Arial"/>
              </a:endParaRPr>
            </a:p>
          </p:txBody>
        </p:sp>
        <p:sp>
          <p:nvSpPr>
            <p:cNvPr id="462" name="Google Shape;462;p13"/>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algn="ctr">
                <a:buClr>
                  <a:srgbClr val="000000"/>
                </a:buClr>
                <a:buSzPts val="800"/>
              </a:pPr>
              <a:r>
                <a:rPr lang="ja-JP" altLang="en-US" sz="800">
                  <a:solidFill>
                    <a:schemeClr val="lt1"/>
                  </a:solidFill>
                  <a:latin typeface="游ゴシック" panose="020B0400000000000000" pitchFamily="50" charset="-128"/>
                  <a:ea typeface="游ゴシック" panose="020B0400000000000000" pitchFamily="50" charset="-128"/>
                  <a:sym typeface="Arial"/>
                </a:rPr>
                <a:t>タイアップ</a:t>
              </a:r>
              <a:endParaRPr sz="1400">
                <a:solidFill>
                  <a:srgbClr val="000000"/>
                </a:solidFill>
                <a:latin typeface="游ゴシック" panose="020B0400000000000000" pitchFamily="50" charset="-128"/>
                <a:ea typeface="游ゴシック" panose="020B0400000000000000" pitchFamily="50" charset="-128"/>
                <a:sym typeface="Arial"/>
              </a:endParaRPr>
            </a:p>
          </p:txBody>
        </p:sp>
        <p:sp>
          <p:nvSpPr>
            <p:cNvPr id="463" name="Google Shape;463;p13"/>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algn="ctr">
                <a:buClr>
                  <a:srgbClr val="000000"/>
                </a:buClr>
                <a:buSzPts val="800"/>
              </a:pPr>
              <a:r>
                <a:rPr lang="ja-JP" altLang="en-US" sz="800">
                  <a:solidFill>
                    <a:schemeClr val="dk1"/>
                  </a:solidFill>
                  <a:latin typeface="游ゴシック" panose="020B0400000000000000" pitchFamily="50" charset="-128"/>
                  <a:ea typeface="游ゴシック" panose="020B0400000000000000" pitchFamily="50" charset="-128"/>
                  <a:sym typeface="Arial"/>
                </a:rPr>
                <a:t>オプション</a:t>
              </a:r>
              <a:endParaRPr sz="1400">
                <a:solidFill>
                  <a:srgbClr val="000000"/>
                </a:solidFill>
                <a:latin typeface="游ゴシック" panose="020B0400000000000000" pitchFamily="50" charset="-128"/>
                <a:ea typeface="游ゴシック" panose="020B0400000000000000" pitchFamily="50" charset="-128"/>
                <a:sym typeface="Arial"/>
              </a:endParaRPr>
            </a:p>
          </p:txBody>
        </p:sp>
      </p:grpSp>
      <p:sp>
        <p:nvSpPr>
          <p:cNvPr id="17" name="Google Shape;361;p11">
            <a:extLst>
              <a:ext uri="{FF2B5EF4-FFF2-40B4-BE49-F238E27FC236}">
                <a16:creationId xmlns:a16="http://schemas.microsoft.com/office/drawing/2014/main" id="{48C7D5B3-FEAB-4820-98C4-4F80A1D659A9}"/>
              </a:ext>
            </a:extLst>
          </p:cNvPr>
          <p:cNvSpPr txBox="1"/>
          <p:nvPr/>
        </p:nvSpPr>
        <p:spPr>
          <a:xfrm>
            <a:off x="361520" y="271453"/>
            <a:ext cx="5309359" cy="331353"/>
          </a:xfrm>
          <a:prstGeom prst="rect">
            <a:avLst/>
          </a:prstGeom>
          <a:noFill/>
          <a:ln>
            <a:noFill/>
          </a:ln>
        </p:spPr>
        <p:txBody>
          <a:bodyPr spcFirstLastPara="1" wrap="square" lIns="91425" tIns="91425" rIns="91425" bIns="91425" anchor="t" anchorCtr="0">
            <a:noAutofit/>
          </a:bodyPr>
          <a:lstStyle/>
          <a:p>
            <a:pPr lvl="0">
              <a:lnSpc>
                <a:spcPct val="110000"/>
              </a:lnSpc>
              <a:buSzPts val="1500"/>
            </a:pPr>
            <a:r>
              <a:rPr lang="ja-JP" altLang="en-US" sz="1500" b="1" dirty="0">
                <a:solidFill>
                  <a:srgbClr val="7F7F7F"/>
                </a:solidFill>
                <a:latin typeface="游ゴシック" panose="020B0400000000000000" pitchFamily="50" charset="-128"/>
                <a:ea typeface="游ゴシック" panose="020B0400000000000000" pitchFamily="50" charset="-128"/>
                <a:sym typeface="Arial"/>
              </a:rPr>
              <a:t>エキサイトニュース</a:t>
            </a:r>
            <a:r>
              <a:rPr lang="en-US" altLang="ja-JP" sz="1500" b="1" dirty="0">
                <a:solidFill>
                  <a:srgbClr val="7F7F7F"/>
                </a:solidFill>
                <a:latin typeface="游ゴシック" panose="020B0400000000000000" pitchFamily="50" charset="-128"/>
                <a:ea typeface="游ゴシック" panose="020B0400000000000000" pitchFamily="50" charset="-128"/>
                <a:sym typeface="Arial"/>
              </a:rPr>
              <a:t> </a:t>
            </a:r>
            <a:r>
              <a:rPr lang="en-US" altLang="ja-JP" sz="1500" b="1" dirty="0">
                <a:solidFill>
                  <a:srgbClr val="7F7F7F"/>
                </a:solidFill>
                <a:latin typeface="游ゴシック" panose="020B0400000000000000" pitchFamily="50" charset="-128"/>
                <a:ea typeface="游ゴシック" panose="020B0400000000000000" pitchFamily="50" charset="-128"/>
              </a:rPr>
              <a:t>× X Amplify</a:t>
            </a:r>
            <a:r>
              <a:rPr lang="ja-JP" altLang="en-US" sz="1500" b="1" dirty="0">
                <a:solidFill>
                  <a:srgbClr val="7F7F7F"/>
                </a:solidFill>
                <a:latin typeface="游ゴシック" panose="020B0400000000000000" pitchFamily="50" charset="-128"/>
                <a:ea typeface="游ゴシック" panose="020B0400000000000000" pitchFamily="50" charset="-128"/>
              </a:rPr>
              <a:t>スポンサーシップ </a:t>
            </a:r>
            <a:endParaRPr sz="1400"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18" name="Google Shape;362;p11">
            <a:extLst>
              <a:ext uri="{FF2B5EF4-FFF2-40B4-BE49-F238E27FC236}">
                <a16:creationId xmlns:a16="http://schemas.microsoft.com/office/drawing/2014/main" id="{B04BD7C6-A616-48FB-8B9D-BA7184AFA175}"/>
              </a:ext>
            </a:extLst>
          </p:cNvPr>
          <p:cNvCxnSpPr>
            <a:cxnSpLocks/>
            <a:stCxn id="17" idx="3"/>
          </p:cNvCxnSpPr>
          <p:nvPr/>
        </p:nvCxnSpPr>
        <p:spPr>
          <a:xfrm flipV="1">
            <a:off x="5670877" y="434728"/>
            <a:ext cx="3220730" cy="2400"/>
          </a:xfrm>
          <a:prstGeom prst="straightConnector1">
            <a:avLst/>
          </a:prstGeom>
          <a:noFill/>
          <a:ln w="9525" cap="rnd" cmpd="sng">
            <a:solidFill>
              <a:srgbClr val="CCCCCC"/>
            </a:solidFill>
            <a:prstDash val="solid"/>
            <a:miter lim="800000"/>
            <a:headEnd type="none" w="sm" len="sm"/>
            <a:tailEnd type="none" w="sm" len="sm"/>
          </a:ln>
        </p:spPr>
      </p:cxnSp>
      <p:cxnSp>
        <p:nvCxnSpPr>
          <p:cNvPr id="19" name="Google Shape;1143;p93">
            <a:extLst>
              <a:ext uri="{FF2B5EF4-FFF2-40B4-BE49-F238E27FC236}">
                <a16:creationId xmlns:a16="http://schemas.microsoft.com/office/drawing/2014/main" id="{92BD4861-2C7F-4C36-8C4C-513E95B114B6}"/>
              </a:ext>
            </a:extLst>
          </p:cNvPr>
          <p:cNvCxnSpPr>
            <a:cxnSpLocks/>
          </p:cNvCxnSpPr>
          <p:nvPr/>
        </p:nvCxnSpPr>
        <p:spPr>
          <a:xfrm flipH="1" flipV="1">
            <a:off x="1366278" y="2583777"/>
            <a:ext cx="334489" cy="1316895"/>
          </a:xfrm>
          <a:prstGeom prst="straightConnector1">
            <a:avLst/>
          </a:prstGeom>
          <a:noFill/>
          <a:ln w="28575" cap="flat" cmpd="sng">
            <a:solidFill>
              <a:srgbClr val="44546A"/>
            </a:solidFill>
            <a:prstDash val="dash"/>
            <a:round/>
            <a:headEnd type="none" w="med" len="med"/>
            <a:tailEnd type="none" w="med" len="med"/>
          </a:ln>
        </p:spPr>
      </p:cxnSp>
      <p:sp>
        <p:nvSpPr>
          <p:cNvPr id="20" name="Google Shape;1145;p93">
            <a:extLst>
              <a:ext uri="{FF2B5EF4-FFF2-40B4-BE49-F238E27FC236}">
                <a16:creationId xmlns:a16="http://schemas.microsoft.com/office/drawing/2014/main" id="{823975DD-1D50-4D7B-BBF2-6EB6A83B4A54}"/>
              </a:ext>
            </a:extLst>
          </p:cNvPr>
          <p:cNvSpPr/>
          <p:nvPr/>
        </p:nvSpPr>
        <p:spPr>
          <a:xfrm>
            <a:off x="258443" y="3902989"/>
            <a:ext cx="1116000" cy="2150589"/>
          </a:xfrm>
          <a:prstGeom prst="rect">
            <a:avLst/>
          </a:prstGeom>
          <a:solidFill>
            <a:srgbClr val="C9DAF8"/>
          </a:solidFill>
          <a:ln>
            <a:noFill/>
          </a:ln>
        </p:spPr>
        <p:txBody>
          <a:bodyPr spcFirstLastPara="1" wrap="square" lIns="91425" tIns="91425" rIns="91425" bIns="91425" anchor="ctr" anchorCtr="0">
            <a:noAutofit/>
          </a:bodyPr>
          <a:lstStyle/>
          <a:p>
            <a:pPr algn="ctr"/>
            <a:r>
              <a:rPr lang="en-US" altLang="ja-JP" sz="1100" dirty="0">
                <a:latin typeface="Yu Gothic" panose="020B0400000000000000" pitchFamily="34" charset="-128"/>
                <a:ea typeface="Yu Gothic" panose="020B0400000000000000" pitchFamily="34" charset="-128"/>
              </a:rPr>
              <a:t>X</a:t>
            </a:r>
            <a:r>
              <a:rPr lang="ja-JP" altLang="en-US" sz="1100" dirty="0">
                <a:latin typeface="Yu Gothic" panose="020B0400000000000000" pitchFamily="34" charset="-128"/>
                <a:ea typeface="Yu Gothic" panose="020B0400000000000000" pitchFamily="34" charset="-128"/>
              </a:rPr>
              <a:t>広告費</a:t>
            </a:r>
            <a:endParaRPr sz="1100" dirty="0">
              <a:latin typeface="Yu Gothic" panose="020B0400000000000000" pitchFamily="34" charset="-128"/>
              <a:ea typeface="Yu Gothic" panose="020B0400000000000000" pitchFamily="34" charset="-128"/>
            </a:endParaRPr>
          </a:p>
          <a:p>
            <a:pPr algn="ctr"/>
            <a:r>
              <a:rPr lang="en-US" altLang="ja-JP" sz="1100" dirty="0">
                <a:latin typeface="Yu Gothic" panose="020B0400000000000000" pitchFamily="34" charset="-128"/>
                <a:ea typeface="Yu Gothic" panose="020B0400000000000000" pitchFamily="34" charset="-128"/>
              </a:rPr>
              <a:t>400</a:t>
            </a:r>
            <a:r>
              <a:rPr lang="ja-JP" altLang="en-US" sz="1100" dirty="0">
                <a:latin typeface="Yu Gothic" panose="020B0400000000000000" pitchFamily="34" charset="-128"/>
                <a:ea typeface="Yu Gothic" panose="020B0400000000000000" pitchFamily="34" charset="-128"/>
              </a:rPr>
              <a:t>万</a:t>
            </a:r>
            <a:endParaRPr sz="1100" dirty="0">
              <a:latin typeface="Yu Gothic" panose="020B0400000000000000" pitchFamily="34" charset="-128"/>
              <a:ea typeface="Yu Gothic" panose="020B0400000000000000" pitchFamily="34" charset="-128"/>
            </a:endParaRPr>
          </a:p>
        </p:txBody>
      </p:sp>
      <p:sp>
        <p:nvSpPr>
          <p:cNvPr id="21" name="Google Shape;1150;p93">
            <a:extLst>
              <a:ext uri="{FF2B5EF4-FFF2-40B4-BE49-F238E27FC236}">
                <a16:creationId xmlns:a16="http://schemas.microsoft.com/office/drawing/2014/main" id="{70F59E93-8079-4F56-9F68-752121155633}"/>
              </a:ext>
            </a:extLst>
          </p:cNvPr>
          <p:cNvSpPr/>
          <p:nvPr/>
        </p:nvSpPr>
        <p:spPr>
          <a:xfrm>
            <a:off x="258443" y="2583776"/>
            <a:ext cx="1116000" cy="1319195"/>
          </a:xfrm>
          <a:prstGeom prst="rect">
            <a:avLst/>
          </a:prstGeom>
          <a:solidFill>
            <a:srgbClr val="F4CCCC"/>
          </a:solidFill>
          <a:ln>
            <a:noFill/>
          </a:ln>
        </p:spPr>
        <p:txBody>
          <a:bodyPr spcFirstLastPara="1" wrap="square" lIns="91425" tIns="91425" rIns="91425" bIns="91425" anchor="ctr" anchorCtr="0">
            <a:noAutofit/>
          </a:bodyPr>
          <a:lstStyle/>
          <a:p>
            <a:pPr algn="ctr"/>
            <a:r>
              <a:rPr lang="ja-JP" altLang="en-US" sz="1100" dirty="0">
                <a:latin typeface="Yu Gothic" panose="020B0400000000000000" pitchFamily="34" charset="-128"/>
                <a:ea typeface="Yu Gothic" panose="020B0400000000000000" pitchFamily="34" charset="-128"/>
              </a:rPr>
              <a:t>記事広告</a:t>
            </a:r>
            <a:endParaRPr sz="1100" dirty="0">
              <a:latin typeface="Yu Gothic" panose="020B0400000000000000" pitchFamily="34" charset="-128"/>
              <a:ea typeface="Yu Gothic" panose="020B0400000000000000" pitchFamily="34" charset="-128"/>
            </a:endParaRPr>
          </a:p>
          <a:p>
            <a:pPr algn="ctr"/>
            <a:r>
              <a:rPr lang="ja-JP" altLang="en-US" sz="1100" dirty="0">
                <a:latin typeface="Yu Gothic" panose="020B0400000000000000" pitchFamily="34" charset="-128"/>
                <a:ea typeface="Yu Gothic" panose="020B0400000000000000" pitchFamily="34" charset="-128"/>
              </a:rPr>
              <a:t>媒体費</a:t>
            </a:r>
            <a:endParaRPr sz="1100" dirty="0">
              <a:latin typeface="Yu Gothic" panose="020B0400000000000000" pitchFamily="34" charset="-128"/>
              <a:ea typeface="Yu Gothic" panose="020B0400000000000000" pitchFamily="34" charset="-128"/>
            </a:endParaRPr>
          </a:p>
          <a:p>
            <a:pPr algn="ctr"/>
            <a:r>
              <a:rPr lang="ja-JP" altLang="en-US" sz="1100" dirty="0">
                <a:latin typeface="Yu Gothic" panose="020B0400000000000000" pitchFamily="34" charset="-128"/>
                <a:ea typeface="Yu Gothic" panose="020B0400000000000000" pitchFamily="34" charset="-128"/>
              </a:rPr>
              <a:t>制作費</a:t>
            </a:r>
            <a:endParaRPr sz="1100" dirty="0">
              <a:latin typeface="Yu Gothic" panose="020B0400000000000000" pitchFamily="34" charset="-128"/>
              <a:ea typeface="Yu Gothic" panose="020B0400000000000000" pitchFamily="34" charset="-128"/>
            </a:endParaRPr>
          </a:p>
          <a:p>
            <a:pPr algn="ctr"/>
            <a:r>
              <a:rPr lang="en-US" altLang="ja-JP" sz="1100" dirty="0">
                <a:latin typeface="Yu Gothic" panose="020B0400000000000000" pitchFamily="34" charset="-128"/>
                <a:ea typeface="Yu Gothic" panose="020B0400000000000000" pitchFamily="34" charset="-128"/>
              </a:rPr>
              <a:t>200</a:t>
            </a:r>
            <a:r>
              <a:rPr lang="ja-JP" altLang="en-US" sz="1100" dirty="0">
                <a:latin typeface="Yu Gothic" panose="020B0400000000000000" pitchFamily="34" charset="-128"/>
                <a:ea typeface="Yu Gothic" panose="020B0400000000000000" pitchFamily="34" charset="-128"/>
              </a:rPr>
              <a:t>万</a:t>
            </a:r>
            <a:endParaRPr sz="1100" dirty="0">
              <a:latin typeface="Yu Gothic" panose="020B0400000000000000" pitchFamily="34" charset="-128"/>
              <a:ea typeface="Yu Gothic" panose="020B0400000000000000" pitchFamily="34" charset="-128"/>
            </a:endParaRPr>
          </a:p>
        </p:txBody>
      </p:sp>
      <p:sp>
        <p:nvSpPr>
          <p:cNvPr id="23" name="Google Shape;1392;p99">
            <a:extLst>
              <a:ext uri="{FF2B5EF4-FFF2-40B4-BE49-F238E27FC236}">
                <a16:creationId xmlns:a16="http://schemas.microsoft.com/office/drawing/2014/main" id="{1E7A6D3A-50E3-4D91-8B87-B01EA9D9F7D9}"/>
              </a:ext>
            </a:extLst>
          </p:cNvPr>
          <p:cNvSpPr txBox="1"/>
          <p:nvPr/>
        </p:nvSpPr>
        <p:spPr>
          <a:xfrm>
            <a:off x="249963" y="1584083"/>
            <a:ext cx="2800004" cy="713400"/>
          </a:xfrm>
          <a:prstGeom prst="rect">
            <a:avLst/>
          </a:prstGeom>
          <a:noFill/>
          <a:ln>
            <a:noFill/>
          </a:ln>
        </p:spPr>
        <p:txBody>
          <a:bodyPr spcFirstLastPara="1" wrap="square" lIns="91425" tIns="91425" rIns="91425" bIns="91425" anchor="t" anchorCtr="0">
            <a:noAutofit/>
          </a:bodyPr>
          <a:lstStyle/>
          <a:p>
            <a:pPr algn="ctr">
              <a:buClr>
                <a:schemeClr val="dk1"/>
              </a:buClr>
              <a:buSzPts val="1100"/>
            </a:pPr>
            <a:r>
              <a:rPr lang="ja-JP" altLang="en-US" sz="1200" b="1" dirty="0">
                <a:solidFill>
                  <a:srgbClr val="FF0000"/>
                </a:solidFill>
                <a:latin typeface="Yu Gothic" panose="020B0400000000000000" pitchFamily="34" charset="-128"/>
                <a:ea typeface="Yu Gothic" panose="020B0400000000000000" pitchFamily="34" charset="-128"/>
                <a:cs typeface="Meiryo"/>
                <a:sym typeface="Meiryo"/>
              </a:rPr>
              <a:t>エキサイト</a:t>
            </a:r>
            <a:r>
              <a:rPr lang="en-US" altLang="ja-JP" sz="1200" b="1" dirty="0">
                <a:solidFill>
                  <a:srgbClr val="FF0000"/>
                </a:solidFill>
                <a:latin typeface="Yu Gothic" panose="020B0400000000000000" pitchFamily="34" charset="-128"/>
                <a:ea typeface="Yu Gothic" panose="020B0400000000000000" pitchFamily="34" charset="-128"/>
                <a:cs typeface="Meiryo"/>
                <a:sym typeface="Meiryo"/>
              </a:rPr>
              <a:t>X</a:t>
            </a:r>
            <a:r>
              <a:rPr lang="ja-JP" altLang="en-US" sz="1200" b="1" dirty="0">
                <a:solidFill>
                  <a:srgbClr val="FF0000"/>
                </a:solidFill>
                <a:latin typeface="Yu Gothic" panose="020B0400000000000000" pitchFamily="34" charset="-128"/>
                <a:ea typeface="Yu Gothic" panose="020B0400000000000000" pitchFamily="34" charset="-128"/>
                <a:cs typeface="Meiryo"/>
                <a:sym typeface="Meiryo"/>
              </a:rPr>
              <a:t>アカウントから</a:t>
            </a:r>
            <a:endParaRPr sz="1200" b="1" dirty="0">
              <a:solidFill>
                <a:srgbClr val="FF0000"/>
              </a:solidFill>
              <a:latin typeface="Yu Gothic" panose="020B0400000000000000" pitchFamily="34" charset="-128"/>
              <a:ea typeface="Yu Gothic" panose="020B0400000000000000" pitchFamily="34" charset="-128"/>
              <a:cs typeface="Meiryo"/>
              <a:sym typeface="Meiryo"/>
            </a:endParaRPr>
          </a:p>
          <a:p>
            <a:pPr algn="ctr">
              <a:buClr>
                <a:schemeClr val="dk1"/>
              </a:buClr>
              <a:buSzPts val="1100"/>
            </a:pPr>
            <a:r>
              <a:rPr lang="ja-JP" altLang="en-US" sz="1200" b="1" dirty="0">
                <a:solidFill>
                  <a:srgbClr val="FF0000"/>
                </a:solidFill>
                <a:latin typeface="Yu Gothic" panose="020B0400000000000000" pitchFamily="34" charset="-128"/>
                <a:ea typeface="Yu Gothic" panose="020B0400000000000000" pitchFamily="34" charset="-128"/>
                <a:cs typeface="Meiryo"/>
                <a:sym typeface="Meiryo"/>
              </a:rPr>
              <a:t>ご出稿金額全額分、広告配信が可能！</a:t>
            </a:r>
            <a:r>
              <a:rPr lang="ja-JP" altLang="en-US" sz="1200" dirty="0">
                <a:solidFill>
                  <a:srgbClr val="FF0000"/>
                </a:solidFill>
                <a:latin typeface="Yu Gothic" panose="020B0400000000000000" pitchFamily="34" charset="-128"/>
                <a:ea typeface="Yu Gothic" panose="020B0400000000000000" pitchFamily="34" charset="-128"/>
                <a:cs typeface="Meiryo"/>
                <a:sym typeface="Meiryo"/>
              </a:rPr>
              <a:t>　</a:t>
            </a:r>
            <a:endParaRPr sz="1200" dirty="0">
              <a:solidFill>
                <a:srgbClr val="FF0000"/>
              </a:solidFill>
              <a:latin typeface="Yu Gothic" panose="020B0400000000000000" pitchFamily="34" charset="-128"/>
              <a:ea typeface="Yu Gothic" panose="020B0400000000000000" pitchFamily="34" charset="-128"/>
              <a:cs typeface="Meiryo"/>
              <a:sym typeface="Meiryo"/>
            </a:endParaRPr>
          </a:p>
          <a:p>
            <a:endParaRPr dirty="0">
              <a:solidFill>
                <a:srgbClr val="FF0000"/>
              </a:solidFill>
              <a:latin typeface="Yu Gothic" panose="020B0400000000000000" pitchFamily="34" charset="-128"/>
              <a:ea typeface="Yu Gothic" panose="020B0400000000000000" pitchFamily="34" charset="-128"/>
              <a:cs typeface="Calibri"/>
              <a:sym typeface="Calibri"/>
            </a:endParaRPr>
          </a:p>
        </p:txBody>
      </p:sp>
      <p:cxnSp>
        <p:nvCxnSpPr>
          <p:cNvPr id="24" name="Google Shape;1395;p99">
            <a:extLst>
              <a:ext uri="{FF2B5EF4-FFF2-40B4-BE49-F238E27FC236}">
                <a16:creationId xmlns:a16="http://schemas.microsoft.com/office/drawing/2014/main" id="{C3626ED0-AE14-47CC-91C5-CB445084CC95}"/>
              </a:ext>
            </a:extLst>
          </p:cNvPr>
          <p:cNvCxnSpPr/>
          <p:nvPr/>
        </p:nvCxnSpPr>
        <p:spPr>
          <a:xfrm>
            <a:off x="586643" y="1306565"/>
            <a:ext cx="7920000" cy="0"/>
          </a:xfrm>
          <a:prstGeom prst="straightConnector1">
            <a:avLst/>
          </a:prstGeom>
          <a:solidFill>
            <a:srgbClr val="D0CECE"/>
          </a:solidFill>
          <a:ln w="9525" cap="flat" cmpd="sng">
            <a:solidFill>
              <a:srgbClr val="A5A5A5"/>
            </a:solidFill>
            <a:prstDash val="dash"/>
            <a:miter lim="800000"/>
            <a:headEnd type="none" w="sm" len="sm"/>
            <a:tailEnd type="none" w="sm" len="sm"/>
          </a:ln>
        </p:spPr>
      </p:cxnSp>
      <p:sp>
        <p:nvSpPr>
          <p:cNvPr id="25" name="Google Shape;1396;p99">
            <a:extLst>
              <a:ext uri="{FF2B5EF4-FFF2-40B4-BE49-F238E27FC236}">
                <a16:creationId xmlns:a16="http://schemas.microsoft.com/office/drawing/2014/main" id="{D261DC9F-A68D-4FDC-9030-A6D18E9E4E09}"/>
              </a:ext>
            </a:extLst>
          </p:cNvPr>
          <p:cNvSpPr txBox="1"/>
          <p:nvPr/>
        </p:nvSpPr>
        <p:spPr>
          <a:xfrm>
            <a:off x="7812969" y="1332842"/>
            <a:ext cx="761657" cy="480300"/>
          </a:xfrm>
          <a:prstGeom prst="rect">
            <a:avLst/>
          </a:prstGeom>
          <a:noFill/>
          <a:ln>
            <a:noFill/>
          </a:ln>
        </p:spPr>
        <p:txBody>
          <a:bodyPr spcFirstLastPara="1" wrap="square" lIns="91425" tIns="91425" rIns="91425" bIns="91425" anchor="t" anchorCtr="0">
            <a:noAutofit/>
          </a:bodyPr>
          <a:lstStyle/>
          <a:p>
            <a:pPr algn="ctr"/>
            <a:r>
              <a:rPr lang="ja-JP" altLang="en-US" sz="1000" b="1" dirty="0">
                <a:solidFill>
                  <a:schemeClr val="dk1"/>
                </a:solidFill>
                <a:latin typeface="Yu Gothic" panose="020B0400000000000000" pitchFamily="34" charset="-128"/>
                <a:ea typeface="Yu Gothic" panose="020B0400000000000000" pitchFamily="34" charset="-128"/>
                <a:cs typeface="Meiryo"/>
                <a:sym typeface="Meiryo"/>
              </a:rPr>
              <a:t>記事広告</a:t>
            </a:r>
            <a:endParaRPr b="1" dirty="0">
              <a:solidFill>
                <a:srgbClr val="FF0000"/>
              </a:solidFill>
              <a:latin typeface="Yu Gothic" panose="020B0400000000000000" pitchFamily="34" charset="-128"/>
              <a:ea typeface="Yu Gothic" panose="020B0400000000000000" pitchFamily="34" charset="-128"/>
              <a:cs typeface="Meiryo"/>
              <a:sym typeface="Meiryo"/>
            </a:endParaRPr>
          </a:p>
        </p:txBody>
      </p:sp>
      <p:sp>
        <p:nvSpPr>
          <p:cNvPr id="26" name="Google Shape;1397;p99">
            <a:extLst>
              <a:ext uri="{FF2B5EF4-FFF2-40B4-BE49-F238E27FC236}">
                <a16:creationId xmlns:a16="http://schemas.microsoft.com/office/drawing/2014/main" id="{B3D4D483-0FCF-4483-A482-9069AED07E2E}"/>
              </a:ext>
            </a:extLst>
          </p:cNvPr>
          <p:cNvSpPr/>
          <p:nvPr/>
        </p:nvSpPr>
        <p:spPr>
          <a:xfrm>
            <a:off x="6723484" y="1707859"/>
            <a:ext cx="649200" cy="687900"/>
          </a:xfrm>
          <a:prstGeom prst="rightArrow">
            <a:avLst>
              <a:gd name="adj1" fmla="val 50000"/>
              <a:gd name="adj2" fmla="val 50000"/>
            </a:avLst>
          </a:prstGeom>
          <a:solidFill>
            <a:srgbClr val="FF0000"/>
          </a:solidFill>
          <a:ln>
            <a:noFill/>
          </a:ln>
        </p:spPr>
        <p:txBody>
          <a:bodyPr spcFirstLastPara="1" wrap="square" lIns="91425" tIns="45700" rIns="91425" bIns="45700" anchor="ctr" anchorCtr="0">
            <a:noAutofit/>
          </a:bodyPr>
          <a:lstStyle/>
          <a:p>
            <a:pPr algn="ctr"/>
            <a:r>
              <a:rPr lang="ja-JP" altLang="en-US" sz="1000">
                <a:solidFill>
                  <a:schemeClr val="lt1"/>
                </a:solidFill>
                <a:latin typeface="Yu Gothic" panose="020B0400000000000000" pitchFamily="34" charset="-128"/>
                <a:ea typeface="Yu Gothic" panose="020B0400000000000000" pitchFamily="34" charset="-128"/>
                <a:cs typeface="Meiryo"/>
                <a:sym typeface="Meiryo"/>
              </a:rPr>
              <a:t>遷移</a:t>
            </a:r>
            <a:endParaRPr dirty="0">
              <a:latin typeface="Yu Gothic" panose="020B0400000000000000" pitchFamily="34" charset="-128"/>
              <a:ea typeface="Yu Gothic" panose="020B0400000000000000" pitchFamily="34" charset="-128"/>
            </a:endParaRPr>
          </a:p>
        </p:txBody>
      </p:sp>
      <p:sp>
        <p:nvSpPr>
          <p:cNvPr id="27" name="Google Shape;1398;p99">
            <a:extLst>
              <a:ext uri="{FF2B5EF4-FFF2-40B4-BE49-F238E27FC236}">
                <a16:creationId xmlns:a16="http://schemas.microsoft.com/office/drawing/2014/main" id="{8FD2439F-C1CA-4079-BB36-D088BE10E869}"/>
              </a:ext>
            </a:extLst>
          </p:cNvPr>
          <p:cNvSpPr/>
          <p:nvPr/>
        </p:nvSpPr>
        <p:spPr>
          <a:xfrm>
            <a:off x="6723484" y="3009327"/>
            <a:ext cx="649200" cy="687900"/>
          </a:xfrm>
          <a:prstGeom prst="rightArrow">
            <a:avLst>
              <a:gd name="adj1" fmla="val 50000"/>
              <a:gd name="adj2" fmla="val 50000"/>
            </a:avLst>
          </a:prstGeom>
          <a:solidFill>
            <a:srgbClr val="FF0000"/>
          </a:solidFill>
          <a:ln>
            <a:noFill/>
          </a:ln>
        </p:spPr>
        <p:txBody>
          <a:bodyPr spcFirstLastPara="1" wrap="square" lIns="91425" tIns="45700" rIns="91425" bIns="45700" anchor="ctr" anchorCtr="0">
            <a:noAutofit/>
          </a:bodyPr>
          <a:lstStyle/>
          <a:p>
            <a:pPr algn="ctr"/>
            <a:r>
              <a:rPr lang="ja-JP" altLang="en-US" sz="1000">
                <a:solidFill>
                  <a:schemeClr val="lt1"/>
                </a:solidFill>
                <a:latin typeface="Yu Gothic" panose="020B0400000000000000" pitchFamily="34" charset="-128"/>
                <a:ea typeface="Yu Gothic" panose="020B0400000000000000" pitchFamily="34" charset="-128"/>
                <a:cs typeface="Meiryo"/>
                <a:sym typeface="Meiryo"/>
              </a:rPr>
              <a:t>遷移</a:t>
            </a:r>
            <a:endParaRPr>
              <a:latin typeface="Yu Gothic" panose="020B0400000000000000" pitchFamily="34" charset="-128"/>
              <a:ea typeface="Yu Gothic" panose="020B0400000000000000" pitchFamily="34" charset="-128"/>
            </a:endParaRPr>
          </a:p>
        </p:txBody>
      </p:sp>
      <p:sp>
        <p:nvSpPr>
          <p:cNvPr id="28" name="Google Shape;1399;p99">
            <a:extLst>
              <a:ext uri="{FF2B5EF4-FFF2-40B4-BE49-F238E27FC236}">
                <a16:creationId xmlns:a16="http://schemas.microsoft.com/office/drawing/2014/main" id="{F91BEA1F-4F55-4620-ACD6-82F04F7CF3B8}"/>
              </a:ext>
            </a:extLst>
          </p:cNvPr>
          <p:cNvSpPr txBox="1"/>
          <p:nvPr/>
        </p:nvSpPr>
        <p:spPr>
          <a:xfrm>
            <a:off x="6734891" y="2480967"/>
            <a:ext cx="495600" cy="320100"/>
          </a:xfrm>
          <a:prstGeom prst="rect">
            <a:avLst/>
          </a:prstGeom>
          <a:noFill/>
          <a:ln>
            <a:noFill/>
          </a:ln>
        </p:spPr>
        <p:txBody>
          <a:bodyPr spcFirstLastPara="1" wrap="square" lIns="91425" tIns="91425" rIns="91425" bIns="91425" anchor="t" anchorCtr="0">
            <a:noAutofit/>
          </a:bodyPr>
          <a:lstStyle/>
          <a:p>
            <a:pPr algn="ctr"/>
            <a:r>
              <a:rPr lang="en-US" altLang="ja-JP" dirty="0">
                <a:latin typeface="Yu Gothic" panose="020B0400000000000000" pitchFamily="34" charset="-128"/>
                <a:ea typeface="Yu Gothic" panose="020B0400000000000000" pitchFamily="34" charset="-128"/>
                <a:cs typeface="Meiryo"/>
                <a:sym typeface="Meiryo"/>
              </a:rPr>
              <a:t>or</a:t>
            </a:r>
            <a:endParaRPr dirty="0">
              <a:latin typeface="Yu Gothic" panose="020B0400000000000000" pitchFamily="34" charset="-128"/>
              <a:ea typeface="Yu Gothic" panose="020B0400000000000000" pitchFamily="34" charset="-128"/>
              <a:cs typeface="Meiryo"/>
              <a:sym typeface="Meiryo"/>
            </a:endParaRPr>
          </a:p>
        </p:txBody>
      </p:sp>
      <p:sp>
        <p:nvSpPr>
          <p:cNvPr id="29" name="Google Shape;1403;p99">
            <a:extLst>
              <a:ext uri="{FF2B5EF4-FFF2-40B4-BE49-F238E27FC236}">
                <a16:creationId xmlns:a16="http://schemas.microsoft.com/office/drawing/2014/main" id="{6CC03CCF-0027-429F-BC92-05ABF72E7336}"/>
              </a:ext>
            </a:extLst>
          </p:cNvPr>
          <p:cNvSpPr txBox="1"/>
          <p:nvPr/>
        </p:nvSpPr>
        <p:spPr>
          <a:xfrm>
            <a:off x="3207334" y="5289887"/>
            <a:ext cx="5619600" cy="369300"/>
          </a:xfrm>
          <a:prstGeom prst="rect">
            <a:avLst/>
          </a:prstGeom>
          <a:noFill/>
          <a:ln>
            <a:noFill/>
          </a:ln>
        </p:spPr>
        <p:txBody>
          <a:bodyPr spcFirstLastPara="1" wrap="square" lIns="91425" tIns="91425" rIns="91425" bIns="91425" anchor="t" anchorCtr="0">
            <a:noAutofit/>
          </a:bodyPr>
          <a:lstStyle/>
          <a:p>
            <a:pPr>
              <a:lnSpc>
                <a:spcPct val="115000"/>
              </a:lnSpc>
              <a:buClr>
                <a:schemeClr val="dk1"/>
              </a:buClr>
              <a:buSzPts val="1100"/>
            </a:pPr>
            <a:r>
              <a:rPr lang="en-US" altLang="ja-JP" sz="800" dirty="0">
                <a:solidFill>
                  <a:srgbClr val="666666"/>
                </a:solidFill>
                <a:latin typeface="Yu Gothic" panose="020B0400000000000000" pitchFamily="34" charset="-128"/>
                <a:ea typeface="Yu Gothic" panose="020B0400000000000000" pitchFamily="34" charset="-128"/>
                <a:cs typeface="Meiryo"/>
                <a:sym typeface="Meiryo"/>
              </a:rPr>
              <a:t>【</a:t>
            </a:r>
            <a:r>
              <a:rPr lang="ja-JP" altLang="en-US" sz="800" dirty="0">
                <a:solidFill>
                  <a:srgbClr val="666666"/>
                </a:solidFill>
                <a:latin typeface="Yu Gothic" panose="020B0400000000000000" pitchFamily="34" charset="-128"/>
                <a:ea typeface="Yu Gothic" panose="020B0400000000000000" pitchFamily="34" charset="-128"/>
                <a:cs typeface="Meiryo"/>
                <a:sym typeface="Meiryo"/>
              </a:rPr>
              <a:t>備考</a:t>
            </a:r>
            <a:r>
              <a:rPr lang="en-US" altLang="ja-JP" sz="800" dirty="0">
                <a:solidFill>
                  <a:srgbClr val="666666"/>
                </a:solidFill>
                <a:latin typeface="Yu Gothic" panose="020B0400000000000000" pitchFamily="34" charset="-128"/>
                <a:ea typeface="Yu Gothic" panose="020B0400000000000000" pitchFamily="34" charset="-128"/>
                <a:cs typeface="Meiryo"/>
                <a:sym typeface="Meiryo"/>
              </a:rPr>
              <a:t>】</a:t>
            </a:r>
          </a:p>
          <a:p>
            <a:pPr>
              <a:lnSpc>
                <a:spcPct val="115000"/>
              </a:lnSpc>
              <a:buClr>
                <a:schemeClr val="dk1"/>
              </a:buClr>
              <a:buSzPts val="1100"/>
            </a:pPr>
            <a:r>
              <a:rPr lang="ja-JP" altLang="en-US" sz="800" dirty="0">
                <a:solidFill>
                  <a:srgbClr val="FF0000"/>
                </a:solidFill>
                <a:latin typeface="游ゴシック" panose="020B0400000000000000" pitchFamily="50" charset="-128"/>
                <a:ea typeface="游ゴシック" panose="020B0400000000000000" pitchFamily="50" charset="-128"/>
                <a:cs typeface="Meiryo"/>
                <a:sym typeface="Meiryo"/>
              </a:rPr>
              <a:t>・</a:t>
            </a:r>
            <a:r>
              <a:rPr lang="ja-JP" altLang="en-US" sz="800" dirty="0">
                <a:solidFill>
                  <a:srgbClr val="FF0000"/>
                </a:solidFill>
                <a:latin typeface="游ゴシック" panose="020B0400000000000000" pitchFamily="50" charset="-128"/>
                <a:ea typeface="游ゴシック" panose="020B0400000000000000" pitchFamily="50" charset="-128"/>
              </a:rPr>
              <a:t>広告主様の</a:t>
            </a:r>
            <a:r>
              <a:rPr lang="en-US" altLang="ja-JP" sz="800" dirty="0">
                <a:solidFill>
                  <a:srgbClr val="FF0000"/>
                </a:solidFill>
                <a:latin typeface="游ゴシック" panose="020B0400000000000000" pitchFamily="50" charset="-128"/>
                <a:ea typeface="游ゴシック" panose="020B0400000000000000" pitchFamily="50" charset="-128"/>
              </a:rPr>
              <a:t>X</a:t>
            </a:r>
            <a:r>
              <a:rPr lang="ja-JP" altLang="en-US" sz="800" dirty="0">
                <a:solidFill>
                  <a:srgbClr val="FF0000"/>
                </a:solidFill>
                <a:latin typeface="游ゴシック" panose="020B0400000000000000" pitchFamily="50" charset="-128"/>
                <a:ea typeface="游ゴシック" panose="020B0400000000000000" pitchFamily="50" charset="-128"/>
              </a:rPr>
              <a:t>広告アカウントが必要となります。</a:t>
            </a:r>
            <a:endParaRPr sz="800" dirty="0">
              <a:solidFill>
                <a:srgbClr val="FF0000"/>
              </a:solidFill>
              <a:latin typeface="游ゴシック" panose="020B0400000000000000" pitchFamily="50" charset="-128"/>
              <a:ea typeface="游ゴシック" panose="020B0400000000000000" pitchFamily="50" charset="-128"/>
              <a:cs typeface="Meiryo"/>
              <a:sym typeface="Meiryo"/>
            </a:endParaRPr>
          </a:p>
          <a:p>
            <a:pPr>
              <a:lnSpc>
                <a:spcPct val="115000"/>
              </a:lnSpc>
              <a:buClr>
                <a:schemeClr val="dk1"/>
              </a:buClr>
              <a:buSzPts val="1100"/>
            </a:pPr>
            <a:r>
              <a:rPr lang="ja-JP" altLang="en-US" sz="800" dirty="0">
                <a:solidFill>
                  <a:srgbClr val="FF0000"/>
                </a:solidFill>
                <a:latin typeface="Yu Gothic" panose="020B0400000000000000" pitchFamily="34" charset="-128"/>
                <a:ea typeface="Yu Gothic" panose="020B0400000000000000" pitchFamily="34" charset="-128"/>
                <a:cs typeface="Meiryo"/>
                <a:sym typeface="Meiryo"/>
              </a:rPr>
              <a:t>・誘導部分、記事ページ内に</a:t>
            </a:r>
            <a:r>
              <a:rPr lang="en-US" altLang="ja-JP" sz="800" dirty="0">
                <a:solidFill>
                  <a:srgbClr val="FF0000"/>
                </a:solidFill>
                <a:latin typeface="Yu Gothic" panose="020B0400000000000000" pitchFamily="34" charset="-128"/>
                <a:ea typeface="Yu Gothic" panose="020B0400000000000000" pitchFamily="34" charset="-128"/>
                <a:cs typeface="Meiryo"/>
                <a:sym typeface="Meiryo"/>
              </a:rPr>
              <a:t>PR</a:t>
            </a:r>
            <a:r>
              <a:rPr lang="ja-JP" altLang="en-US" sz="800" dirty="0">
                <a:solidFill>
                  <a:srgbClr val="FF0000"/>
                </a:solidFill>
                <a:latin typeface="Yu Gothic" panose="020B0400000000000000" pitchFamily="34" charset="-128"/>
                <a:ea typeface="Yu Gothic" panose="020B0400000000000000" pitchFamily="34" charset="-128"/>
                <a:cs typeface="Meiryo"/>
                <a:sym typeface="Meiryo"/>
              </a:rPr>
              <a:t>表記が入ります。</a:t>
            </a:r>
            <a:endParaRPr sz="800" dirty="0">
              <a:solidFill>
                <a:srgbClr val="FF0000"/>
              </a:solidFill>
              <a:latin typeface="Yu Gothic" panose="020B0400000000000000" pitchFamily="34" charset="-128"/>
              <a:ea typeface="Yu Gothic" panose="020B0400000000000000" pitchFamily="34" charset="-128"/>
              <a:cs typeface="Meiryo"/>
              <a:sym typeface="Meiryo"/>
            </a:endParaRPr>
          </a:p>
          <a:p>
            <a:pPr>
              <a:lnSpc>
                <a:spcPct val="115000"/>
              </a:lnSpc>
              <a:buClr>
                <a:schemeClr val="dk1"/>
              </a:buClr>
              <a:buSzPts val="1100"/>
            </a:pPr>
            <a:r>
              <a:rPr lang="ja-JP" altLang="en-US" sz="800" dirty="0">
                <a:solidFill>
                  <a:srgbClr val="FF0000"/>
                </a:solidFill>
                <a:latin typeface="Yu Gothic" panose="020B0400000000000000" pitchFamily="34" charset="-128"/>
                <a:ea typeface="Yu Gothic" panose="020B0400000000000000" pitchFamily="34" charset="-128"/>
                <a:cs typeface="Meiryo"/>
                <a:sym typeface="Meiryo"/>
              </a:rPr>
              <a:t>・掲載開始日の</a:t>
            </a:r>
            <a:r>
              <a:rPr lang="en-US" altLang="ja-JP" sz="800" dirty="0">
                <a:solidFill>
                  <a:srgbClr val="FF0000"/>
                </a:solidFill>
                <a:latin typeface="Yu Gothic" panose="020B0400000000000000" pitchFamily="34" charset="-128"/>
                <a:ea typeface="Yu Gothic" panose="020B0400000000000000" pitchFamily="34" charset="-128"/>
                <a:cs typeface="Meiryo"/>
                <a:sym typeface="Meiryo"/>
              </a:rPr>
              <a:t>30</a:t>
            </a:r>
            <a:r>
              <a:rPr lang="ja-JP" altLang="en-US" sz="800" dirty="0">
                <a:solidFill>
                  <a:srgbClr val="FF0000"/>
                </a:solidFill>
                <a:latin typeface="Yu Gothic" panose="020B0400000000000000" pitchFamily="34" charset="-128"/>
                <a:ea typeface="Yu Gothic" panose="020B0400000000000000" pitchFamily="34" charset="-128"/>
                <a:cs typeface="Meiryo"/>
                <a:sym typeface="Meiryo"/>
              </a:rPr>
              <a:t>営業日前までに商品・リリース等の情報提供にご協力ください。</a:t>
            </a:r>
            <a:endParaRPr sz="800" dirty="0">
              <a:solidFill>
                <a:srgbClr val="FF0000"/>
              </a:solidFill>
              <a:latin typeface="Yu Gothic" panose="020B0400000000000000" pitchFamily="34" charset="-128"/>
              <a:ea typeface="Yu Gothic" panose="020B0400000000000000" pitchFamily="34" charset="-128"/>
              <a:cs typeface="Meiryo"/>
              <a:sym typeface="Meiryo"/>
            </a:endParaRPr>
          </a:p>
          <a:p>
            <a:pPr>
              <a:lnSpc>
                <a:spcPct val="115000"/>
              </a:lnSpc>
              <a:buClr>
                <a:schemeClr val="dk1"/>
              </a:buClr>
              <a:buSzPts val="1100"/>
            </a:pPr>
            <a:r>
              <a:rPr lang="ja-JP" altLang="en-US" sz="800" dirty="0">
                <a:solidFill>
                  <a:srgbClr val="999999"/>
                </a:solidFill>
                <a:latin typeface="Yu Gothic" panose="020B0400000000000000" pitchFamily="34" charset="-128"/>
                <a:ea typeface="Yu Gothic" panose="020B0400000000000000" pitchFamily="34" charset="-128"/>
                <a:cs typeface="Meiryo"/>
                <a:sym typeface="Meiryo"/>
              </a:rPr>
              <a:t>・掲載基準はエキサイトニュースに準じたものといたしますので事前にご確認ください。</a:t>
            </a:r>
            <a:endParaRPr sz="800" dirty="0">
              <a:solidFill>
                <a:srgbClr val="999999"/>
              </a:solidFill>
              <a:latin typeface="Yu Gothic" panose="020B0400000000000000" pitchFamily="34" charset="-128"/>
              <a:ea typeface="Yu Gothic" panose="020B0400000000000000" pitchFamily="34" charset="-128"/>
              <a:cs typeface="Meiryo"/>
              <a:sym typeface="Meiryo"/>
            </a:endParaRPr>
          </a:p>
          <a:p>
            <a:pPr>
              <a:lnSpc>
                <a:spcPct val="115000"/>
              </a:lnSpc>
              <a:buClr>
                <a:schemeClr val="dk1"/>
              </a:buClr>
              <a:buSzPts val="1100"/>
            </a:pPr>
            <a:r>
              <a:rPr lang="ja-JP" altLang="en-US" sz="800" dirty="0">
                <a:solidFill>
                  <a:srgbClr val="999999"/>
                </a:solidFill>
                <a:latin typeface="Yu Gothic" panose="020B0400000000000000" pitchFamily="34" charset="-128"/>
                <a:ea typeface="Yu Gothic" panose="020B0400000000000000" pitchFamily="34" charset="-128"/>
                <a:cs typeface="Meiryo"/>
                <a:sym typeface="Meiryo"/>
              </a:rPr>
              <a:t>・弊社で取材・撮影を行う場合は別途料金が発生する場合がございます。</a:t>
            </a:r>
            <a:endParaRPr sz="800" dirty="0">
              <a:solidFill>
                <a:srgbClr val="999999"/>
              </a:solidFill>
              <a:latin typeface="Yu Gothic" panose="020B0400000000000000" pitchFamily="34" charset="-128"/>
              <a:ea typeface="Yu Gothic" panose="020B0400000000000000" pitchFamily="34" charset="-128"/>
              <a:cs typeface="Meiryo"/>
              <a:sym typeface="Meiryo"/>
            </a:endParaRPr>
          </a:p>
          <a:p>
            <a:pPr>
              <a:lnSpc>
                <a:spcPct val="115000"/>
              </a:lnSpc>
            </a:pPr>
            <a:endParaRPr sz="800" dirty="0">
              <a:solidFill>
                <a:srgbClr val="7F7F7F"/>
              </a:solidFill>
              <a:latin typeface="Yu Gothic" panose="020B0400000000000000" pitchFamily="34" charset="-128"/>
              <a:ea typeface="Yu Gothic" panose="020B0400000000000000" pitchFamily="34" charset="-128"/>
              <a:cs typeface="Meiryo"/>
              <a:sym typeface="Meiryo"/>
            </a:endParaRPr>
          </a:p>
        </p:txBody>
      </p:sp>
      <p:pic>
        <p:nvPicPr>
          <p:cNvPr id="30" name="Google Shape;1404;p99">
            <a:extLst>
              <a:ext uri="{FF2B5EF4-FFF2-40B4-BE49-F238E27FC236}">
                <a16:creationId xmlns:a16="http://schemas.microsoft.com/office/drawing/2014/main" id="{2F9D49B0-BBF2-4F43-9E6F-1AD420EF08AC}"/>
              </a:ext>
            </a:extLst>
          </p:cNvPr>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3387236" y="1743607"/>
            <a:ext cx="1322125" cy="266828"/>
          </a:xfrm>
          <a:prstGeom prst="rect">
            <a:avLst/>
          </a:prstGeom>
          <a:noFill/>
          <a:ln>
            <a:noFill/>
          </a:ln>
        </p:spPr>
      </p:pic>
      <p:pic>
        <p:nvPicPr>
          <p:cNvPr id="31" name="Google Shape;1405;p99">
            <a:extLst>
              <a:ext uri="{FF2B5EF4-FFF2-40B4-BE49-F238E27FC236}">
                <a16:creationId xmlns:a16="http://schemas.microsoft.com/office/drawing/2014/main" id="{9FE3AF44-568F-4FB1-B725-637D2EF38702}"/>
              </a:ext>
            </a:extLst>
          </p:cNvPr>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7738911" y="1611653"/>
            <a:ext cx="955500" cy="1317320"/>
          </a:xfrm>
          <a:prstGeom prst="rect">
            <a:avLst/>
          </a:prstGeom>
          <a:noFill/>
          <a:ln>
            <a:noFill/>
          </a:ln>
        </p:spPr>
      </p:pic>
      <p:pic>
        <p:nvPicPr>
          <p:cNvPr id="32" name="Google Shape;1406;p99">
            <a:extLst>
              <a:ext uri="{FF2B5EF4-FFF2-40B4-BE49-F238E27FC236}">
                <a16:creationId xmlns:a16="http://schemas.microsoft.com/office/drawing/2014/main" id="{05EB0880-56D7-4DE0-9CB9-D8CE8F3E9F43}"/>
              </a:ext>
            </a:extLst>
          </p:cNvPr>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7794960" y="1718815"/>
            <a:ext cx="851384" cy="1135532"/>
          </a:xfrm>
          <a:prstGeom prst="rect">
            <a:avLst/>
          </a:prstGeom>
          <a:noFill/>
          <a:ln>
            <a:noFill/>
          </a:ln>
        </p:spPr>
      </p:pic>
      <p:pic>
        <p:nvPicPr>
          <p:cNvPr id="33" name="Google Shape;1407;p99">
            <a:extLst>
              <a:ext uri="{FF2B5EF4-FFF2-40B4-BE49-F238E27FC236}">
                <a16:creationId xmlns:a16="http://schemas.microsoft.com/office/drawing/2014/main" id="{A62F631E-39E2-4100-8D0E-F32B4607872D}"/>
              </a:ext>
            </a:extLst>
          </p:cNvPr>
          <p:cNvPicPr preferRelativeResize="0"/>
          <p:nvPr/>
        </p:nvPicPr>
        <p:blipFill>
          <a:blip r:embed="rId6">
            <a:alphaModFix/>
          </a:blip>
          <a:stretch>
            <a:fillRect/>
          </a:stretch>
        </p:blipFill>
        <p:spPr>
          <a:xfrm>
            <a:off x="7597425" y="2854354"/>
            <a:ext cx="1238475" cy="156900"/>
          </a:xfrm>
          <a:prstGeom prst="rect">
            <a:avLst/>
          </a:prstGeom>
          <a:noFill/>
          <a:ln>
            <a:noFill/>
          </a:ln>
        </p:spPr>
      </p:pic>
      <p:pic>
        <p:nvPicPr>
          <p:cNvPr id="34" name="Google Shape;1408;p99">
            <a:extLst>
              <a:ext uri="{FF2B5EF4-FFF2-40B4-BE49-F238E27FC236}">
                <a16:creationId xmlns:a16="http://schemas.microsoft.com/office/drawing/2014/main" id="{1A1CA48A-7F3F-413D-A3E6-CE049427B97E}"/>
              </a:ext>
            </a:extLst>
          </p:cNvPr>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rot="10800000">
            <a:off x="5158935" y="1772063"/>
            <a:ext cx="1099200" cy="1230900"/>
          </a:xfrm>
          <a:prstGeom prst="round2SameRect">
            <a:avLst>
              <a:gd name="adj1" fmla="val 16667"/>
              <a:gd name="adj2" fmla="val 0"/>
            </a:avLst>
          </a:prstGeom>
          <a:noFill/>
          <a:ln>
            <a:noFill/>
          </a:ln>
        </p:spPr>
      </p:pic>
      <p:sp>
        <p:nvSpPr>
          <p:cNvPr id="35" name="Google Shape;1409;p99">
            <a:extLst>
              <a:ext uri="{FF2B5EF4-FFF2-40B4-BE49-F238E27FC236}">
                <a16:creationId xmlns:a16="http://schemas.microsoft.com/office/drawing/2014/main" id="{DFAF77F9-B9E0-4733-B555-133868FEF2E9}"/>
              </a:ext>
            </a:extLst>
          </p:cNvPr>
          <p:cNvSpPr/>
          <p:nvPr/>
        </p:nvSpPr>
        <p:spPr>
          <a:xfrm>
            <a:off x="5188044" y="2297623"/>
            <a:ext cx="847200" cy="514200"/>
          </a:xfrm>
          <a:prstGeom prst="rect">
            <a:avLst/>
          </a:prstGeom>
          <a:solidFill>
            <a:srgbClr val="FFFFFF"/>
          </a:solidFill>
          <a:ln>
            <a:noFill/>
          </a:ln>
        </p:spPr>
        <p:txBody>
          <a:bodyPr spcFirstLastPara="1" wrap="square" lIns="72000" tIns="36000" rIns="72000" bIns="36000" anchor="ctr" anchorCtr="0">
            <a:noAutofit/>
          </a:bodyPr>
          <a:lstStyle/>
          <a:p>
            <a:pPr>
              <a:buSzPts val="900"/>
            </a:pPr>
            <a:endParaRPr sz="900"/>
          </a:p>
        </p:txBody>
      </p:sp>
      <p:pic>
        <p:nvPicPr>
          <p:cNvPr id="36" name="Google Shape;1410;p99">
            <a:extLst>
              <a:ext uri="{FF2B5EF4-FFF2-40B4-BE49-F238E27FC236}">
                <a16:creationId xmlns:a16="http://schemas.microsoft.com/office/drawing/2014/main" id="{14AB499D-A043-4339-BA6A-2FEB34FC4BE8}"/>
              </a:ext>
            </a:extLst>
          </p:cNvPr>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5186214" y="2326047"/>
            <a:ext cx="847019" cy="444685"/>
          </a:xfrm>
          <a:prstGeom prst="rect">
            <a:avLst/>
          </a:prstGeom>
          <a:noFill/>
          <a:ln>
            <a:noFill/>
          </a:ln>
        </p:spPr>
      </p:pic>
      <p:pic>
        <p:nvPicPr>
          <p:cNvPr id="37" name="Google Shape;1411;p99">
            <a:extLst>
              <a:ext uri="{FF2B5EF4-FFF2-40B4-BE49-F238E27FC236}">
                <a16:creationId xmlns:a16="http://schemas.microsoft.com/office/drawing/2014/main" id="{ECE2170A-E133-4BD9-9DC9-5BE4E4789DA2}"/>
              </a:ext>
            </a:extLst>
          </p:cNvPr>
          <p:cNvPicPr preferRelativeResize="0"/>
          <p:nvPr/>
        </p:nvPicPr>
        <p:blipFill rotWithShape="1">
          <a:blip r:embed="rId9" cstate="print">
            <a:alphaModFix/>
            <a:extLst>
              <a:ext uri="{28A0092B-C50C-407E-A947-70E740481C1C}">
                <a14:useLocalDpi xmlns:a14="http://schemas.microsoft.com/office/drawing/2010/main"/>
              </a:ext>
            </a:extLst>
          </a:blip>
          <a:srcRect/>
          <a:stretch/>
        </p:blipFill>
        <p:spPr>
          <a:xfrm>
            <a:off x="5125640" y="1580811"/>
            <a:ext cx="1165825" cy="1433349"/>
          </a:xfrm>
          <a:prstGeom prst="rect">
            <a:avLst/>
          </a:prstGeom>
          <a:noFill/>
          <a:ln>
            <a:noFill/>
          </a:ln>
        </p:spPr>
      </p:pic>
      <p:sp>
        <p:nvSpPr>
          <p:cNvPr id="38" name="Google Shape;1418;p99">
            <a:extLst>
              <a:ext uri="{FF2B5EF4-FFF2-40B4-BE49-F238E27FC236}">
                <a16:creationId xmlns:a16="http://schemas.microsoft.com/office/drawing/2014/main" id="{05F42806-D9DF-48C0-A0EA-59B605300878}"/>
              </a:ext>
            </a:extLst>
          </p:cNvPr>
          <p:cNvSpPr txBox="1"/>
          <p:nvPr/>
        </p:nvSpPr>
        <p:spPr>
          <a:xfrm>
            <a:off x="3290288" y="2020219"/>
            <a:ext cx="1923300" cy="795900"/>
          </a:xfrm>
          <a:prstGeom prst="rect">
            <a:avLst/>
          </a:prstGeom>
          <a:noFill/>
          <a:ln>
            <a:noFill/>
          </a:ln>
        </p:spPr>
        <p:txBody>
          <a:bodyPr spcFirstLastPara="1" wrap="square" lIns="91425" tIns="91425" rIns="91425" bIns="91425" anchor="t" anchorCtr="0">
            <a:noAutofit/>
          </a:bodyPr>
          <a:lstStyle/>
          <a:p>
            <a:pPr>
              <a:lnSpc>
                <a:spcPct val="115000"/>
              </a:lnSpc>
              <a:buClr>
                <a:schemeClr val="dk1"/>
              </a:buClr>
              <a:buSzPts val="900"/>
            </a:pPr>
            <a:r>
              <a:rPr lang="ja-JP" altLang="en-US" sz="900" b="1" dirty="0">
                <a:solidFill>
                  <a:schemeClr val="dk1"/>
                </a:solidFill>
                <a:latin typeface="Yu Gothic" panose="020B0400000000000000" pitchFamily="34" charset="-128"/>
                <a:ea typeface="Yu Gothic" panose="020B0400000000000000" pitchFamily="34" charset="-128"/>
                <a:cs typeface="Meiryo"/>
                <a:sym typeface="Meiryo"/>
              </a:rPr>
              <a:t>・</a:t>
            </a:r>
            <a:r>
              <a:rPr lang="ja-JP" altLang="en-US" sz="900" b="1" u="sng" dirty="0">
                <a:solidFill>
                  <a:schemeClr val="dk1"/>
                </a:solidFill>
                <a:latin typeface="Yu Gothic" panose="020B0400000000000000" pitchFamily="34" charset="-128"/>
                <a:ea typeface="Yu Gothic" panose="020B0400000000000000" pitchFamily="34" charset="-128"/>
                <a:cs typeface="Meiryo"/>
                <a:sym typeface="Meiryo"/>
              </a:rPr>
              <a:t>記事広告 </a:t>
            </a:r>
            <a:r>
              <a:rPr lang="en-US" altLang="ja-JP" sz="900" b="1" u="sng" dirty="0">
                <a:solidFill>
                  <a:schemeClr val="dk1"/>
                </a:solidFill>
                <a:latin typeface="Yu Gothic" panose="020B0400000000000000" pitchFamily="34" charset="-128"/>
                <a:ea typeface="Yu Gothic" panose="020B0400000000000000" pitchFamily="34" charset="-128"/>
                <a:cs typeface="Meiryo"/>
                <a:sym typeface="Meiryo"/>
              </a:rPr>
              <a:t>2</a:t>
            </a:r>
            <a:r>
              <a:rPr lang="ja-JP" altLang="en-US" sz="900" b="1" u="sng" dirty="0">
                <a:solidFill>
                  <a:schemeClr val="dk1"/>
                </a:solidFill>
                <a:latin typeface="Yu Gothic" panose="020B0400000000000000" pitchFamily="34" charset="-128"/>
                <a:ea typeface="Yu Gothic" panose="020B0400000000000000" pitchFamily="34" charset="-128"/>
                <a:cs typeface="Meiryo"/>
                <a:sym typeface="Meiryo"/>
              </a:rPr>
              <a:t>万</a:t>
            </a:r>
            <a:r>
              <a:rPr lang="en-US" altLang="ja-JP" sz="900" b="1" u="sng" dirty="0">
                <a:solidFill>
                  <a:schemeClr val="dk1"/>
                </a:solidFill>
                <a:latin typeface="Yu Gothic" panose="020B0400000000000000" pitchFamily="34" charset="-128"/>
                <a:ea typeface="Yu Gothic" panose="020B0400000000000000" pitchFamily="34" charset="-128"/>
                <a:cs typeface="Meiryo"/>
                <a:sym typeface="Meiryo"/>
              </a:rPr>
              <a:t>PV</a:t>
            </a:r>
            <a:r>
              <a:rPr lang="ja-JP" altLang="en-US" sz="900" b="1" u="sng" dirty="0">
                <a:solidFill>
                  <a:schemeClr val="dk1"/>
                </a:solidFill>
                <a:latin typeface="Yu Gothic" panose="020B0400000000000000" pitchFamily="34" charset="-128"/>
                <a:ea typeface="Yu Gothic" panose="020B0400000000000000" pitchFamily="34" charset="-128"/>
                <a:cs typeface="Meiryo"/>
                <a:sym typeface="Meiryo"/>
              </a:rPr>
              <a:t>保証</a:t>
            </a:r>
            <a:endParaRPr sz="900" b="1" u="sng" dirty="0">
              <a:solidFill>
                <a:schemeClr val="dk1"/>
              </a:solidFill>
              <a:latin typeface="Yu Gothic" panose="020B0400000000000000" pitchFamily="34" charset="-128"/>
              <a:ea typeface="Yu Gothic" panose="020B0400000000000000" pitchFamily="34" charset="-128"/>
              <a:cs typeface="Meiryo"/>
              <a:sym typeface="Meiryo"/>
            </a:endParaRPr>
          </a:p>
          <a:p>
            <a:pPr>
              <a:lnSpc>
                <a:spcPct val="115000"/>
              </a:lnSpc>
            </a:pPr>
            <a:r>
              <a:rPr lang="ja-JP" altLang="en-US" sz="900" b="1" dirty="0">
                <a:solidFill>
                  <a:schemeClr val="dk1"/>
                </a:solidFill>
                <a:latin typeface="Yu Gothic" panose="020B0400000000000000" pitchFamily="34" charset="-128"/>
                <a:ea typeface="Yu Gothic" panose="020B0400000000000000" pitchFamily="34" charset="-128"/>
                <a:cs typeface="Meiryo"/>
                <a:sym typeface="Meiryo"/>
              </a:rPr>
              <a:t>・</a:t>
            </a:r>
            <a:r>
              <a:rPr lang="ja-JP" altLang="en-US" sz="900" b="1" u="sng" dirty="0">
                <a:solidFill>
                  <a:schemeClr val="dk1"/>
                </a:solidFill>
                <a:latin typeface="Yu Gothic" panose="020B0400000000000000" pitchFamily="34" charset="-128"/>
                <a:ea typeface="Yu Gothic" panose="020B0400000000000000" pitchFamily="34" charset="-128"/>
                <a:cs typeface="Meiryo"/>
                <a:sym typeface="Meiryo"/>
              </a:rPr>
              <a:t>各</a:t>
            </a:r>
            <a:r>
              <a:rPr lang="en-US" altLang="ja-JP" sz="900" b="1" u="sng" dirty="0">
                <a:solidFill>
                  <a:schemeClr val="dk1"/>
                </a:solidFill>
                <a:latin typeface="Yu Gothic" panose="020B0400000000000000" pitchFamily="34" charset="-128"/>
                <a:ea typeface="Yu Gothic" panose="020B0400000000000000" pitchFamily="34" charset="-128"/>
                <a:cs typeface="Meiryo"/>
                <a:sym typeface="Meiryo"/>
              </a:rPr>
              <a:t>SNS</a:t>
            </a:r>
            <a:r>
              <a:rPr lang="ja-JP" altLang="en-US" sz="900" b="1" u="sng" dirty="0">
                <a:solidFill>
                  <a:schemeClr val="dk1"/>
                </a:solidFill>
                <a:latin typeface="Yu Gothic" panose="020B0400000000000000" pitchFamily="34" charset="-128"/>
                <a:ea typeface="Yu Gothic" panose="020B0400000000000000" pitchFamily="34" charset="-128"/>
                <a:cs typeface="Meiryo"/>
                <a:sym typeface="Meiryo"/>
              </a:rPr>
              <a:t>投稿</a:t>
            </a:r>
            <a:endParaRPr sz="900" b="1" u="sng" dirty="0">
              <a:solidFill>
                <a:schemeClr val="dk1"/>
              </a:solidFill>
              <a:latin typeface="Yu Gothic" panose="020B0400000000000000" pitchFamily="34" charset="-128"/>
              <a:ea typeface="Yu Gothic" panose="020B0400000000000000" pitchFamily="34" charset="-128"/>
              <a:cs typeface="Meiryo"/>
              <a:sym typeface="Meiryo"/>
            </a:endParaRPr>
          </a:p>
          <a:p>
            <a:pPr>
              <a:lnSpc>
                <a:spcPct val="115000"/>
              </a:lnSpc>
            </a:pPr>
            <a:r>
              <a:rPr lang="ja-JP" altLang="en-US" sz="900" b="1" dirty="0">
                <a:solidFill>
                  <a:schemeClr val="dk1"/>
                </a:solidFill>
                <a:latin typeface="Yu Gothic" panose="020B0400000000000000" pitchFamily="34" charset="-128"/>
                <a:ea typeface="Yu Gothic" panose="020B0400000000000000" pitchFamily="34" charset="-128"/>
                <a:cs typeface="Meiryo"/>
                <a:sym typeface="Meiryo"/>
              </a:rPr>
              <a:t>・</a:t>
            </a:r>
            <a:r>
              <a:rPr lang="ja-JP" altLang="en-US" sz="900" b="1" u="sng" dirty="0">
                <a:solidFill>
                  <a:schemeClr val="dk1"/>
                </a:solidFill>
                <a:latin typeface="Yu Gothic" panose="020B0400000000000000" pitchFamily="34" charset="-128"/>
                <a:ea typeface="Yu Gothic" panose="020B0400000000000000" pitchFamily="34" charset="-128"/>
                <a:cs typeface="Meiryo"/>
                <a:sym typeface="Meiryo"/>
              </a:rPr>
              <a:t>誘導枠制作</a:t>
            </a:r>
            <a:endParaRPr dirty="0">
              <a:latin typeface="Yu Gothic" panose="020B0400000000000000" pitchFamily="34" charset="-128"/>
              <a:ea typeface="Yu Gothic" panose="020B0400000000000000" pitchFamily="34" charset="-128"/>
            </a:endParaRPr>
          </a:p>
          <a:p>
            <a:pPr algn="ctr">
              <a:lnSpc>
                <a:spcPct val="115000"/>
              </a:lnSpc>
              <a:buClr>
                <a:srgbClr val="FF0000"/>
              </a:buClr>
              <a:buSzPts val="800"/>
            </a:pPr>
            <a:r>
              <a:rPr lang="en-US" altLang="ja-JP" sz="800" b="1" dirty="0">
                <a:solidFill>
                  <a:srgbClr val="FF0000"/>
                </a:solidFill>
                <a:latin typeface="Yu Gothic" panose="020B0400000000000000" pitchFamily="34" charset="-128"/>
                <a:ea typeface="Yu Gothic" panose="020B0400000000000000" pitchFamily="34" charset="-128"/>
                <a:cs typeface="Meiryo"/>
                <a:sym typeface="Meiryo"/>
              </a:rPr>
              <a:t>200</a:t>
            </a:r>
            <a:r>
              <a:rPr lang="ja-JP" altLang="en-US" sz="800" b="1" dirty="0">
                <a:solidFill>
                  <a:srgbClr val="FF0000"/>
                </a:solidFill>
                <a:latin typeface="Yu Gothic" panose="020B0400000000000000" pitchFamily="34" charset="-128"/>
                <a:ea typeface="Yu Gothic" panose="020B0400000000000000" pitchFamily="34" charset="-128"/>
                <a:cs typeface="Meiryo"/>
                <a:sym typeface="Meiryo"/>
              </a:rPr>
              <a:t>万円～</a:t>
            </a:r>
            <a:endParaRPr sz="800" b="1" dirty="0">
              <a:solidFill>
                <a:srgbClr val="FF0000"/>
              </a:solidFill>
              <a:latin typeface="Yu Gothic" panose="020B0400000000000000" pitchFamily="34" charset="-128"/>
              <a:ea typeface="Yu Gothic" panose="020B0400000000000000" pitchFamily="34" charset="-128"/>
              <a:cs typeface="Meiryo"/>
              <a:sym typeface="Meiryo"/>
            </a:endParaRPr>
          </a:p>
        </p:txBody>
      </p:sp>
      <p:sp>
        <p:nvSpPr>
          <p:cNvPr id="39" name="Google Shape;1419;p99">
            <a:extLst>
              <a:ext uri="{FF2B5EF4-FFF2-40B4-BE49-F238E27FC236}">
                <a16:creationId xmlns:a16="http://schemas.microsoft.com/office/drawing/2014/main" id="{0193AD44-DAEC-469A-AED8-D5329882D3AC}"/>
              </a:ext>
            </a:extLst>
          </p:cNvPr>
          <p:cNvSpPr txBox="1"/>
          <p:nvPr/>
        </p:nvSpPr>
        <p:spPr>
          <a:xfrm>
            <a:off x="170951" y="739275"/>
            <a:ext cx="8874900" cy="738600"/>
          </a:xfrm>
          <a:prstGeom prst="rect">
            <a:avLst/>
          </a:prstGeom>
          <a:noFill/>
          <a:ln>
            <a:noFill/>
          </a:ln>
        </p:spPr>
        <p:txBody>
          <a:bodyPr spcFirstLastPara="1" wrap="square" lIns="91425" tIns="45700" rIns="91425" bIns="45700" anchor="ctr" anchorCtr="0">
            <a:noAutofit/>
          </a:bodyPr>
          <a:lstStyle/>
          <a:p>
            <a:pPr algn="ctr">
              <a:lnSpc>
                <a:spcPct val="115000"/>
              </a:lnSpc>
              <a:buClr>
                <a:schemeClr val="dk1"/>
              </a:buClr>
              <a:buSzPts val="1100"/>
            </a:pPr>
            <a:r>
              <a:rPr lang="ja-JP" altLang="en-US" sz="1200" b="1" dirty="0">
                <a:solidFill>
                  <a:srgbClr val="434343"/>
                </a:solidFill>
                <a:latin typeface="Yu Gothic" panose="020B0400000000000000" pitchFamily="34" charset="-128"/>
                <a:ea typeface="Yu Gothic" panose="020B0400000000000000" pitchFamily="34" charset="-128"/>
                <a:cs typeface="Meiryo"/>
                <a:sym typeface="Meiryo"/>
              </a:rPr>
              <a:t>第三者からのオリジナルニュースとして発信する事で、</a:t>
            </a:r>
            <a:r>
              <a:rPr lang="ja-JP" altLang="en-US" sz="1200" b="1" dirty="0">
                <a:solidFill>
                  <a:srgbClr val="FF0000"/>
                </a:solidFill>
                <a:latin typeface="Yu Gothic" panose="020B0400000000000000" pitchFamily="34" charset="-128"/>
                <a:ea typeface="Yu Gothic" panose="020B0400000000000000" pitchFamily="34" charset="-128"/>
                <a:cs typeface="Meiryo"/>
                <a:sym typeface="Meiryo"/>
              </a:rPr>
              <a:t>独自の視点かつ公共性・信頼性をもった情報発信</a:t>
            </a:r>
            <a:r>
              <a:rPr lang="ja-JP" altLang="en-US" sz="1200" b="1" dirty="0">
                <a:solidFill>
                  <a:srgbClr val="434343"/>
                </a:solidFill>
                <a:latin typeface="Yu Gothic" panose="020B0400000000000000" pitchFamily="34" charset="-128"/>
                <a:ea typeface="Yu Gothic" panose="020B0400000000000000" pitchFamily="34" charset="-128"/>
                <a:cs typeface="Meiryo"/>
                <a:sym typeface="Meiryo"/>
              </a:rPr>
              <a:t>が可能です。</a:t>
            </a:r>
            <a:endParaRPr dirty="0">
              <a:solidFill>
                <a:srgbClr val="434343"/>
              </a:solidFill>
              <a:latin typeface="Yu Gothic" panose="020B0400000000000000" pitchFamily="34" charset="-128"/>
              <a:ea typeface="Yu Gothic" panose="020B0400000000000000" pitchFamily="34" charset="-128"/>
            </a:endParaRPr>
          </a:p>
          <a:p>
            <a:pPr algn="ctr">
              <a:lnSpc>
                <a:spcPct val="115000"/>
              </a:lnSpc>
              <a:buClr>
                <a:schemeClr val="dk1"/>
              </a:buClr>
              <a:buSzPts val="1100"/>
            </a:pPr>
            <a:r>
              <a:rPr lang="ja-JP" altLang="en-US" sz="1200" b="1" dirty="0">
                <a:solidFill>
                  <a:srgbClr val="FF0000"/>
                </a:solidFill>
                <a:latin typeface="Yu Gothic" panose="020B0400000000000000" pitchFamily="34" charset="-128"/>
                <a:ea typeface="Yu Gothic" panose="020B0400000000000000" pitchFamily="34" charset="-128"/>
                <a:cs typeface="Meiryo"/>
                <a:sym typeface="Meiryo"/>
              </a:rPr>
              <a:t>エキサイトのアカウント</a:t>
            </a:r>
            <a:r>
              <a:rPr lang="ja-JP" altLang="en-US" sz="1200" b="1" dirty="0">
                <a:solidFill>
                  <a:srgbClr val="404040"/>
                </a:solidFill>
                <a:latin typeface="Yu Gothic" panose="020B0400000000000000" pitchFamily="34" charset="-128"/>
                <a:ea typeface="Yu Gothic" panose="020B0400000000000000" pitchFamily="34" charset="-128"/>
                <a:cs typeface="Meiryo"/>
                <a:sym typeface="Meiryo"/>
              </a:rPr>
              <a:t>から</a:t>
            </a:r>
            <a:r>
              <a:rPr lang="en-US" altLang="ja-JP" sz="1200" b="1" dirty="0">
                <a:latin typeface="Yu Gothic" panose="020B0400000000000000" pitchFamily="34" charset="-128"/>
                <a:ea typeface="Yu Gothic" panose="020B0400000000000000" pitchFamily="34" charset="-128"/>
                <a:cs typeface="Meiryo"/>
                <a:sym typeface="Meiryo"/>
              </a:rPr>
              <a:t>X</a:t>
            </a:r>
            <a:r>
              <a:rPr lang="zh-CN" altLang="en-US" sz="1200" b="1" dirty="0">
                <a:latin typeface="Yu Gothic" panose="020B0400000000000000" pitchFamily="34" charset="-128"/>
                <a:ea typeface="Yu Gothic" panose="020B0400000000000000" pitchFamily="34" charset="-128"/>
                <a:cs typeface="Meiryo"/>
                <a:sym typeface="Meiryo"/>
              </a:rPr>
              <a:t>（旧名称：</a:t>
            </a:r>
            <a:r>
              <a:rPr lang="en-US" altLang="zh-CN" sz="1200" b="1" dirty="0">
                <a:latin typeface="Yu Gothic" panose="020B0400000000000000" pitchFamily="34" charset="-128"/>
                <a:ea typeface="Yu Gothic" panose="020B0400000000000000" pitchFamily="34" charset="-128"/>
                <a:cs typeface="Meiryo"/>
                <a:sym typeface="Meiryo"/>
              </a:rPr>
              <a:t>Twitter</a:t>
            </a:r>
            <a:r>
              <a:rPr lang="zh-CN" altLang="en-US" sz="1200" b="1" dirty="0">
                <a:latin typeface="Yu Gothic" panose="020B0400000000000000" pitchFamily="34" charset="-128"/>
                <a:ea typeface="Yu Gothic" panose="020B0400000000000000" pitchFamily="34" charset="-128"/>
                <a:cs typeface="Meiryo"/>
                <a:sym typeface="Meiryo"/>
              </a:rPr>
              <a:t>）</a:t>
            </a:r>
            <a:r>
              <a:rPr lang="ja-JP" altLang="en-US" sz="1200" b="1" dirty="0">
                <a:solidFill>
                  <a:srgbClr val="404040"/>
                </a:solidFill>
                <a:latin typeface="Yu Gothic" panose="020B0400000000000000" pitchFamily="34" charset="-128"/>
                <a:ea typeface="Yu Gothic" panose="020B0400000000000000" pitchFamily="34" charset="-128"/>
                <a:cs typeface="Meiryo"/>
                <a:sym typeface="Meiryo"/>
              </a:rPr>
              <a:t>にて、ターゲティングして配信することで、更に拡散させます！</a:t>
            </a:r>
            <a:endParaRPr sz="1200" b="1" dirty="0">
              <a:solidFill>
                <a:srgbClr val="C00000"/>
              </a:solidFill>
              <a:latin typeface="Yu Gothic" panose="020B0400000000000000" pitchFamily="34" charset="-128"/>
              <a:ea typeface="Yu Gothic" panose="020B0400000000000000" pitchFamily="34" charset="-128"/>
              <a:cs typeface="Meiryo"/>
              <a:sym typeface="Meiryo"/>
            </a:endParaRPr>
          </a:p>
          <a:p>
            <a:pPr algn="ctr">
              <a:buSzPts val="1100"/>
            </a:pPr>
            <a:endParaRPr dirty="0">
              <a:solidFill>
                <a:schemeClr val="dk1"/>
              </a:solidFill>
              <a:latin typeface="Yu Gothic" panose="020B0400000000000000" pitchFamily="34" charset="-128"/>
              <a:ea typeface="Yu Gothic" panose="020B0400000000000000" pitchFamily="34" charset="-128"/>
              <a:cs typeface="Meiryo"/>
              <a:sym typeface="Meiryo"/>
            </a:endParaRPr>
          </a:p>
        </p:txBody>
      </p:sp>
      <p:sp>
        <p:nvSpPr>
          <p:cNvPr id="40" name="Google Shape;1614;p106">
            <a:extLst>
              <a:ext uri="{FF2B5EF4-FFF2-40B4-BE49-F238E27FC236}">
                <a16:creationId xmlns:a16="http://schemas.microsoft.com/office/drawing/2014/main" id="{4BC6C0DA-F5A0-4D8D-83CB-2D4C53309B35}"/>
              </a:ext>
            </a:extLst>
          </p:cNvPr>
          <p:cNvSpPr txBox="1"/>
          <p:nvPr/>
        </p:nvSpPr>
        <p:spPr>
          <a:xfrm>
            <a:off x="3523379" y="3510509"/>
            <a:ext cx="2153979" cy="480300"/>
          </a:xfrm>
          <a:prstGeom prst="rect">
            <a:avLst/>
          </a:prstGeom>
          <a:noFill/>
          <a:ln>
            <a:noFill/>
          </a:ln>
        </p:spPr>
        <p:txBody>
          <a:bodyPr spcFirstLastPara="1" wrap="square" lIns="91425" tIns="91425" rIns="91425" bIns="91425" anchor="t" anchorCtr="0">
            <a:noAutofit/>
          </a:bodyPr>
          <a:lstStyle/>
          <a:p>
            <a:pPr>
              <a:lnSpc>
                <a:spcPct val="115000"/>
              </a:lnSpc>
              <a:buClr>
                <a:schemeClr val="dk1"/>
              </a:buClr>
              <a:buSzPts val="1100"/>
            </a:pPr>
            <a:r>
              <a:rPr lang="ja-JP" altLang="en-US" sz="1000" b="1" dirty="0">
                <a:solidFill>
                  <a:schemeClr val="dk1"/>
                </a:solidFill>
                <a:latin typeface="Yu Gothic" panose="020B0400000000000000" pitchFamily="34" charset="-128"/>
                <a:ea typeface="Yu Gothic" panose="020B0400000000000000" pitchFamily="34" charset="-128"/>
                <a:cs typeface="Meiryo"/>
                <a:sym typeface="Meiryo"/>
              </a:rPr>
              <a:t>・</a:t>
            </a:r>
            <a:r>
              <a:rPr lang="ja-JP" altLang="en-US" sz="1000" b="1" u="sng" dirty="0">
                <a:solidFill>
                  <a:schemeClr val="dk1"/>
                </a:solidFill>
                <a:latin typeface="Yu Gothic" panose="020B0400000000000000" pitchFamily="34" charset="-128"/>
                <a:ea typeface="Yu Gothic" panose="020B0400000000000000" pitchFamily="34" charset="-128"/>
                <a:cs typeface="Meiryo"/>
                <a:sym typeface="Meiryo"/>
              </a:rPr>
              <a:t>プロモポスト</a:t>
            </a:r>
            <a:r>
              <a:rPr lang="ja-JP" altLang="en-US" sz="1000" b="1" dirty="0">
                <a:solidFill>
                  <a:schemeClr val="dk1"/>
                </a:solidFill>
                <a:latin typeface="Yu Gothic" panose="020B0400000000000000" pitchFamily="34" charset="-128"/>
                <a:ea typeface="Yu Gothic" panose="020B0400000000000000" pitchFamily="34" charset="-128"/>
                <a:cs typeface="Meiryo"/>
                <a:sym typeface="Meiryo"/>
              </a:rPr>
              <a:t>　</a:t>
            </a:r>
            <a:r>
              <a:rPr lang="en-US" altLang="ja-JP" sz="800" b="1" dirty="0">
                <a:solidFill>
                  <a:srgbClr val="FF0000"/>
                </a:solidFill>
                <a:latin typeface="Yu Gothic" panose="020B0400000000000000" pitchFamily="34" charset="-128"/>
                <a:ea typeface="Yu Gothic" panose="020B0400000000000000" pitchFamily="34" charset="-128"/>
                <a:cs typeface="Meiryo"/>
                <a:sym typeface="Meiryo"/>
              </a:rPr>
              <a:t>400</a:t>
            </a:r>
            <a:r>
              <a:rPr lang="ja-JP" altLang="en-US" sz="800" b="1" dirty="0">
                <a:solidFill>
                  <a:srgbClr val="FF0000"/>
                </a:solidFill>
                <a:latin typeface="Yu Gothic" panose="020B0400000000000000" pitchFamily="34" charset="-128"/>
                <a:ea typeface="Yu Gothic" panose="020B0400000000000000" pitchFamily="34" charset="-128"/>
                <a:cs typeface="Meiryo"/>
                <a:sym typeface="Meiryo"/>
              </a:rPr>
              <a:t>万円分</a:t>
            </a:r>
            <a:endParaRPr sz="800" b="1" dirty="0">
              <a:solidFill>
                <a:srgbClr val="FF0000"/>
              </a:solidFill>
              <a:latin typeface="Yu Gothic" panose="020B0400000000000000" pitchFamily="34" charset="-128"/>
              <a:ea typeface="Yu Gothic" panose="020B0400000000000000" pitchFamily="34" charset="-128"/>
              <a:cs typeface="Meiryo"/>
              <a:sym typeface="Meiryo"/>
            </a:endParaRPr>
          </a:p>
        </p:txBody>
      </p:sp>
      <p:cxnSp>
        <p:nvCxnSpPr>
          <p:cNvPr id="41" name="Google Shape;1160;p93">
            <a:extLst>
              <a:ext uri="{FF2B5EF4-FFF2-40B4-BE49-F238E27FC236}">
                <a16:creationId xmlns:a16="http://schemas.microsoft.com/office/drawing/2014/main" id="{E2C64CAF-CD43-4D5A-B44D-819745620A29}"/>
              </a:ext>
            </a:extLst>
          </p:cNvPr>
          <p:cNvCxnSpPr>
            <a:cxnSpLocks/>
          </p:cNvCxnSpPr>
          <p:nvPr/>
        </p:nvCxnSpPr>
        <p:spPr>
          <a:xfrm>
            <a:off x="3271663" y="3045032"/>
            <a:ext cx="3227331" cy="0"/>
          </a:xfrm>
          <a:prstGeom prst="straightConnector1">
            <a:avLst/>
          </a:prstGeom>
          <a:ln>
            <a:headEnd type="none" w="sm" len="sm"/>
            <a:tailEnd type="none" w="sm" len="sm"/>
          </a:ln>
        </p:spPr>
        <p:style>
          <a:lnRef idx="1">
            <a:schemeClr val="dk1"/>
          </a:lnRef>
          <a:fillRef idx="0">
            <a:schemeClr val="dk1"/>
          </a:fillRef>
          <a:effectRef idx="0">
            <a:schemeClr val="dk1"/>
          </a:effectRef>
          <a:fontRef idx="minor">
            <a:schemeClr val="tx1"/>
          </a:fontRef>
        </p:style>
      </p:cxnSp>
      <p:sp>
        <p:nvSpPr>
          <p:cNvPr id="42" name="正方形/長方形 41">
            <a:extLst>
              <a:ext uri="{FF2B5EF4-FFF2-40B4-BE49-F238E27FC236}">
                <a16:creationId xmlns:a16="http://schemas.microsoft.com/office/drawing/2014/main" id="{140B5B03-9E75-41C1-A474-3AAD196A6683}"/>
              </a:ext>
            </a:extLst>
          </p:cNvPr>
          <p:cNvSpPr/>
          <p:nvPr/>
        </p:nvSpPr>
        <p:spPr>
          <a:xfrm>
            <a:off x="3210175" y="1471497"/>
            <a:ext cx="3362178" cy="2429175"/>
          </a:xfrm>
          <a:prstGeom prst="rect">
            <a:avLst/>
          </a:prstGeom>
          <a:noFill/>
          <a:ln w="635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ja-JP" altLang="en-US"/>
          </a:p>
        </p:txBody>
      </p:sp>
      <p:pic>
        <p:nvPicPr>
          <p:cNvPr id="43" name="図 42">
            <a:extLst>
              <a:ext uri="{FF2B5EF4-FFF2-40B4-BE49-F238E27FC236}">
                <a16:creationId xmlns:a16="http://schemas.microsoft.com/office/drawing/2014/main" id="{B0B5535C-D561-410D-8C86-825698364B63}"/>
              </a:ext>
            </a:extLst>
          </p:cNvPr>
          <p:cNvPicPr>
            <a:picLocks noChangeAspect="1"/>
          </p:cNvPicPr>
          <p:nvPr/>
        </p:nvPicPr>
        <p:blipFill rotWithShape="1">
          <a:blip r:embed="rId10"/>
          <a:srcRect l="18559" t="-1" b="-15341"/>
          <a:stretch/>
        </p:blipFill>
        <p:spPr>
          <a:xfrm>
            <a:off x="4290074" y="3057642"/>
            <a:ext cx="1380805" cy="571285"/>
          </a:xfrm>
          <a:prstGeom prst="rect">
            <a:avLst/>
          </a:prstGeom>
        </p:spPr>
      </p:pic>
      <p:graphicFrame>
        <p:nvGraphicFramePr>
          <p:cNvPr id="45" name="Google Shape;1386;p99">
            <a:extLst>
              <a:ext uri="{FF2B5EF4-FFF2-40B4-BE49-F238E27FC236}">
                <a16:creationId xmlns:a16="http://schemas.microsoft.com/office/drawing/2014/main" id="{8E68E1E8-E908-42DC-B065-964F9620004C}"/>
              </a:ext>
            </a:extLst>
          </p:cNvPr>
          <p:cNvGraphicFramePr/>
          <p:nvPr>
            <p:extLst>
              <p:ext uri="{D42A27DB-BD31-4B8C-83A1-F6EECF244321}">
                <p14:modId xmlns:p14="http://schemas.microsoft.com/office/powerpoint/2010/main" val="2559546954"/>
              </p:ext>
            </p:extLst>
          </p:nvPr>
        </p:nvGraphicFramePr>
        <p:xfrm>
          <a:off x="3207034" y="4014255"/>
          <a:ext cx="5637831" cy="1186680"/>
        </p:xfrm>
        <a:graphic>
          <a:graphicData uri="http://schemas.openxmlformats.org/drawingml/2006/table">
            <a:tbl>
              <a:tblPr>
                <a:noFill/>
              </a:tblPr>
              <a:tblGrid>
                <a:gridCol w="1792703">
                  <a:extLst>
                    <a:ext uri="{9D8B030D-6E8A-4147-A177-3AD203B41FA5}">
                      <a16:colId xmlns:a16="http://schemas.microsoft.com/office/drawing/2014/main" val="20000"/>
                    </a:ext>
                  </a:extLst>
                </a:gridCol>
                <a:gridCol w="1777901">
                  <a:extLst>
                    <a:ext uri="{9D8B030D-6E8A-4147-A177-3AD203B41FA5}">
                      <a16:colId xmlns:a16="http://schemas.microsoft.com/office/drawing/2014/main" val="20001"/>
                    </a:ext>
                  </a:extLst>
                </a:gridCol>
                <a:gridCol w="2067227">
                  <a:extLst>
                    <a:ext uri="{9D8B030D-6E8A-4147-A177-3AD203B41FA5}">
                      <a16:colId xmlns:a16="http://schemas.microsoft.com/office/drawing/2014/main" val="20002"/>
                    </a:ext>
                  </a:extLst>
                </a:gridCol>
              </a:tblGrid>
              <a:tr h="245193">
                <a:tc gridSpan="3">
                  <a:txBody>
                    <a:bodyPr/>
                    <a:lstStyle/>
                    <a:p>
                      <a:pPr marL="0" lvl="0" indent="0" algn="ctr" rtl="0">
                        <a:lnSpc>
                          <a:spcPct val="115000"/>
                        </a:lnSpc>
                        <a:spcBef>
                          <a:spcPts val="0"/>
                        </a:spcBef>
                        <a:spcAft>
                          <a:spcPts val="0"/>
                        </a:spcAft>
                        <a:buClr>
                          <a:schemeClr val="dk1"/>
                        </a:buClr>
                        <a:buSzPts val="1100"/>
                        <a:buFont typeface="Arial"/>
                        <a:buNone/>
                      </a:pPr>
                      <a:r>
                        <a:rPr lang="en-US" altLang="ja-JP" sz="1100" dirty="0">
                          <a:solidFill>
                            <a:srgbClr val="FFFFFF"/>
                          </a:solidFill>
                          <a:latin typeface="Yu Gothic" panose="020B0400000000000000" pitchFamily="34" charset="-128"/>
                          <a:ea typeface="Yu Gothic" panose="020B0400000000000000" pitchFamily="34" charset="-128"/>
                          <a:cs typeface="Meiryo"/>
                          <a:sym typeface="Meiryo"/>
                        </a:rPr>
                        <a:t>X</a:t>
                      </a:r>
                      <a:r>
                        <a:rPr lang="ja-JP" sz="1100" dirty="0">
                          <a:solidFill>
                            <a:srgbClr val="FFFFFF"/>
                          </a:solidFill>
                          <a:latin typeface="Yu Gothic" panose="020B0400000000000000" pitchFamily="34" charset="-128"/>
                          <a:ea typeface="Yu Gothic" panose="020B0400000000000000" pitchFamily="34" charset="-128"/>
                          <a:cs typeface="Meiryo"/>
                          <a:sym typeface="Meiryo"/>
                        </a:rPr>
                        <a:t> </a:t>
                      </a:r>
                      <a:r>
                        <a:rPr lang="en-US" altLang="ja-JP" sz="1100" dirty="0">
                          <a:solidFill>
                            <a:srgbClr val="FFFFFF"/>
                          </a:solidFill>
                          <a:latin typeface="Yu Gothic" panose="020B0400000000000000" pitchFamily="34" charset="-128"/>
                          <a:ea typeface="Yu Gothic" panose="020B0400000000000000" pitchFamily="34" charset="-128"/>
                          <a:cs typeface="Meiryo"/>
                          <a:sym typeface="Meiryo"/>
                        </a:rPr>
                        <a:t>Amplify</a:t>
                      </a:r>
                      <a:r>
                        <a:rPr lang="ja-JP" sz="1100" dirty="0">
                          <a:solidFill>
                            <a:srgbClr val="FFFFFF"/>
                          </a:solidFill>
                          <a:latin typeface="Yu Gothic" panose="020B0400000000000000" pitchFamily="34" charset="-128"/>
                          <a:ea typeface="Yu Gothic" panose="020B0400000000000000" pitchFamily="34" charset="-128"/>
                          <a:cs typeface="Meiryo"/>
                          <a:sym typeface="Meiryo"/>
                        </a:rPr>
                        <a:t>スポンサーシップ</a:t>
                      </a:r>
                      <a:endParaRPr sz="1100" dirty="0">
                        <a:solidFill>
                          <a:schemeClr val="lt1"/>
                        </a:solidFill>
                        <a:latin typeface="Yu Gothic" panose="020B0400000000000000" pitchFamily="34" charset="-128"/>
                        <a:ea typeface="Yu Gothic" panose="020B0400000000000000" pitchFamily="34" charset="-128"/>
                        <a:cs typeface="Meiryo"/>
                        <a:sym typeface="Meiryo"/>
                      </a:endParaRPr>
                    </a:p>
                  </a:txBody>
                  <a:tcPr marL="66800" marR="66800" marT="33400" marB="334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chemeClr val="tx1"/>
                    </a:solidFill>
                  </a:tcPr>
                </a:tc>
                <a:tc hMerge="1">
                  <a:txBody>
                    <a:bodyPr/>
                    <a:lstStyle/>
                    <a:p>
                      <a:endParaRPr lang="ja-JP"/>
                    </a:p>
                  </a:txBody>
                  <a:tcPr/>
                </a:tc>
                <a:tc hMerge="1">
                  <a:txBody>
                    <a:bodyPr/>
                    <a:lstStyle/>
                    <a:p>
                      <a:endParaRPr lang="ja-JP"/>
                    </a:p>
                  </a:txBody>
                  <a:tcPr/>
                </a:tc>
                <a:extLst>
                  <a:ext uri="{0D108BD9-81ED-4DB2-BD59-A6C34878D82A}">
                    <a16:rowId xmlns:a16="http://schemas.microsoft.com/office/drawing/2014/main" val="10000"/>
                  </a:ext>
                </a:extLst>
              </a:tr>
              <a:tr h="467960">
                <a:tc>
                  <a:txBody>
                    <a:bodyPr/>
                    <a:lstStyle/>
                    <a:p>
                      <a:pPr marL="0" lvl="0" indent="0" algn="ctr" rtl="0">
                        <a:spcBef>
                          <a:spcPts val="0"/>
                        </a:spcBef>
                        <a:spcAft>
                          <a:spcPts val="0"/>
                        </a:spcAft>
                        <a:buClr>
                          <a:schemeClr val="dk1"/>
                        </a:buClr>
                        <a:buSzPts val="1200"/>
                        <a:buFont typeface="Arial"/>
                        <a:buNone/>
                      </a:pPr>
                      <a:r>
                        <a:rPr lang="ja-JP" sz="1200" dirty="0">
                          <a:solidFill>
                            <a:schemeClr val="dk1"/>
                          </a:solidFill>
                          <a:latin typeface="Yu Gothic" panose="020B0400000000000000" pitchFamily="34" charset="-128"/>
                          <a:ea typeface="Yu Gothic" panose="020B0400000000000000" pitchFamily="34" charset="-128"/>
                          <a:cs typeface="Meiryo"/>
                          <a:sym typeface="Meiryo"/>
                        </a:rPr>
                        <a:t>①エキサイトニュース</a:t>
                      </a:r>
                      <a:endParaRPr sz="1200" dirty="0">
                        <a:solidFill>
                          <a:schemeClr val="dk1"/>
                        </a:solidFill>
                        <a:latin typeface="Yu Gothic" panose="020B0400000000000000" pitchFamily="34" charset="-128"/>
                        <a:ea typeface="Yu Gothic" panose="020B0400000000000000" pitchFamily="34" charset="-128"/>
                        <a:cs typeface="Meiryo"/>
                        <a:sym typeface="Meiryo"/>
                      </a:endParaRPr>
                    </a:p>
                    <a:p>
                      <a:pPr marL="0" lvl="0" indent="0" algn="ctr" rtl="0">
                        <a:spcBef>
                          <a:spcPts val="0"/>
                        </a:spcBef>
                        <a:spcAft>
                          <a:spcPts val="0"/>
                        </a:spcAft>
                        <a:buClr>
                          <a:schemeClr val="dk1"/>
                        </a:buClr>
                        <a:buSzPts val="1200"/>
                        <a:buFont typeface="Arial"/>
                        <a:buNone/>
                      </a:pPr>
                      <a:r>
                        <a:rPr lang="ja-JP" sz="1200" dirty="0">
                          <a:solidFill>
                            <a:schemeClr val="dk1"/>
                          </a:solidFill>
                          <a:latin typeface="Yu Gothic" panose="020B0400000000000000" pitchFamily="34" charset="-128"/>
                          <a:ea typeface="Yu Gothic" panose="020B0400000000000000" pitchFamily="34" charset="-128"/>
                          <a:cs typeface="Meiryo"/>
                          <a:sym typeface="Meiryo"/>
                        </a:rPr>
                        <a:t>記事広告制作一式</a:t>
                      </a:r>
                      <a:endParaRPr sz="1200" dirty="0">
                        <a:latin typeface="Yu Gothic" panose="020B0400000000000000" pitchFamily="34" charset="-128"/>
                        <a:ea typeface="Yu Gothic" panose="020B0400000000000000" pitchFamily="34" charset="-128"/>
                        <a:cs typeface="Meiryo"/>
                        <a:sym typeface="Meiryo"/>
                      </a:endParaRPr>
                    </a:p>
                  </a:txBody>
                  <a:tcPr marL="106451" marR="106451" marT="51100" marB="511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tc>
                  <a:txBody>
                    <a:bodyPr/>
                    <a:lstStyle/>
                    <a:p>
                      <a:pPr marL="0" lvl="0" indent="0" algn="ctr" rtl="0">
                        <a:spcBef>
                          <a:spcPts val="0"/>
                        </a:spcBef>
                        <a:spcAft>
                          <a:spcPts val="0"/>
                        </a:spcAft>
                        <a:buNone/>
                      </a:pPr>
                      <a:r>
                        <a:rPr lang="ja-JP" sz="1200">
                          <a:latin typeface="Yu Gothic" panose="020B0400000000000000" pitchFamily="34" charset="-128"/>
                          <a:ea typeface="Yu Gothic" panose="020B0400000000000000" pitchFamily="34" charset="-128"/>
                          <a:cs typeface="Meiryo"/>
                          <a:sym typeface="Meiryo"/>
                        </a:rPr>
                        <a:t>2万PV保証</a:t>
                      </a:r>
                      <a:endParaRPr sz="1200">
                        <a:latin typeface="Yu Gothic" panose="020B0400000000000000" pitchFamily="34" charset="-128"/>
                        <a:ea typeface="Yu Gothic" panose="020B0400000000000000" pitchFamily="34" charset="-128"/>
                        <a:cs typeface="Meiryo"/>
                        <a:sym typeface="Meiryo"/>
                      </a:endParaRPr>
                    </a:p>
                  </a:txBody>
                  <a:tcPr marL="95700" marR="95700" marT="47851" marB="47851"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tc rowSpan="2">
                  <a:txBody>
                    <a:bodyPr/>
                    <a:lstStyle/>
                    <a:p>
                      <a:pPr marL="0" lvl="0" indent="0" algn="ctr" rtl="0">
                        <a:spcBef>
                          <a:spcPts val="0"/>
                        </a:spcBef>
                        <a:spcAft>
                          <a:spcPts val="0"/>
                        </a:spcAft>
                        <a:buNone/>
                      </a:pPr>
                      <a:r>
                        <a:rPr lang="en-US" altLang="ja-JP" sz="3100" b="1" dirty="0">
                          <a:solidFill>
                            <a:srgbClr val="FF0000"/>
                          </a:solidFill>
                          <a:latin typeface="Yu Gothic" panose="020B0400000000000000" pitchFamily="34" charset="-128"/>
                          <a:ea typeface="Yu Gothic" panose="020B0400000000000000" pitchFamily="34" charset="-128"/>
                          <a:cs typeface="Meiryo"/>
                          <a:sym typeface="Meiryo"/>
                        </a:rPr>
                        <a:t>40</a:t>
                      </a:r>
                      <a:r>
                        <a:rPr lang="ja-JP" sz="3100" b="1" dirty="0">
                          <a:solidFill>
                            <a:srgbClr val="FF0000"/>
                          </a:solidFill>
                          <a:latin typeface="Yu Gothic" panose="020B0400000000000000" pitchFamily="34" charset="-128"/>
                          <a:ea typeface="Yu Gothic" panose="020B0400000000000000" pitchFamily="34" charset="-128"/>
                          <a:cs typeface="Meiryo"/>
                          <a:sym typeface="Meiryo"/>
                        </a:rPr>
                        <a:t>0</a:t>
                      </a:r>
                      <a:r>
                        <a:rPr lang="ja-JP" sz="2400" b="1" dirty="0">
                          <a:solidFill>
                            <a:srgbClr val="FF0000"/>
                          </a:solidFill>
                          <a:latin typeface="Yu Gothic" panose="020B0400000000000000" pitchFamily="34" charset="-128"/>
                          <a:ea typeface="Yu Gothic" panose="020B0400000000000000" pitchFamily="34" charset="-128"/>
                          <a:cs typeface="Meiryo"/>
                          <a:sym typeface="Meiryo"/>
                        </a:rPr>
                        <a:t>万円</a:t>
                      </a:r>
                      <a:r>
                        <a:rPr lang="ja-JP" sz="1100" b="1" dirty="0">
                          <a:solidFill>
                            <a:srgbClr val="FF0000"/>
                          </a:solidFill>
                          <a:latin typeface="Yu Gothic" panose="020B0400000000000000" pitchFamily="34" charset="-128"/>
                          <a:ea typeface="Yu Gothic" panose="020B0400000000000000" pitchFamily="34" charset="-128"/>
                          <a:cs typeface="Meiryo"/>
                          <a:sym typeface="Meiryo"/>
                        </a:rPr>
                        <a:t>（グロス)</a:t>
                      </a:r>
                      <a:endParaRPr sz="1100" b="1" dirty="0">
                        <a:solidFill>
                          <a:srgbClr val="FF0000"/>
                        </a:solidFill>
                        <a:latin typeface="Yu Gothic" panose="020B0400000000000000" pitchFamily="34" charset="-128"/>
                        <a:ea typeface="Yu Gothic" panose="020B0400000000000000" pitchFamily="34" charset="-128"/>
                        <a:cs typeface="Meiryo"/>
                        <a:sym typeface="Meiryo"/>
                      </a:endParaRPr>
                    </a:p>
                  </a:txBody>
                  <a:tcPr marL="66800" marR="66800" marT="33400" marB="334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467960">
                <a:tc>
                  <a:txBody>
                    <a:bodyPr/>
                    <a:lstStyle/>
                    <a:p>
                      <a:pPr marL="0" lvl="0" indent="0" algn="ctr" rtl="0">
                        <a:spcBef>
                          <a:spcPts val="0"/>
                        </a:spcBef>
                        <a:spcAft>
                          <a:spcPts val="0"/>
                        </a:spcAft>
                        <a:buNone/>
                      </a:pPr>
                      <a:r>
                        <a:rPr lang="ja-JP" sz="1200" dirty="0">
                          <a:latin typeface="Yu Gothic" panose="020B0400000000000000" pitchFamily="34" charset="-128"/>
                          <a:ea typeface="Yu Gothic" panose="020B0400000000000000" pitchFamily="34" charset="-128"/>
                          <a:cs typeface="Meiryo"/>
                          <a:sym typeface="Meiryo"/>
                        </a:rPr>
                        <a:t>②</a:t>
                      </a:r>
                      <a:r>
                        <a:rPr lang="en-US" altLang="ja-JP" sz="1200" dirty="0">
                          <a:latin typeface="Yu Gothic" panose="020B0400000000000000" pitchFamily="34" charset="-128"/>
                          <a:ea typeface="Yu Gothic" panose="020B0400000000000000" pitchFamily="34" charset="-128"/>
                          <a:cs typeface="Meiryo"/>
                          <a:sym typeface="Meiryo"/>
                        </a:rPr>
                        <a:t>X</a:t>
                      </a:r>
                      <a:r>
                        <a:rPr lang="ja-JP" sz="1200" dirty="0">
                          <a:latin typeface="Yu Gothic" panose="020B0400000000000000" pitchFamily="34" charset="-128"/>
                          <a:ea typeface="Yu Gothic" panose="020B0400000000000000" pitchFamily="34" charset="-128"/>
                          <a:cs typeface="Meiryo"/>
                          <a:sym typeface="Meiryo"/>
                        </a:rPr>
                        <a:t>広告配信</a:t>
                      </a:r>
                      <a:endParaRPr sz="1200" dirty="0">
                        <a:latin typeface="Yu Gothic" panose="020B0400000000000000" pitchFamily="34" charset="-128"/>
                        <a:ea typeface="Yu Gothic" panose="020B0400000000000000" pitchFamily="34" charset="-128"/>
                        <a:cs typeface="Meiryo"/>
                        <a:sym typeface="Meiryo"/>
                      </a:endParaRPr>
                    </a:p>
                  </a:txBody>
                  <a:tcPr marL="106451" marR="106451" marT="51100" marB="511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tc>
                  <a:txBody>
                    <a:bodyPr/>
                    <a:lstStyle/>
                    <a:p>
                      <a:pPr marL="0" marR="0" lvl="0" indent="0" algn="ctr" rtl="0">
                        <a:lnSpc>
                          <a:spcPct val="100000"/>
                        </a:lnSpc>
                        <a:spcBef>
                          <a:spcPts val="0"/>
                        </a:spcBef>
                        <a:spcAft>
                          <a:spcPts val="0"/>
                        </a:spcAft>
                        <a:buClr>
                          <a:srgbClr val="262626"/>
                        </a:buClr>
                        <a:buSzPts val="1000"/>
                        <a:buFont typeface="Arial"/>
                        <a:buNone/>
                      </a:pPr>
                      <a:r>
                        <a:rPr lang="en-US" altLang="ja-JP" sz="1200" dirty="0">
                          <a:latin typeface="Yu Gothic" panose="020B0400000000000000" pitchFamily="34" charset="-128"/>
                          <a:ea typeface="Yu Gothic" panose="020B0400000000000000" pitchFamily="34" charset="-128"/>
                          <a:cs typeface="Meiryo"/>
                          <a:sym typeface="Meiryo"/>
                        </a:rPr>
                        <a:t>40</a:t>
                      </a:r>
                      <a:r>
                        <a:rPr lang="ja-JP" sz="1200" dirty="0">
                          <a:latin typeface="Yu Gothic" panose="020B0400000000000000" pitchFamily="34" charset="-128"/>
                          <a:ea typeface="Yu Gothic" panose="020B0400000000000000" pitchFamily="34" charset="-128"/>
                          <a:cs typeface="Meiryo"/>
                          <a:sym typeface="Meiryo"/>
                        </a:rPr>
                        <a:t>0万円</a:t>
                      </a:r>
                      <a:r>
                        <a:rPr lang="en-US" altLang="ja-JP" sz="1200" dirty="0">
                          <a:latin typeface="Yu Gothic" panose="020B0400000000000000" pitchFamily="34" charset="-128"/>
                          <a:ea typeface="Yu Gothic" panose="020B0400000000000000" pitchFamily="34" charset="-128"/>
                          <a:cs typeface="Meiryo"/>
                          <a:sym typeface="Meiryo"/>
                        </a:rPr>
                        <a:t>(</a:t>
                      </a:r>
                      <a:r>
                        <a:rPr lang="ja-JP" altLang="en-US" sz="1200" dirty="0">
                          <a:latin typeface="Yu Gothic" panose="020B0400000000000000" pitchFamily="34" charset="-128"/>
                          <a:ea typeface="Yu Gothic" panose="020B0400000000000000" pitchFamily="34" charset="-128"/>
                          <a:cs typeface="Meiryo"/>
                          <a:sym typeface="Meiryo"/>
                        </a:rPr>
                        <a:t>グロス</a:t>
                      </a:r>
                      <a:r>
                        <a:rPr lang="en-US" altLang="ja-JP" sz="1200" dirty="0">
                          <a:latin typeface="Yu Gothic" panose="020B0400000000000000" pitchFamily="34" charset="-128"/>
                          <a:ea typeface="Yu Gothic" panose="020B0400000000000000" pitchFamily="34" charset="-128"/>
                          <a:cs typeface="Meiryo"/>
                          <a:sym typeface="Meiryo"/>
                        </a:rPr>
                        <a:t>)</a:t>
                      </a:r>
                    </a:p>
                    <a:p>
                      <a:pPr marL="0" marR="0" lvl="0" indent="0" algn="ctr" rtl="0">
                        <a:lnSpc>
                          <a:spcPct val="100000"/>
                        </a:lnSpc>
                        <a:spcBef>
                          <a:spcPts val="0"/>
                        </a:spcBef>
                        <a:spcAft>
                          <a:spcPts val="0"/>
                        </a:spcAft>
                        <a:buClr>
                          <a:srgbClr val="262626"/>
                        </a:buClr>
                        <a:buSzPts val="1000"/>
                        <a:buFont typeface="Arial"/>
                        <a:buNone/>
                      </a:pPr>
                      <a:r>
                        <a:rPr lang="ja-JP" altLang="en-US" sz="1200" dirty="0">
                          <a:latin typeface="Yu Gothic" panose="020B0400000000000000" pitchFamily="34" charset="-128"/>
                          <a:ea typeface="Yu Gothic" panose="020B0400000000000000" pitchFamily="34" charset="-128"/>
                          <a:cs typeface="Meiryo"/>
                          <a:sym typeface="Meiryo"/>
                        </a:rPr>
                        <a:t>（</a:t>
                      </a:r>
                      <a:r>
                        <a:rPr lang="en-US" altLang="ja-JP" sz="1200" dirty="0">
                          <a:latin typeface="Yu Gothic" panose="020B0400000000000000" pitchFamily="34" charset="-128"/>
                          <a:ea typeface="Yu Gothic" panose="020B0400000000000000" pitchFamily="34" charset="-128"/>
                          <a:cs typeface="Meiryo"/>
                          <a:sym typeface="Meiryo"/>
                        </a:rPr>
                        <a:t>280</a:t>
                      </a:r>
                      <a:r>
                        <a:rPr lang="ja-JP" altLang="en-US" sz="1200" dirty="0">
                          <a:latin typeface="Yu Gothic" panose="020B0400000000000000" pitchFamily="34" charset="-128"/>
                          <a:ea typeface="Yu Gothic" panose="020B0400000000000000" pitchFamily="34" charset="-128"/>
                          <a:cs typeface="Meiryo"/>
                          <a:sym typeface="Meiryo"/>
                        </a:rPr>
                        <a:t>万円運用想定）</a:t>
                      </a:r>
                    </a:p>
                  </a:txBody>
                  <a:tcPr marL="106451" marR="106451" marT="51100" marB="51100" anchor="ctr">
                    <a:lnL w="9525" cap="flat" cmpd="sng">
                      <a:solidFill>
                        <a:srgbClr val="7F7F7F"/>
                      </a:solidFill>
                      <a:prstDash val="solid"/>
                      <a:round/>
                      <a:headEnd type="none" w="sm" len="sm"/>
                      <a:tailEnd type="none" w="sm" len="sm"/>
                    </a:lnL>
                    <a:lnR w="9525" cap="flat" cmpd="sng">
                      <a:solidFill>
                        <a:srgbClr val="7F7F7F"/>
                      </a:solidFill>
                      <a:prstDash val="solid"/>
                      <a:round/>
                      <a:headEnd type="none" w="sm" len="sm"/>
                      <a:tailEnd type="none" w="sm" len="sm"/>
                    </a:lnR>
                    <a:lnT w="9525" cap="flat" cmpd="sng">
                      <a:solidFill>
                        <a:srgbClr val="7F7F7F"/>
                      </a:solidFill>
                      <a:prstDash val="solid"/>
                      <a:round/>
                      <a:headEnd type="none" w="sm" len="sm"/>
                      <a:tailEnd type="none" w="sm" len="sm"/>
                    </a:lnT>
                    <a:lnB w="9525" cap="flat" cmpd="sng">
                      <a:solidFill>
                        <a:srgbClr val="7F7F7F"/>
                      </a:solidFill>
                      <a:prstDash val="solid"/>
                      <a:round/>
                      <a:headEnd type="none" w="sm" len="sm"/>
                      <a:tailEnd type="none" w="sm" len="sm"/>
                    </a:lnB>
                    <a:solidFill>
                      <a:srgbClr val="FFFFFF"/>
                    </a:solidFill>
                  </a:tcPr>
                </a:tc>
                <a:tc vMerge="1">
                  <a:txBody>
                    <a:bodyPr/>
                    <a:lstStyle/>
                    <a:p>
                      <a:endParaRPr lang="ja-JP"/>
                    </a:p>
                  </a:txBody>
                  <a:tcPr/>
                </a:tc>
                <a:extLst>
                  <a:ext uri="{0D108BD9-81ED-4DB2-BD59-A6C34878D82A}">
                    <a16:rowId xmlns:a16="http://schemas.microsoft.com/office/drawing/2014/main" val="10002"/>
                  </a:ext>
                </a:extLst>
              </a:tr>
            </a:tbl>
          </a:graphicData>
        </a:graphic>
      </p:graphicFrame>
      <p:sp>
        <p:nvSpPr>
          <p:cNvPr id="46" name="Google Shape;1603;p106">
            <a:extLst>
              <a:ext uri="{FF2B5EF4-FFF2-40B4-BE49-F238E27FC236}">
                <a16:creationId xmlns:a16="http://schemas.microsoft.com/office/drawing/2014/main" id="{A8272C24-C480-420E-895D-843B704A97CE}"/>
              </a:ext>
            </a:extLst>
          </p:cNvPr>
          <p:cNvSpPr txBox="1"/>
          <p:nvPr/>
        </p:nvSpPr>
        <p:spPr>
          <a:xfrm>
            <a:off x="7782836" y="3006697"/>
            <a:ext cx="1165800" cy="364200"/>
          </a:xfrm>
          <a:prstGeom prst="rect">
            <a:avLst/>
          </a:prstGeom>
          <a:noFill/>
          <a:ln>
            <a:noFill/>
          </a:ln>
        </p:spPr>
        <p:txBody>
          <a:bodyPr spcFirstLastPara="1" wrap="square" lIns="91425" tIns="91425" rIns="91425" bIns="91425" anchor="t" anchorCtr="0">
            <a:noAutofit/>
          </a:bodyPr>
          <a:lstStyle/>
          <a:p>
            <a:r>
              <a:rPr lang="ja-JP" altLang="en-US" sz="1000" b="1" dirty="0">
                <a:latin typeface="Yu Gothic" panose="020B0400000000000000" pitchFamily="34" charset="-128"/>
                <a:ea typeface="Yu Gothic" panose="020B0400000000000000" pitchFamily="34" charset="-128"/>
                <a:cs typeface="Meiryo"/>
                <a:sym typeface="Meiryo"/>
              </a:rPr>
              <a:t>広告主様</a:t>
            </a:r>
            <a:r>
              <a:rPr lang="en-US" altLang="ja-JP" sz="1000" b="1" dirty="0">
                <a:latin typeface="Yu Gothic" panose="020B0400000000000000" pitchFamily="34" charset="-128"/>
                <a:ea typeface="Yu Gothic" panose="020B0400000000000000" pitchFamily="34" charset="-128"/>
                <a:cs typeface="Meiryo"/>
                <a:sym typeface="Meiryo"/>
              </a:rPr>
              <a:t>LP</a:t>
            </a:r>
            <a:endParaRPr sz="1000" b="1" dirty="0">
              <a:latin typeface="Yu Gothic" panose="020B0400000000000000" pitchFamily="34" charset="-128"/>
              <a:ea typeface="Yu Gothic" panose="020B0400000000000000" pitchFamily="34" charset="-128"/>
              <a:cs typeface="Meiryo"/>
              <a:sym typeface="Meiryo"/>
            </a:endParaRPr>
          </a:p>
        </p:txBody>
      </p:sp>
      <p:grpSp>
        <p:nvGrpSpPr>
          <p:cNvPr id="47" name="グループ化 46">
            <a:extLst>
              <a:ext uri="{FF2B5EF4-FFF2-40B4-BE49-F238E27FC236}">
                <a16:creationId xmlns:a16="http://schemas.microsoft.com/office/drawing/2014/main" id="{F2E126F1-FE73-4264-AD94-1AA338BED443}"/>
              </a:ext>
            </a:extLst>
          </p:cNvPr>
          <p:cNvGrpSpPr>
            <a:grpSpLocks noChangeAspect="1"/>
          </p:cNvGrpSpPr>
          <p:nvPr/>
        </p:nvGrpSpPr>
        <p:grpSpPr>
          <a:xfrm>
            <a:off x="7604500" y="3229842"/>
            <a:ext cx="1296000" cy="628743"/>
            <a:chOff x="10068296" y="544603"/>
            <a:chExt cx="1663839" cy="807195"/>
          </a:xfrm>
        </p:grpSpPr>
        <p:pic>
          <p:nvPicPr>
            <p:cNvPr id="48" name="図 47">
              <a:extLst>
                <a:ext uri="{FF2B5EF4-FFF2-40B4-BE49-F238E27FC236}">
                  <a16:creationId xmlns:a16="http://schemas.microsoft.com/office/drawing/2014/main" id="{F104F0A2-BA4B-41E0-A5E3-9974ABD88560}"/>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10068296" y="544603"/>
              <a:ext cx="947741" cy="807195"/>
            </a:xfrm>
            <a:prstGeom prst="rect">
              <a:avLst/>
            </a:prstGeom>
          </p:spPr>
        </p:pic>
        <p:pic>
          <p:nvPicPr>
            <p:cNvPr id="49" name="図 48">
              <a:extLst>
                <a:ext uri="{FF2B5EF4-FFF2-40B4-BE49-F238E27FC236}">
                  <a16:creationId xmlns:a16="http://schemas.microsoft.com/office/drawing/2014/main" id="{5907B3B5-EA1F-4517-9234-57D72EEDEC40}"/>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a:stretch/>
          </p:blipFill>
          <p:spPr>
            <a:xfrm>
              <a:off x="11174871" y="544603"/>
              <a:ext cx="557264" cy="807195"/>
            </a:xfrm>
            <a:prstGeom prst="rect">
              <a:avLst/>
            </a:prstGeom>
          </p:spPr>
        </p:pic>
      </p:grpSp>
      <p:sp>
        <p:nvSpPr>
          <p:cNvPr id="50" name="Google Shape;1135;p93">
            <a:extLst>
              <a:ext uri="{FF2B5EF4-FFF2-40B4-BE49-F238E27FC236}">
                <a16:creationId xmlns:a16="http://schemas.microsoft.com/office/drawing/2014/main" id="{8D992A38-28A0-4FE2-9B17-AB394B01AE35}"/>
              </a:ext>
            </a:extLst>
          </p:cNvPr>
          <p:cNvSpPr/>
          <p:nvPr/>
        </p:nvSpPr>
        <p:spPr>
          <a:xfrm>
            <a:off x="1548402" y="2233387"/>
            <a:ext cx="1497000" cy="1060800"/>
          </a:xfrm>
          <a:prstGeom prst="wedgeEllipseCallout">
            <a:avLst>
              <a:gd name="adj1" fmla="val -55852"/>
              <a:gd name="adj2" fmla="val 61013"/>
            </a:avLst>
          </a:prstGeom>
          <a:solidFill>
            <a:srgbClr val="E7E6E6"/>
          </a:solidFill>
          <a:ln>
            <a:noFill/>
          </a:ln>
        </p:spPr>
        <p:txBody>
          <a:bodyPr spcFirstLastPara="1" wrap="square" lIns="91425" tIns="91425" rIns="91425" bIns="91425" anchor="ctr" anchorCtr="0">
            <a:noAutofit/>
          </a:bodyPr>
          <a:lstStyle/>
          <a:p>
            <a:pPr defTabSz="914377">
              <a:defRPr/>
            </a:pPr>
            <a:endParaRPr>
              <a:solidFill>
                <a:sysClr val="windowText" lastClr="000000"/>
              </a:solidFill>
            </a:endParaRPr>
          </a:p>
        </p:txBody>
      </p:sp>
      <p:sp>
        <p:nvSpPr>
          <p:cNvPr id="51" name="Google Shape;1141;p93">
            <a:extLst>
              <a:ext uri="{FF2B5EF4-FFF2-40B4-BE49-F238E27FC236}">
                <a16:creationId xmlns:a16="http://schemas.microsoft.com/office/drawing/2014/main" id="{F53BEC0D-DD09-49C7-9914-83E38644DEFC}"/>
              </a:ext>
            </a:extLst>
          </p:cNvPr>
          <p:cNvSpPr txBox="1"/>
          <p:nvPr/>
        </p:nvSpPr>
        <p:spPr>
          <a:xfrm>
            <a:off x="272497" y="6053591"/>
            <a:ext cx="1095300" cy="369300"/>
          </a:xfrm>
          <a:prstGeom prst="rect">
            <a:avLst/>
          </a:prstGeom>
          <a:noFill/>
          <a:ln>
            <a:noFill/>
          </a:ln>
        </p:spPr>
        <p:txBody>
          <a:bodyPr spcFirstLastPara="1" wrap="square" lIns="91425" tIns="91425" rIns="91425" bIns="91425" anchor="t" anchorCtr="0">
            <a:noAutofit/>
          </a:bodyPr>
          <a:lstStyle/>
          <a:p>
            <a:pPr algn="ctr"/>
            <a:r>
              <a:rPr lang="ja-JP" altLang="en-US" sz="1400" dirty="0">
                <a:latin typeface="Yu Gothic" panose="020B0400000000000000" pitchFamily="34" charset="-128"/>
                <a:ea typeface="Yu Gothic" panose="020B0400000000000000" pitchFamily="34" charset="-128"/>
                <a:cs typeface="Calibri"/>
                <a:sym typeface="Calibri"/>
              </a:rPr>
              <a:t>通常プラン</a:t>
            </a:r>
            <a:endParaRPr sz="1400" dirty="0">
              <a:latin typeface="Yu Gothic" panose="020B0400000000000000" pitchFamily="34" charset="-128"/>
              <a:ea typeface="Yu Gothic" panose="020B0400000000000000" pitchFamily="34" charset="-128"/>
              <a:cs typeface="Calibri"/>
              <a:sym typeface="Calibri"/>
            </a:endParaRPr>
          </a:p>
        </p:txBody>
      </p:sp>
      <p:sp>
        <p:nvSpPr>
          <p:cNvPr id="52" name="Google Shape;1142;p93">
            <a:extLst>
              <a:ext uri="{FF2B5EF4-FFF2-40B4-BE49-F238E27FC236}">
                <a16:creationId xmlns:a16="http://schemas.microsoft.com/office/drawing/2014/main" id="{29748F8F-4D9E-462D-9C4C-FDA0FE991C47}"/>
              </a:ext>
            </a:extLst>
          </p:cNvPr>
          <p:cNvSpPr txBox="1"/>
          <p:nvPr/>
        </p:nvSpPr>
        <p:spPr>
          <a:xfrm>
            <a:off x="1787494" y="6052529"/>
            <a:ext cx="955500" cy="369300"/>
          </a:xfrm>
          <a:prstGeom prst="rect">
            <a:avLst/>
          </a:prstGeom>
          <a:noFill/>
          <a:ln>
            <a:noFill/>
          </a:ln>
        </p:spPr>
        <p:txBody>
          <a:bodyPr spcFirstLastPara="1" wrap="square" lIns="91425" tIns="91425" rIns="91425" bIns="91425" anchor="t" anchorCtr="0">
            <a:noAutofit/>
          </a:bodyPr>
          <a:lstStyle/>
          <a:p>
            <a:r>
              <a:rPr lang="ja-JP" altLang="en-US" sz="1400" dirty="0">
                <a:latin typeface="Yu Gothic" panose="020B0400000000000000" pitchFamily="34" charset="-128"/>
                <a:ea typeface="Yu Gothic" panose="020B0400000000000000" pitchFamily="34" charset="-128"/>
                <a:cs typeface="Calibri"/>
                <a:sym typeface="Calibri"/>
              </a:rPr>
              <a:t>本プラン</a:t>
            </a:r>
            <a:endParaRPr sz="1400" dirty="0">
              <a:latin typeface="Yu Gothic" panose="020B0400000000000000" pitchFamily="34" charset="-128"/>
              <a:ea typeface="Yu Gothic" panose="020B0400000000000000" pitchFamily="34" charset="-128"/>
              <a:cs typeface="Calibri"/>
              <a:sym typeface="Calibri"/>
            </a:endParaRPr>
          </a:p>
        </p:txBody>
      </p:sp>
      <p:sp>
        <p:nvSpPr>
          <p:cNvPr id="53" name="Google Shape;1167;p93">
            <a:extLst>
              <a:ext uri="{FF2B5EF4-FFF2-40B4-BE49-F238E27FC236}">
                <a16:creationId xmlns:a16="http://schemas.microsoft.com/office/drawing/2014/main" id="{D313B4FC-2764-499B-9BFD-C9B2ABA65296}"/>
              </a:ext>
            </a:extLst>
          </p:cNvPr>
          <p:cNvSpPr txBox="1"/>
          <p:nvPr/>
        </p:nvSpPr>
        <p:spPr>
          <a:xfrm>
            <a:off x="1531048" y="2348875"/>
            <a:ext cx="1497000" cy="723600"/>
          </a:xfrm>
          <a:prstGeom prst="rect">
            <a:avLst/>
          </a:prstGeom>
          <a:noFill/>
          <a:ln>
            <a:noFill/>
          </a:ln>
        </p:spPr>
        <p:txBody>
          <a:bodyPr spcFirstLastPara="1" wrap="square" lIns="91425" tIns="91425" rIns="91425" bIns="91425" anchor="t" anchorCtr="0">
            <a:noAutofit/>
          </a:bodyPr>
          <a:lstStyle/>
          <a:p>
            <a:pPr algn="ctr"/>
            <a:r>
              <a:rPr lang="ja-JP" altLang="en-US" dirty="0">
                <a:latin typeface="Yu Gothic" panose="020B0400000000000000" pitchFamily="34" charset="-128"/>
                <a:ea typeface="Yu Gothic" panose="020B0400000000000000" pitchFamily="34" charset="-128"/>
                <a:cs typeface="Meiryo"/>
                <a:sym typeface="Meiryo"/>
              </a:rPr>
              <a:t>通常</a:t>
            </a:r>
            <a:endParaRPr dirty="0">
              <a:latin typeface="Yu Gothic" panose="020B0400000000000000" pitchFamily="34" charset="-128"/>
              <a:ea typeface="Yu Gothic" panose="020B0400000000000000" pitchFamily="34" charset="-128"/>
              <a:cs typeface="Meiryo"/>
              <a:sym typeface="Meiryo"/>
            </a:endParaRPr>
          </a:p>
          <a:p>
            <a:pPr algn="ctr"/>
            <a:r>
              <a:rPr lang="en-US" altLang="ja-JP" sz="2400" dirty="0">
                <a:latin typeface="Yu Gothic" panose="020B0400000000000000" pitchFamily="34" charset="-128"/>
                <a:ea typeface="Yu Gothic" panose="020B0400000000000000" pitchFamily="34" charset="-128"/>
                <a:cs typeface="Meiryo"/>
                <a:sym typeface="Meiryo"/>
              </a:rPr>
              <a:t>600</a:t>
            </a:r>
            <a:r>
              <a:rPr lang="ja-JP" altLang="en-US" dirty="0">
                <a:latin typeface="Yu Gothic" panose="020B0400000000000000" pitchFamily="34" charset="-128"/>
                <a:ea typeface="Yu Gothic" panose="020B0400000000000000" pitchFamily="34" charset="-128"/>
                <a:cs typeface="Meiryo"/>
                <a:sym typeface="Meiryo"/>
              </a:rPr>
              <a:t>万円</a:t>
            </a:r>
            <a:endParaRPr dirty="0">
              <a:latin typeface="Yu Gothic" panose="020B0400000000000000" pitchFamily="34" charset="-128"/>
              <a:ea typeface="Yu Gothic" panose="020B0400000000000000" pitchFamily="34" charset="-128"/>
              <a:cs typeface="Meiryo"/>
              <a:sym typeface="Meiryo"/>
            </a:endParaRPr>
          </a:p>
        </p:txBody>
      </p:sp>
      <p:sp>
        <p:nvSpPr>
          <p:cNvPr id="54" name="Google Shape;1145;p93">
            <a:extLst>
              <a:ext uri="{FF2B5EF4-FFF2-40B4-BE49-F238E27FC236}">
                <a16:creationId xmlns:a16="http://schemas.microsoft.com/office/drawing/2014/main" id="{B149CBC3-F4D3-4867-800B-111480F65F19}"/>
              </a:ext>
            </a:extLst>
          </p:cNvPr>
          <p:cNvSpPr/>
          <p:nvPr/>
        </p:nvSpPr>
        <p:spPr>
          <a:xfrm>
            <a:off x="1707244" y="3893575"/>
            <a:ext cx="1116000" cy="2160000"/>
          </a:xfrm>
          <a:prstGeom prst="rect">
            <a:avLst/>
          </a:prstGeom>
          <a:solidFill>
            <a:srgbClr val="C9DAF8"/>
          </a:solidFill>
          <a:ln>
            <a:noFill/>
          </a:ln>
        </p:spPr>
        <p:txBody>
          <a:bodyPr spcFirstLastPara="1" wrap="square" lIns="91425" tIns="91425" rIns="91425" bIns="91425" anchor="ctr" anchorCtr="0">
            <a:noAutofit/>
          </a:bodyPr>
          <a:lstStyle/>
          <a:p>
            <a:pPr algn="ctr"/>
            <a:r>
              <a:rPr lang="zh-TW" altLang="en-US" sz="1100" dirty="0">
                <a:latin typeface="Yu Gothic" panose="020B0400000000000000" pitchFamily="34" charset="-128"/>
                <a:ea typeface="Yu Gothic" panose="020B0400000000000000" pitchFamily="34" charset="-128"/>
              </a:rPr>
              <a:t>記事広告</a:t>
            </a:r>
          </a:p>
          <a:p>
            <a:pPr algn="ctr"/>
            <a:r>
              <a:rPr lang="zh-TW" altLang="en-US" sz="1100" dirty="0">
                <a:latin typeface="Yu Gothic" panose="020B0400000000000000" pitchFamily="34" charset="-128"/>
                <a:ea typeface="Yu Gothic" panose="020B0400000000000000" pitchFamily="34" charset="-128"/>
              </a:rPr>
              <a:t>媒体費</a:t>
            </a:r>
          </a:p>
          <a:p>
            <a:pPr algn="ctr"/>
            <a:r>
              <a:rPr lang="zh-TW" altLang="en-US" sz="1100" dirty="0">
                <a:latin typeface="Yu Gothic" panose="020B0400000000000000" pitchFamily="34" charset="-128"/>
                <a:ea typeface="Yu Gothic" panose="020B0400000000000000" pitchFamily="34" charset="-128"/>
              </a:rPr>
              <a:t>制作費</a:t>
            </a:r>
          </a:p>
          <a:p>
            <a:pPr algn="ctr"/>
            <a:r>
              <a:rPr lang="zh-TW" altLang="en-US" sz="1100" dirty="0">
                <a:latin typeface="Yu Gothic" panose="020B0400000000000000" pitchFamily="34" charset="-128"/>
                <a:ea typeface="Yu Gothic" panose="020B0400000000000000" pitchFamily="34" charset="-128"/>
              </a:rPr>
              <a:t>＆</a:t>
            </a:r>
          </a:p>
          <a:p>
            <a:pPr algn="ctr"/>
            <a:r>
              <a:rPr lang="en-US" altLang="zh-TW" sz="1100" dirty="0">
                <a:latin typeface="Yu Gothic" panose="020B0400000000000000" pitchFamily="34" charset="-128"/>
                <a:ea typeface="Yu Gothic" panose="020B0400000000000000" pitchFamily="34" charset="-128"/>
              </a:rPr>
              <a:t>X</a:t>
            </a:r>
            <a:r>
              <a:rPr lang="zh-TW" altLang="en-US" sz="1100" dirty="0">
                <a:latin typeface="Yu Gothic" panose="020B0400000000000000" pitchFamily="34" charset="-128"/>
                <a:ea typeface="Yu Gothic" panose="020B0400000000000000" pitchFamily="34" charset="-128"/>
              </a:rPr>
              <a:t>広告費</a:t>
            </a:r>
          </a:p>
          <a:p>
            <a:pPr algn="ctr"/>
            <a:r>
              <a:rPr lang="en-US" altLang="ja-JP" sz="1100" dirty="0">
                <a:latin typeface="Yu Gothic" panose="020B0400000000000000" pitchFamily="34" charset="-128"/>
                <a:ea typeface="Yu Gothic" panose="020B0400000000000000" pitchFamily="34" charset="-128"/>
              </a:rPr>
              <a:t>40</a:t>
            </a:r>
            <a:r>
              <a:rPr lang="en-US" altLang="zh-TW" sz="1100" dirty="0">
                <a:latin typeface="Yu Gothic" panose="020B0400000000000000" pitchFamily="34" charset="-128"/>
                <a:ea typeface="Yu Gothic" panose="020B0400000000000000" pitchFamily="34" charset="-128"/>
              </a:rPr>
              <a:t>0</a:t>
            </a:r>
            <a:r>
              <a:rPr lang="zh-TW" altLang="en-US" sz="1100" dirty="0">
                <a:latin typeface="Yu Gothic" panose="020B0400000000000000" pitchFamily="34" charset="-128"/>
                <a:ea typeface="Yu Gothic" panose="020B0400000000000000" pitchFamily="34" charset="-128"/>
              </a:rPr>
              <a:t>万</a:t>
            </a:r>
          </a:p>
        </p:txBody>
      </p:sp>
      <p:pic>
        <p:nvPicPr>
          <p:cNvPr id="3" name="図 2" descr="アイコン&#10;&#10;自動的に生成された説明">
            <a:extLst>
              <a:ext uri="{FF2B5EF4-FFF2-40B4-BE49-F238E27FC236}">
                <a16:creationId xmlns:a16="http://schemas.microsoft.com/office/drawing/2014/main" id="{04016DF9-96BF-F219-2AAA-0D82AE10180E}"/>
              </a:ext>
            </a:extLst>
          </p:cNvPr>
          <p:cNvPicPr>
            <a:picLocks noChangeAspect="1"/>
          </p:cNvPicPr>
          <p:nvPr/>
        </p:nvPicPr>
        <p:blipFill>
          <a:blip r:embed="rId13"/>
          <a:stretch>
            <a:fillRect/>
          </a:stretch>
        </p:blipFill>
        <p:spPr>
          <a:xfrm>
            <a:off x="3920594" y="3133149"/>
            <a:ext cx="378021" cy="378021"/>
          </a:xfrm>
          <a:prstGeom prst="rect">
            <a:avLst/>
          </a:prstGeom>
        </p:spPr>
      </p:pic>
      <p:pic>
        <p:nvPicPr>
          <p:cNvPr id="4" name="図 3">
            <a:extLst>
              <a:ext uri="{FF2B5EF4-FFF2-40B4-BE49-F238E27FC236}">
                <a16:creationId xmlns:a16="http://schemas.microsoft.com/office/drawing/2014/main" id="{CEBC2EB7-0062-5A15-9867-11DAB1538CF9}"/>
              </a:ext>
            </a:extLst>
          </p:cNvPr>
          <p:cNvPicPr>
            <a:picLocks noChangeAspect="1"/>
          </p:cNvPicPr>
          <p:nvPr/>
        </p:nvPicPr>
        <p:blipFill rotWithShape="1">
          <a:blip r:embed="rId14"/>
          <a:srcRect l="15369" t="32628" r="55786" b="23926"/>
          <a:stretch/>
        </p:blipFill>
        <p:spPr>
          <a:xfrm>
            <a:off x="3515683" y="3142046"/>
            <a:ext cx="364239" cy="365732"/>
          </a:xfrm>
          <a:prstGeom prst="rect">
            <a:avLst/>
          </a:prstGeom>
        </p:spPr>
      </p:pic>
    </p:spTree>
    <p:extLst>
      <p:ext uri="{BB962C8B-B14F-4D97-AF65-F5344CB8AC3E}">
        <p14:creationId xmlns:p14="http://schemas.microsoft.com/office/powerpoint/2010/main" val="11233243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80" name="Google Shape;480;p14"/>
          <p:cNvSpPr txBox="1"/>
          <p:nvPr/>
        </p:nvSpPr>
        <p:spPr>
          <a:xfrm>
            <a:off x="361520" y="271453"/>
            <a:ext cx="1769123" cy="331353"/>
          </a:xfrm>
          <a:prstGeom prst="rect">
            <a:avLst/>
          </a:prstGeom>
          <a:noFill/>
          <a:ln>
            <a:noFill/>
          </a:ln>
        </p:spPr>
        <p:txBody>
          <a:bodyPr spcFirstLastPara="1" wrap="square" lIns="91425" tIns="91425" rIns="91425" bIns="91425" anchor="ctr" anchorCtr="0">
            <a:noAutofit/>
          </a:bodyPr>
          <a:lstStyle/>
          <a:p>
            <a:pPr>
              <a:lnSpc>
                <a:spcPct val="110000"/>
              </a:lnSpc>
              <a:buClr>
                <a:srgbClr val="000000"/>
              </a:buClr>
              <a:buSzPts val="1500"/>
            </a:pPr>
            <a:r>
              <a:rPr lang="ja-JP" altLang="en-US" sz="1500" b="1" dirty="0">
                <a:solidFill>
                  <a:srgbClr val="7F7F7F"/>
                </a:solidFill>
                <a:latin typeface="游ゴシック" panose="020B0400000000000000" pitchFamily="50" charset="-128"/>
                <a:ea typeface="游ゴシック" panose="020B0400000000000000" pitchFamily="50" charset="-128"/>
                <a:sym typeface="Arial"/>
              </a:rPr>
              <a:t>公式</a:t>
            </a:r>
            <a:r>
              <a:rPr lang="en-US" altLang="ja-JP" sz="1500" b="1" dirty="0">
                <a:solidFill>
                  <a:srgbClr val="7F7F7F"/>
                </a:solidFill>
                <a:latin typeface="游ゴシック" panose="020B0400000000000000" pitchFamily="50" charset="-128"/>
                <a:ea typeface="游ゴシック" panose="020B0400000000000000" pitchFamily="50" charset="-128"/>
                <a:sym typeface="Arial"/>
              </a:rPr>
              <a:t>SNS</a:t>
            </a:r>
            <a:r>
              <a:rPr lang="ja-JP" altLang="en-US" sz="1500" b="1" dirty="0">
                <a:solidFill>
                  <a:srgbClr val="7F7F7F"/>
                </a:solidFill>
                <a:latin typeface="游ゴシック" panose="020B0400000000000000" pitchFamily="50" charset="-128"/>
                <a:ea typeface="游ゴシック" panose="020B0400000000000000" pitchFamily="50" charset="-128"/>
                <a:sym typeface="Arial"/>
              </a:rPr>
              <a:t>ブースト</a:t>
            </a:r>
            <a:endParaRPr sz="1400"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481" name="Google Shape;481;p14"/>
          <p:cNvCxnSpPr>
            <a:stCxn id="480" idx="3"/>
          </p:cNvCxnSpPr>
          <p:nvPr/>
        </p:nvCxnSpPr>
        <p:spPr>
          <a:xfrm rot="10800000" flipH="1">
            <a:off x="2130641" y="434727"/>
            <a:ext cx="6761100" cy="2400"/>
          </a:xfrm>
          <a:prstGeom prst="straightConnector1">
            <a:avLst/>
          </a:prstGeom>
          <a:noFill/>
          <a:ln w="9525" cap="rnd" cmpd="sng">
            <a:solidFill>
              <a:srgbClr val="CCCCCC"/>
            </a:solidFill>
            <a:prstDash val="solid"/>
            <a:miter lim="800000"/>
            <a:headEnd type="none" w="sm" len="sm"/>
            <a:tailEnd type="none" w="sm" len="sm"/>
          </a:ln>
        </p:spPr>
      </p:cxnSp>
      <p:grpSp>
        <p:nvGrpSpPr>
          <p:cNvPr id="482" name="Google Shape;482;p14"/>
          <p:cNvGrpSpPr/>
          <p:nvPr/>
        </p:nvGrpSpPr>
        <p:grpSpPr>
          <a:xfrm>
            <a:off x="6879948" y="-2800"/>
            <a:ext cx="1905274" cy="328877"/>
            <a:chOff x="6879948" y="-2800"/>
            <a:chExt cx="1905274" cy="328877"/>
          </a:xfrm>
        </p:grpSpPr>
        <p:sp>
          <p:nvSpPr>
            <p:cNvPr id="483" name="Google Shape;483;p14"/>
            <p:cNvSpPr/>
            <p:nvPr/>
          </p:nvSpPr>
          <p:spPr>
            <a:xfrm rot="10800000">
              <a:off x="6879948" y="-2800"/>
              <a:ext cx="889233" cy="328877"/>
            </a:xfrm>
            <a:prstGeom prst="snip2SameRect">
              <a:avLst>
                <a:gd name="adj1" fmla="val 50000"/>
                <a:gd name="adj2" fmla="val 0"/>
              </a:avLst>
            </a:prstGeom>
            <a:solidFill>
              <a:srgbClr val="D9D9D9"/>
            </a:solidFill>
            <a:ln>
              <a:noFill/>
            </a:ln>
          </p:spPr>
          <p:txBody>
            <a:bodyPr spcFirstLastPara="1" wrap="square" lIns="72000" tIns="36000" rIns="72000" bIns="36000" anchor="ctr" anchorCtr="0">
              <a:noAutofit/>
            </a:bodyPr>
            <a:lstStyle/>
            <a:p>
              <a:pPr>
                <a:buClr>
                  <a:schemeClr val="dk1"/>
                </a:buClr>
                <a:buSzPts val="900"/>
              </a:pPr>
              <a:endParaRPr sz="900">
                <a:solidFill>
                  <a:schemeClr val="dk1"/>
                </a:solidFill>
                <a:latin typeface="游ゴシック" panose="020B0400000000000000" pitchFamily="50" charset="-128"/>
                <a:ea typeface="游ゴシック" panose="020B0400000000000000" pitchFamily="50" charset="-128"/>
                <a:sym typeface="Arial"/>
              </a:endParaRPr>
            </a:p>
          </p:txBody>
        </p:sp>
        <p:sp>
          <p:nvSpPr>
            <p:cNvPr id="484" name="Google Shape;484;p14"/>
            <p:cNvSpPr/>
            <p:nvPr/>
          </p:nvSpPr>
          <p:spPr>
            <a:xfrm rot="10800000">
              <a:off x="7895990" y="-1"/>
              <a:ext cx="889233" cy="326078"/>
            </a:xfrm>
            <a:prstGeom prst="snip2SameRect">
              <a:avLst>
                <a:gd name="adj1" fmla="val 50000"/>
                <a:gd name="adj2" fmla="val 0"/>
              </a:avLst>
            </a:prstGeom>
            <a:solidFill>
              <a:srgbClr val="C00000"/>
            </a:solidFill>
            <a:ln>
              <a:noFill/>
            </a:ln>
          </p:spPr>
          <p:txBody>
            <a:bodyPr spcFirstLastPara="1" wrap="square" lIns="72000" tIns="36000" rIns="72000" bIns="36000" anchor="ctr" anchorCtr="0">
              <a:noAutofit/>
            </a:bodyPr>
            <a:lstStyle/>
            <a:p>
              <a:pPr>
                <a:buClr>
                  <a:schemeClr val="dk1"/>
                </a:buClr>
                <a:buSzPts val="900"/>
              </a:pPr>
              <a:endParaRPr sz="900">
                <a:solidFill>
                  <a:schemeClr val="dk1"/>
                </a:solidFill>
                <a:latin typeface="游ゴシック" panose="020B0400000000000000" pitchFamily="50" charset="-128"/>
                <a:ea typeface="游ゴシック" panose="020B0400000000000000" pitchFamily="50" charset="-128"/>
                <a:sym typeface="Arial"/>
              </a:endParaRPr>
            </a:p>
          </p:txBody>
        </p:sp>
        <p:sp>
          <p:nvSpPr>
            <p:cNvPr id="485" name="Google Shape;485;p14"/>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algn="ctr">
                <a:buClr>
                  <a:srgbClr val="000000"/>
                </a:buClr>
                <a:buSzPts val="800"/>
              </a:pPr>
              <a:r>
                <a:rPr lang="ja-JP" altLang="en-US" sz="800">
                  <a:solidFill>
                    <a:schemeClr val="dk1"/>
                  </a:solidFill>
                  <a:latin typeface="游ゴシック" panose="020B0400000000000000" pitchFamily="50" charset="-128"/>
                  <a:ea typeface="游ゴシック" panose="020B0400000000000000" pitchFamily="50" charset="-128"/>
                  <a:sym typeface="Arial"/>
                </a:rPr>
                <a:t>タイアップ</a:t>
              </a:r>
              <a:endParaRPr sz="1400">
                <a:solidFill>
                  <a:srgbClr val="000000"/>
                </a:solidFill>
                <a:latin typeface="游ゴシック" panose="020B0400000000000000" pitchFamily="50" charset="-128"/>
                <a:ea typeface="游ゴシック" panose="020B0400000000000000" pitchFamily="50" charset="-128"/>
                <a:sym typeface="Arial"/>
              </a:endParaRPr>
            </a:p>
          </p:txBody>
        </p:sp>
        <p:sp>
          <p:nvSpPr>
            <p:cNvPr id="486" name="Google Shape;486;p14"/>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algn="ctr">
                <a:buClr>
                  <a:srgbClr val="000000"/>
                </a:buClr>
                <a:buSzPts val="800"/>
              </a:pPr>
              <a:r>
                <a:rPr lang="ja-JP" altLang="en-US" sz="800">
                  <a:solidFill>
                    <a:schemeClr val="lt1"/>
                  </a:solidFill>
                  <a:latin typeface="游ゴシック" panose="020B0400000000000000" pitchFamily="50" charset="-128"/>
                  <a:ea typeface="游ゴシック" panose="020B0400000000000000" pitchFamily="50" charset="-128"/>
                  <a:sym typeface="Arial"/>
                </a:rPr>
                <a:t>オプション</a:t>
              </a:r>
              <a:endParaRPr sz="1400">
                <a:solidFill>
                  <a:srgbClr val="000000"/>
                </a:solidFill>
                <a:latin typeface="游ゴシック" panose="020B0400000000000000" pitchFamily="50" charset="-128"/>
                <a:ea typeface="游ゴシック" panose="020B0400000000000000" pitchFamily="50" charset="-128"/>
                <a:sym typeface="Arial"/>
              </a:endParaRPr>
            </a:p>
          </p:txBody>
        </p:sp>
      </p:grpSp>
      <p:sp>
        <p:nvSpPr>
          <p:cNvPr id="25" name="Google Shape;471;p14">
            <a:extLst>
              <a:ext uri="{FF2B5EF4-FFF2-40B4-BE49-F238E27FC236}">
                <a16:creationId xmlns:a16="http://schemas.microsoft.com/office/drawing/2014/main" id="{204AAFF2-42B3-47A8-A351-4AF6CB65B9C6}"/>
              </a:ext>
            </a:extLst>
          </p:cNvPr>
          <p:cNvSpPr/>
          <p:nvPr/>
        </p:nvSpPr>
        <p:spPr>
          <a:xfrm>
            <a:off x="498905" y="5249949"/>
            <a:ext cx="5395107" cy="214474"/>
          </a:xfrm>
          <a:prstGeom prst="rect">
            <a:avLst/>
          </a:prstGeom>
          <a:noFill/>
          <a:ln>
            <a:noFill/>
          </a:ln>
        </p:spPr>
        <p:txBody>
          <a:bodyPr spcFirstLastPara="1" wrap="square" lIns="72000" tIns="36000" rIns="72000" bIns="36000" anchor="ctr" anchorCtr="0">
            <a:noAutofit/>
          </a:bodyPr>
          <a:lstStyle/>
          <a:p>
            <a:pPr>
              <a:buClr>
                <a:srgbClr val="000000"/>
              </a:buClr>
              <a:buSzPts val="700"/>
            </a:pPr>
            <a:r>
              <a:rPr lang="ja-JP" altLang="en-US" sz="700" dirty="0">
                <a:solidFill>
                  <a:srgbClr val="3F3F3F"/>
                </a:solidFill>
                <a:latin typeface="游ゴシック" panose="020B0400000000000000" pitchFamily="50" charset="-128"/>
                <a:ea typeface="游ゴシック" panose="020B0400000000000000" pitchFamily="50" charset="-128"/>
                <a:sym typeface="Arial"/>
              </a:rPr>
              <a:t>・画像はイメージです。・ご予算とターゲットに応じたシミュレーションをご提出いたします。営業までお問い合わせください。 </a:t>
            </a:r>
            <a:endParaRPr sz="1400" dirty="0">
              <a:solidFill>
                <a:srgbClr val="3F3F3F"/>
              </a:solidFill>
              <a:latin typeface="游ゴシック" panose="020B0400000000000000" pitchFamily="50" charset="-128"/>
              <a:ea typeface="游ゴシック" panose="020B0400000000000000" pitchFamily="50" charset="-128"/>
              <a:sym typeface="Arial"/>
            </a:endParaRPr>
          </a:p>
        </p:txBody>
      </p:sp>
      <p:sp>
        <p:nvSpPr>
          <p:cNvPr id="29" name="Google Shape;472;p14">
            <a:extLst>
              <a:ext uri="{FF2B5EF4-FFF2-40B4-BE49-F238E27FC236}">
                <a16:creationId xmlns:a16="http://schemas.microsoft.com/office/drawing/2014/main" id="{B250B073-E10E-4663-8031-0D44FEF158E4}"/>
              </a:ext>
            </a:extLst>
          </p:cNvPr>
          <p:cNvSpPr/>
          <p:nvPr/>
        </p:nvSpPr>
        <p:spPr>
          <a:xfrm>
            <a:off x="6087444" y="1299892"/>
            <a:ext cx="2148668" cy="2068062"/>
          </a:xfrm>
          <a:prstGeom prst="ellipse">
            <a:avLst/>
          </a:prstGeom>
          <a:noFill/>
          <a:ln w="9525" cap="flat" cmpd="sng">
            <a:solidFill>
              <a:srgbClr val="C00000"/>
            </a:solidFill>
            <a:prstDash val="solid"/>
            <a:round/>
            <a:headEnd type="none" w="sm" len="sm"/>
            <a:tailEnd type="none" w="sm" len="sm"/>
          </a:ln>
        </p:spPr>
        <p:txBody>
          <a:bodyPr spcFirstLastPara="1" wrap="square" lIns="91425" tIns="45700" rIns="91425" bIns="45700" anchor="ctr" anchorCtr="0">
            <a:noAutofit/>
          </a:bodyPr>
          <a:lstStyle/>
          <a:p>
            <a:pPr>
              <a:buClr>
                <a:srgbClr val="000000"/>
              </a:buClr>
              <a:buSzPts val="1000"/>
            </a:pPr>
            <a:endParaRPr sz="1000" b="1">
              <a:solidFill>
                <a:schemeClr val="lt1"/>
              </a:solidFill>
              <a:latin typeface="Meiryo"/>
              <a:ea typeface="Meiryo"/>
              <a:cs typeface="Meiryo"/>
              <a:sym typeface="Meiryo"/>
            </a:endParaRPr>
          </a:p>
        </p:txBody>
      </p:sp>
      <p:sp>
        <p:nvSpPr>
          <p:cNvPr id="30" name="Google Shape;473;p14">
            <a:extLst>
              <a:ext uri="{FF2B5EF4-FFF2-40B4-BE49-F238E27FC236}">
                <a16:creationId xmlns:a16="http://schemas.microsoft.com/office/drawing/2014/main" id="{39D59DFF-A5E3-405D-BB68-5EDA64A543F9}"/>
              </a:ext>
            </a:extLst>
          </p:cNvPr>
          <p:cNvSpPr/>
          <p:nvPr/>
        </p:nvSpPr>
        <p:spPr>
          <a:xfrm>
            <a:off x="6180998" y="3580120"/>
            <a:ext cx="2287132" cy="349039"/>
          </a:xfrm>
          <a:prstGeom prst="rect">
            <a:avLst/>
          </a:prstGeom>
          <a:noFill/>
          <a:ln>
            <a:noFill/>
          </a:ln>
        </p:spPr>
        <p:txBody>
          <a:bodyPr spcFirstLastPara="1" wrap="square" lIns="72000" tIns="36000" rIns="72000" bIns="36000" anchor="ctr" anchorCtr="0">
            <a:noAutofit/>
          </a:bodyPr>
          <a:lstStyle/>
          <a:p>
            <a:pPr>
              <a:buClr>
                <a:srgbClr val="000000"/>
              </a:buClr>
              <a:buSzPts val="700"/>
            </a:pPr>
            <a:r>
              <a:rPr lang="en-US" altLang="ja-JP" sz="700">
                <a:solidFill>
                  <a:srgbClr val="3F3F3F"/>
                </a:solidFill>
                <a:latin typeface="游ゴシック" panose="020B0400000000000000" pitchFamily="50" charset="-128"/>
                <a:ea typeface="游ゴシック" panose="020B0400000000000000" pitchFamily="50" charset="-128"/>
                <a:sym typeface="Arial"/>
              </a:rPr>
              <a:t>※</a:t>
            </a:r>
            <a:r>
              <a:rPr lang="ja-JP" altLang="en-US" sz="700">
                <a:solidFill>
                  <a:srgbClr val="3F3F3F"/>
                </a:solidFill>
                <a:latin typeface="游ゴシック" panose="020B0400000000000000" pitchFamily="50" charset="-128"/>
                <a:ea typeface="游ゴシック" panose="020B0400000000000000" pitchFamily="50" charset="-128"/>
                <a:sym typeface="Arial"/>
              </a:rPr>
              <a:t>誘導単価は目安です。時期や商材、</a:t>
            </a:r>
            <a:endParaRPr sz="700">
              <a:solidFill>
                <a:srgbClr val="3F3F3F"/>
              </a:solidFill>
              <a:latin typeface="游ゴシック" panose="020B0400000000000000" pitchFamily="50" charset="-128"/>
              <a:ea typeface="游ゴシック" panose="020B0400000000000000" pitchFamily="50" charset="-128"/>
              <a:sym typeface="Arial"/>
            </a:endParaRPr>
          </a:p>
          <a:p>
            <a:pPr>
              <a:buClr>
                <a:srgbClr val="000000"/>
              </a:buClr>
              <a:buSzPts val="700"/>
            </a:pPr>
            <a:r>
              <a:rPr lang="ja-JP" altLang="en-US" sz="700">
                <a:solidFill>
                  <a:srgbClr val="3F3F3F"/>
                </a:solidFill>
                <a:latin typeface="游ゴシック" panose="020B0400000000000000" pitchFamily="50" charset="-128"/>
                <a:ea typeface="游ゴシック" panose="020B0400000000000000" pitchFamily="50" charset="-128"/>
                <a:sym typeface="Arial"/>
              </a:rPr>
              <a:t>　クリエイティブにより都度お見積りとなります。</a:t>
            </a:r>
            <a:endParaRPr sz="700">
              <a:solidFill>
                <a:srgbClr val="3F3F3F"/>
              </a:solidFill>
              <a:latin typeface="游ゴシック" panose="020B0400000000000000" pitchFamily="50" charset="-128"/>
              <a:ea typeface="游ゴシック" panose="020B0400000000000000" pitchFamily="50" charset="-128"/>
              <a:sym typeface="Arial"/>
            </a:endParaRPr>
          </a:p>
        </p:txBody>
      </p:sp>
      <p:graphicFrame>
        <p:nvGraphicFramePr>
          <p:cNvPr id="31" name="Google Shape;474;p14">
            <a:extLst>
              <a:ext uri="{FF2B5EF4-FFF2-40B4-BE49-F238E27FC236}">
                <a16:creationId xmlns:a16="http://schemas.microsoft.com/office/drawing/2014/main" id="{5FD4FB9D-0F43-4CA6-8C6A-B25997EF0087}"/>
              </a:ext>
            </a:extLst>
          </p:cNvPr>
          <p:cNvGraphicFramePr/>
          <p:nvPr>
            <p:extLst>
              <p:ext uri="{D42A27DB-BD31-4B8C-83A1-F6EECF244321}">
                <p14:modId xmlns:p14="http://schemas.microsoft.com/office/powerpoint/2010/main" val="1583122967"/>
              </p:ext>
            </p:extLst>
          </p:nvPr>
        </p:nvGraphicFramePr>
        <p:xfrm>
          <a:off x="498905" y="4078712"/>
          <a:ext cx="8165375" cy="1109790"/>
        </p:xfrm>
        <a:graphic>
          <a:graphicData uri="http://schemas.openxmlformats.org/drawingml/2006/table">
            <a:tbl>
              <a:tblPr>
                <a:noFill/>
              </a:tblPr>
              <a:tblGrid>
                <a:gridCol w="1308575">
                  <a:extLst>
                    <a:ext uri="{9D8B030D-6E8A-4147-A177-3AD203B41FA5}">
                      <a16:colId xmlns:a16="http://schemas.microsoft.com/office/drawing/2014/main" val="20000"/>
                    </a:ext>
                  </a:extLst>
                </a:gridCol>
                <a:gridCol w="1308575">
                  <a:extLst>
                    <a:ext uri="{9D8B030D-6E8A-4147-A177-3AD203B41FA5}">
                      <a16:colId xmlns:a16="http://schemas.microsoft.com/office/drawing/2014/main" val="20001"/>
                    </a:ext>
                  </a:extLst>
                </a:gridCol>
                <a:gridCol w="2423600">
                  <a:extLst>
                    <a:ext uri="{9D8B030D-6E8A-4147-A177-3AD203B41FA5}">
                      <a16:colId xmlns:a16="http://schemas.microsoft.com/office/drawing/2014/main" val="20002"/>
                    </a:ext>
                  </a:extLst>
                </a:gridCol>
                <a:gridCol w="3124625">
                  <a:extLst>
                    <a:ext uri="{9D8B030D-6E8A-4147-A177-3AD203B41FA5}">
                      <a16:colId xmlns:a16="http://schemas.microsoft.com/office/drawing/2014/main" val="20003"/>
                    </a:ext>
                  </a:extLst>
                </a:gridCol>
              </a:tblGrid>
              <a:tr h="252000">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サービス</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掲載箇所</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特徴・ターゲティング</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備考</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406475">
                <a:tc>
                  <a:txBody>
                    <a:bodyPr/>
                    <a:lstStyle/>
                    <a:p>
                      <a:pPr marL="0" marR="0" lvl="0" indent="0" algn="ctr" rtl="0">
                        <a:lnSpc>
                          <a:spcPct val="100000"/>
                        </a:lnSpc>
                        <a:spcBef>
                          <a:spcPts val="0"/>
                        </a:spcBef>
                        <a:spcAft>
                          <a:spcPts val="0"/>
                        </a:spcAft>
                        <a:buClr>
                          <a:srgbClr val="000000"/>
                        </a:buClr>
                        <a:buSzPts val="1050"/>
                        <a:buFont typeface="Arial"/>
                        <a:buNone/>
                      </a:pPr>
                      <a:endParaRPr sz="1050" b="0" i="0" u="none" strike="noStrike" cap="none">
                        <a:solidFill>
                          <a:srgbClr val="000000"/>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フィード内</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プロモ</a:t>
                      </a:r>
                      <a:r>
                        <a:rPr lang="ja-JP" altLang="en-US"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ポスト</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(画像・動画素材)</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・二次拡散。</a:t>
                      </a:r>
                      <a:b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b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・情報取得目的のユーザーが多い。</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・商材に関連性の高いターゲティング。</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例：言語/性別/地域/端末/キーワード/</a:t>
                      </a:r>
                      <a:endParaRPr sz="14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　　　フォロワー指定等</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a:t>
                      </a:r>
                      <a:r>
                        <a:rPr lang="en-US" altLang="ja-JP"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X</a:t>
                      </a:r>
                      <a:r>
                        <a:rPr lang="ja-JP"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広告クリエイティブの制作は別途お見積りになります。</a:t>
                      </a:r>
                      <a:endParaRPr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・動画ブーストの再生保証は別途ご相談ください。</a:t>
                      </a:r>
                      <a:endParaRPr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r>
                        <a:rPr lang="ja-JP" sz="80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・レポート項目(</a:t>
                      </a:r>
                      <a:r>
                        <a:rPr lang="ja-JP"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rPr>
                        <a:t>日別クリック数、日別クリック率、日別imp数など)</a:t>
                      </a: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00000"/>
                        </a:lnSpc>
                        <a:spcBef>
                          <a:spcPts val="0"/>
                        </a:spcBef>
                        <a:spcAft>
                          <a:spcPts val="0"/>
                        </a:spcAft>
                        <a:buClr>
                          <a:srgbClr val="000000"/>
                        </a:buClr>
                        <a:buSzPts val="800"/>
                        <a:buFont typeface="Arial"/>
                        <a:buNone/>
                      </a:pPr>
                      <a:endParaRPr sz="800" b="0" i="0" u="none" strike="noStrike" cap="none" dirty="0">
                        <a:solidFill>
                          <a:srgbClr val="3F3F3F"/>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32" name="Google Shape;475;p14">
            <a:extLst>
              <a:ext uri="{FF2B5EF4-FFF2-40B4-BE49-F238E27FC236}">
                <a16:creationId xmlns:a16="http://schemas.microsoft.com/office/drawing/2014/main" id="{5E7A053D-E015-437E-B6C4-7E7E6FAA1CE6}"/>
              </a:ext>
            </a:extLst>
          </p:cNvPr>
          <p:cNvSpPr txBox="1"/>
          <p:nvPr/>
        </p:nvSpPr>
        <p:spPr>
          <a:xfrm>
            <a:off x="351985" y="800267"/>
            <a:ext cx="8433240" cy="784790"/>
          </a:xfrm>
          <a:prstGeom prst="rect">
            <a:avLst/>
          </a:prstGeom>
          <a:noFill/>
          <a:ln>
            <a:noFill/>
          </a:ln>
        </p:spPr>
        <p:txBody>
          <a:bodyPr spcFirstLastPara="1" wrap="square" lIns="91425" tIns="45700" rIns="91425" bIns="45700" anchor="t" anchorCtr="0">
            <a:spAutoFit/>
          </a:bodyPr>
          <a:lstStyle/>
          <a:p>
            <a:pPr>
              <a:lnSpc>
                <a:spcPct val="150000"/>
              </a:lnSpc>
              <a:buClr>
                <a:srgbClr val="000000"/>
              </a:buClr>
              <a:buSzPts val="1000"/>
            </a:pPr>
            <a:r>
              <a:rPr lang="ja-JP" altLang="en-US" sz="1000" dirty="0">
                <a:solidFill>
                  <a:srgbClr val="0F0F0F"/>
                </a:solidFill>
                <a:latin typeface="游ゴシック" panose="020B0400000000000000" pitchFamily="50" charset="-128"/>
                <a:ea typeface="游ゴシック" panose="020B0400000000000000" pitchFamily="50" charset="-128"/>
                <a:sym typeface="Arial"/>
              </a:rPr>
              <a:t>・</a:t>
            </a:r>
            <a:r>
              <a:rPr lang="ja-JP" altLang="en-US" sz="1000" dirty="0">
                <a:solidFill>
                  <a:srgbClr val="C00000"/>
                </a:solidFill>
                <a:latin typeface="游ゴシック" panose="020B0400000000000000" pitchFamily="50" charset="-128"/>
                <a:ea typeface="游ゴシック" panose="020B0400000000000000" pitchFamily="50" charset="-128"/>
                <a:sym typeface="Arial"/>
              </a:rPr>
              <a:t>エキサイトニュース公式アカウント</a:t>
            </a:r>
            <a:r>
              <a:rPr lang="ja-JP" altLang="en-US" sz="1000" dirty="0">
                <a:solidFill>
                  <a:srgbClr val="0F0F0F"/>
                </a:solidFill>
                <a:latin typeface="游ゴシック" panose="020B0400000000000000" pitchFamily="50" charset="-128"/>
                <a:ea typeface="游ゴシック" panose="020B0400000000000000" pitchFamily="50" charset="-128"/>
                <a:sym typeface="Arial"/>
              </a:rPr>
              <a:t>からの広告出稿により、「第三者視点」のコンテンツとして自然な形で訴求します</a:t>
            </a:r>
            <a:endParaRPr sz="1000" dirty="0">
              <a:solidFill>
                <a:srgbClr val="0F0F0F"/>
              </a:solidFill>
              <a:latin typeface="游ゴシック" panose="020B0400000000000000" pitchFamily="50" charset="-128"/>
              <a:ea typeface="游ゴシック" panose="020B0400000000000000" pitchFamily="50" charset="-128"/>
              <a:sym typeface="Arial"/>
            </a:endParaRPr>
          </a:p>
          <a:p>
            <a:pPr>
              <a:lnSpc>
                <a:spcPct val="150000"/>
              </a:lnSpc>
              <a:buClr>
                <a:srgbClr val="000000"/>
              </a:buClr>
              <a:buSzPts val="1000"/>
            </a:pPr>
            <a:r>
              <a:rPr lang="ja-JP" altLang="en-US" sz="1000" dirty="0">
                <a:solidFill>
                  <a:srgbClr val="0F0F0F"/>
                </a:solidFill>
                <a:latin typeface="游ゴシック" panose="020B0400000000000000" pitchFamily="50" charset="-128"/>
                <a:ea typeface="游ゴシック" panose="020B0400000000000000" pitchFamily="50" charset="-128"/>
                <a:sym typeface="Arial"/>
              </a:rPr>
              <a:t>・プロモーションに合わせて、</a:t>
            </a:r>
            <a:r>
              <a:rPr lang="ja-JP" altLang="en-US" sz="1000" dirty="0">
                <a:solidFill>
                  <a:srgbClr val="C00000"/>
                </a:solidFill>
                <a:latin typeface="游ゴシック" panose="020B0400000000000000" pitchFamily="50" charset="-128"/>
                <a:ea typeface="游ゴシック" panose="020B0400000000000000" pitchFamily="50" charset="-128"/>
                <a:sym typeface="Arial"/>
              </a:rPr>
              <a:t>リーチしたいターゲット</a:t>
            </a:r>
            <a:r>
              <a:rPr lang="ja-JP" altLang="en-US" sz="1000" dirty="0">
                <a:solidFill>
                  <a:schemeClr val="dk1"/>
                </a:solidFill>
                <a:latin typeface="游ゴシック" panose="020B0400000000000000" pitchFamily="50" charset="-128"/>
                <a:ea typeface="游ゴシック" panose="020B0400000000000000" pitchFamily="50" charset="-128"/>
                <a:sym typeface="Arial"/>
              </a:rPr>
              <a:t>をリスト化し</a:t>
            </a:r>
            <a:r>
              <a:rPr lang="ja-JP" altLang="en-US" sz="1000" dirty="0">
                <a:solidFill>
                  <a:srgbClr val="0F0F0F"/>
                </a:solidFill>
                <a:latin typeface="游ゴシック" panose="020B0400000000000000" pitchFamily="50" charset="-128"/>
                <a:ea typeface="游ゴシック" panose="020B0400000000000000" pitchFamily="50" charset="-128"/>
                <a:sym typeface="Arial"/>
              </a:rPr>
              <a:t>配信</a:t>
            </a:r>
            <a:endParaRPr sz="1000" dirty="0">
              <a:solidFill>
                <a:srgbClr val="0F0F0F"/>
              </a:solidFill>
              <a:latin typeface="游ゴシック" panose="020B0400000000000000" pitchFamily="50" charset="-128"/>
              <a:ea typeface="游ゴシック" panose="020B0400000000000000" pitchFamily="50" charset="-128"/>
              <a:sym typeface="Arial"/>
            </a:endParaRPr>
          </a:p>
          <a:p>
            <a:pPr>
              <a:lnSpc>
                <a:spcPct val="150000"/>
              </a:lnSpc>
              <a:buClr>
                <a:srgbClr val="000000"/>
              </a:buClr>
              <a:buSzPts val="1000"/>
            </a:pPr>
            <a:r>
              <a:rPr lang="ja-JP" altLang="en-US" sz="1000" dirty="0">
                <a:solidFill>
                  <a:srgbClr val="0F0F0F"/>
                </a:solidFill>
                <a:latin typeface="游ゴシック" panose="020B0400000000000000" pitchFamily="50" charset="-128"/>
                <a:ea typeface="游ゴシック" panose="020B0400000000000000" pitchFamily="50" charset="-128"/>
                <a:sym typeface="Arial"/>
              </a:rPr>
              <a:t>・実施後に</a:t>
            </a:r>
            <a:r>
              <a:rPr lang="ja-JP" altLang="en-US" sz="1000" dirty="0">
                <a:solidFill>
                  <a:srgbClr val="C00000"/>
                </a:solidFill>
                <a:latin typeface="游ゴシック" panose="020B0400000000000000" pitchFamily="50" charset="-128"/>
                <a:ea typeface="游ゴシック" panose="020B0400000000000000" pitchFamily="50" charset="-128"/>
                <a:sym typeface="Arial"/>
              </a:rPr>
              <a:t>ユーザーデータ</a:t>
            </a:r>
            <a:r>
              <a:rPr lang="en-US" altLang="ja-JP" sz="1000" dirty="0">
                <a:solidFill>
                  <a:srgbClr val="0F0F0F"/>
                </a:solidFill>
                <a:latin typeface="游ゴシック" panose="020B0400000000000000" pitchFamily="50" charset="-128"/>
                <a:ea typeface="游ゴシック" panose="020B0400000000000000" pitchFamily="50" charset="-128"/>
                <a:sym typeface="Arial"/>
              </a:rPr>
              <a:t>(</a:t>
            </a:r>
            <a:r>
              <a:rPr lang="ja-JP" altLang="en-US" sz="1000" dirty="0">
                <a:solidFill>
                  <a:srgbClr val="0F0F0F"/>
                </a:solidFill>
                <a:latin typeface="游ゴシック" panose="020B0400000000000000" pitchFamily="50" charset="-128"/>
                <a:ea typeface="游ゴシック" panose="020B0400000000000000" pitchFamily="50" charset="-128"/>
                <a:sym typeface="Arial"/>
              </a:rPr>
              <a:t>属性、興味関心など</a:t>
            </a:r>
            <a:r>
              <a:rPr lang="en-US" altLang="ja-JP" sz="1000" dirty="0">
                <a:solidFill>
                  <a:srgbClr val="0F0F0F"/>
                </a:solidFill>
                <a:latin typeface="游ゴシック" panose="020B0400000000000000" pitchFamily="50" charset="-128"/>
                <a:ea typeface="游ゴシック" panose="020B0400000000000000" pitchFamily="50" charset="-128"/>
                <a:sym typeface="Arial"/>
              </a:rPr>
              <a:t>)</a:t>
            </a:r>
            <a:r>
              <a:rPr lang="ja-JP" altLang="en-US" sz="1000" dirty="0">
                <a:solidFill>
                  <a:srgbClr val="0F0F0F"/>
                </a:solidFill>
                <a:latin typeface="游ゴシック" panose="020B0400000000000000" pitchFamily="50" charset="-128"/>
                <a:ea typeface="游ゴシック" panose="020B0400000000000000" pitchFamily="50" charset="-128"/>
                <a:sym typeface="Arial"/>
              </a:rPr>
              <a:t>の効果測定をレポートいたします</a:t>
            </a:r>
            <a:endParaRPr sz="1000" dirty="0">
              <a:solidFill>
                <a:schemeClr val="dk1"/>
              </a:solidFill>
              <a:latin typeface="游ゴシック" panose="020B0400000000000000" pitchFamily="50" charset="-128"/>
              <a:ea typeface="游ゴシック" panose="020B0400000000000000" pitchFamily="50" charset="-128"/>
              <a:sym typeface="Arial"/>
            </a:endParaRPr>
          </a:p>
        </p:txBody>
      </p:sp>
      <p:sp>
        <p:nvSpPr>
          <p:cNvPr id="34" name="Google Shape;477;p14">
            <a:extLst>
              <a:ext uri="{FF2B5EF4-FFF2-40B4-BE49-F238E27FC236}">
                <a16:creationId xmlns:a16="http://schemas.microsoft.com/office/drawing/2014/main" id="{17F1562C-94C0-4993-ADC9-8E0C39CA1C95}"/>
              </a:ext>
            </a:extLst>
          </p:cNvPr>
          <p:cNvSpPr txBox="1"/>
          <p:nvPr/>
        </p:nvSpPr>
        <p:spPr>
          <a:xfrm>
            <a:off x="6112767" y="1856891"/>
            <a:ext cx="2148668" cy="954067"/>
          </a:xfrm>
          <a:prstGeom prst="rect">
            <a:avLst/>
          </a:prstGeom>
          <a:noFill/>
          <a:ln>
            <a:noFill/>
          </a:ln>
        </p:spPr>
        <p:txBody>
          <a:bodyPr spcFirstLastPara="1" wrap="square" lIns="91425" tIns="45700" rIns="91425" bIns="45700" anchor="t" anchorCtr="0">
            <a:spAutoFit/>
          </a:bodyPr>
          <a:lstStyle/>
          <a:p>
            <a:pPr algn="ctr">
              <a:lnSpc>
                <a:spcPct val="150000"/>
              </a:lnSpc>
              <a:buClr>
                <a:srgbClr val="000000"/>
              </a:buClr>
              <a:buSzPts val="1200"/>
            </a:pPr>
            <a:r>
              <a:rPr lang="en-US" altLang="ja-JP" sz="1200" b="1">
                <a:solidFill>
                  <a:srgbClr val="C00000"/>
                </a:solidFill>
                <a:latin typeface="游ゴシック" panose="020B0400000000000000" pitchFamily="50" charset="-128"/>
                <a:ea typeface="游ゴシック" panose="020B0400000000000000" pitchFamily="50" charset="-128"/>
                <a:sym typeface="Arial"/>
              </a:rPr>
              <a:t>300,000</a:t>
            </a:r>
            <a:r>
              <a:rPr lang="ja-JP" altLang="en-US" sz="1200" b="1">
                <a:solidFill>
                  <a:srgbClr val="C00000"/>
                </a:solidFill>
                <a:latin typeface="游ゴシック" panose="020B0400000000000000" pitchFamily="50" charset="-128"/>
                <a:ea typeface="游ゴシック" panose="020B0400000000000000" pitchFamily="50" charset="-128"/>
                <a:sym typeface="Arial"/>
              </a:rPr>
              <a:t>円～ </a:t>
            </a:r>
            <a:r>
              <a:rPr lang="en-US" altLang="ja-JP" sz="1200" b="1">
                <a:solidFill>
                  <a:srgbClr val="C00000"/>
                </a:solidFill>
                <a:latin typeface="游ゴシック" panose="020B0400000000000000" pitchFamily="50" charset="-128"/>
                <a:ea typeface="游ゴシック" panose="020B0400000000000000" pitchFamily="50" charset="-128"/>
                <a:sym typeface="Arial"/>
              </a:rPr>
              <a:t>(</a:t>
            </a:r>
            <a:r>
              <a:rPr lang="ja-JP" altLang="en-US" sz="1200" b="1">
                <a:solidFill>
                  <a:srgbClr val="C00000"/>
                </a:solidFill>
                <a:latin typeface="游ゴシック" panose="020B0400000000000000" pitchFamily="50" charset="-128"/>
                <a:ea typeface="游ゴシック" panose="020B0400000000000000" pitchFamily="50" charset="-128"/>
                <a:sym typeface="Arial"/>
              </a:rPr>
              <a:t>ネット</a:t>
            </a:r>
            <a:r>
              <a:rPr lang="en-US" altLang="ja-JP" sz="1200" b="1">
                <a:solidFill>
                  <a:srgbClr val="C00000"/>
                </a:solidFill>
                <a:latin typeface="游ゴシック" panose="020B0400000000000000" pitchFamily="50" charset="-128"/>
                <a:ea typeface="游ゴシック" panose="020B0400000000000000" pitchFamily="50" charset="-128"/>
                <a:sym typeface="Arial"/>
              </a:rPr>
              <a:t>)</a:t>
            </a:r>
            <a:endParaRPr sz="1200" b="1">
              <a:solidFill>
                <a:srgbClr val="C00000"/>
              </a:solidFill>
              <a:latin typeface="游ゴシック" panose="020B0400000000000000" pitchFamily="50" charset="-128"/>
              <a:ea typeface="游ゴシック" panose="020B0400000000000000" pitchFamily="50" charset="-128"/>
              <a:sym typeface="Arial"/>
            </a:endParaRPr>
          </a:p>
          <a:p>
            <a:pPr algn="ctr">
              <a:lnSpc>
                <a:spcPct val="150000"/>
              </a:lnSpc>
              <a:buClr>
                <a:srgbClr val="000000"/>
              </a:buClr>
              <a:buSzPts val="1200"/>
            </a:pPr>
            <a:r>
              <a:rPr lang="en-US" altLang="ja-JP" sz="1200" b="1">
                <a:solidFill>
                  <a:srgbClr val="C00000"/>
                </a:solidFill>
                <a:latin typeface="游ゴシック" panose="020B0400000000000000" pitchFamily="50" charset="-128"/>
                <a:ea typeface="游ゴシック" panose="020B0400000000000000" pitchFamily="50" charset="-128"/>
                <a:sym typeface="Arial"/>
              </a:rPr>
              <a:t>2,000 </a:t>
            </a:r>
            <a:r>
              <a:rPr lang="ja-JP" altLang="en-US" sz="1200" b="1">
                <a:solidFill>
                  <a:srgbClr val="C00000"/>
                </a:solidFill>
                <a:latin typeface="游ゴシック" panose="020B0400000000000000" pitchFamily="50" charset="-128"/>
                <a:ea typeface="游ゴシック" panose="020B0400000000000000" pitchFamily="50" charset="-128"/>
                <a:sym typeface="Arial"/>
              </a:rPr>
              <a:t>クリック保証～</a:t>
            </a:r>
            <a:endParaRPr sz="1400">
              <a:solidFill>
                <a:srgbClr val="000000"/>
              </a:solidFill>
              <a:latin typeface="游ゴシック" panose="020B0400000000000000" pitchFamily="50" charset="-128"/>
              <a:ea typeface="游ゴシック" panose="020B0400000000000000" pitchFamily="50" charset="-128"/>
              <a:sym typeface="Arial"/>
            </a:endParaRPr>
          </a:p>
          <a:p>
            <a:pPr algn="ctr">
              <a:lnSpc>
                <a:spcPct val="150000"/>
              </a:lnSpc>
              <a:buClr>
                <a:srgbClr val="000000"/>
              </a:buClr>
              <a:buSzPts val="800"/>
            </a:pPr>
            <a:r>
              <a:rPr lang="en-US" altLang="ja-JP" sz="800">
                <a:solidFill>
                  <a:srgbClr val="C00000"/>
                </a:solidFill>
                <a:latin typeface="游ゴシック" panose="020B0400000000000000" pitchFamily="50" charset="-128"/>
                <a:ea typeface="游ゴシック" panose="020B0400000000000000" pitchFamily="50" charset="-128"/>
                <a:sym typeface="Arial"/>
              </a:rPr>
              <a:t>※</a:t>
            </a:r>
            <a:r>
              <a:rPr lang="ja-JP" altLang="en-US" sz="800">
                <a:solidFill>
                  <a:srgbClr val="C00000"/>
                </a:solidFill>
                <a:latin typeface="游ゴシック" panose="020B0400000000000000" pitchFamily="50" charset="-128"/>
                <a:ea typeface="游ゴシック" panose="020B0400000000000000" pitchFamily="50" charset="-128"/>
                <a:sym typeface="Arial"/>
              </a:rPr>
              <a:t>動画ブースト制作については</a:t>
            </a:r>
            <a:endParaRPr sz="800">
              <a:solidFill>
                <a:srgbClr val="C00000"/>
              </a:solidFill>
              <a:latin typeface="游ゴシック" panose="020B0400000000000000" pitchFamily="50" charset="-128"/>
              <a:ea typeface="游ゴシック" panose="020B0400000000000000" pitchFamily="50" charset="-128"/>
              <a:sym typeface="Arial"/>
            </a:endParaRPr>
          </a:p>
          <a:p>
            <a:pPr algn="ctr">
              <a:buClr>
                <a:srgbClr val="000000"/>
              </a:buClr>
              <a:buSzPts val="800"/>
            </a:pPr>
            <a:r>
              <a:rPr lang="ja-JP" altLang="en-US" sz="800">
                <a:solidFill>
                  <a:srgbClr val="C00000"/>
                </a:solidFill>
                <a:latin typeface="游ゴシック" panose="020B0400000000000000" pitchFamily="50" charset="-128"/>
                <a:ea typeface="游ゴシック" panose="020B0400000000000000" pitchFamily="50" charset="-128"/>
                <a:sym typeface="Arial"/>
              </a:rPr>
              <a:t>別途お見積りください</a:t>
            </a:r>
            <a:endParaRPr sz="1100">
              <a:solidFill>
                <a:srgbClr val="000000"/>
              </a:solidFill>
              <a:latin typeface="游ゴシック" panose="020B0400000000000000" pitchFamily="50" charset="-128"/>
              <a:ea typeface="游ゴシック" panose="020B0400000000000000" pitchFamily="50" charset="-128"/>
              <a:sym typeface="Arial"/>
            </a:endParaRPr>
          </a:p>
        </p:txBody>
      </p:sp>
      <p:sp>
        <p:nvSpPr>
          <p:cNvPr id="37" name="Google Shape;487;p14">
            <a:extLst>
              <a:ext uri="{FF2B5EF4-FFF2-40B4-BE49-F238E27FC236}">
                <a16:creationId xmlns:a16="http://schemas.microsoft.com/office/drawing/2014/main" id="{60A54CCB-614A-48A3-9773-05C75271D18E}"/>
              </a:ext>
            </a:extLst>
          </p:cNvPr>
          <p:cNvSpPr/>
          <p:nvPr/>
        </p:nvSpPr>
        <p:spPr>
          <a:xfrm rot="-5400000">
            <a:off x="2199437" y="2252434"/>
            <a:ext cx="677863" cy="478184"/>
          </a:xfrm>
          <a:prstGeom prst="downArrow">
            <a:avLst>
              <a:gd name="adj1" fmla="val 50000"/>
              <a:gd name="adj2" fmla="val 48153"/>
            </a:avLst>
          </a:prstGeom>
          <a:solidFill>
            <a:srgbClr val="C00000"/>
          </a:solidFill>
          <a:ln>
            <a:noFill/>
          </a:ln>
        </p:spPr>
        <p:txBody>
          <a:bodyPr spcFirstLastPara="1" wrap="square" lIns="91425" tIns="45700" rIns="91425" bIns="45700" anchor="ctr" anchorCtr="0">
            <a:noAutofit/>
          </a:bodyPr>
          <a:lstStyle/>
          <a:p>
            <a:pPr>
              <a:buClr>
                <a:srgbClr val="000000"/>
              </a:buClr>
              <a:buSzPts val="800"/>
            </a:pPr>
            <a:endParaRPr sz="800">
              <a:solidFill>
                <a:schemeClr val="dk1"/>
              </a:solidFill>
              <a:latin typeface="Arial"/>
              <a:ea typeface="Arial"/>
              <a:cs typeface="Arial"/>
              <a:sym typeface="Arial"/>
            </a:endParaRPr>
          </a:p>
        </p:txBody>
      </p:sp>
      <p:sp>
        <p:nvSpPr>
          <p:cNvPr id="38" name="Google Shape;488;p14">
            <a:extLst>
              <a:ext uri="{FF2B5EF4-FFF2-40B4-BE49-F238E27FC236}">
                <a16:creationId xmlns:a16="http://schemas.microsoft.com/office/drawing/2014/main" id="{B52FC43F-3BD5-4AAA-8CF7-AAD774807A4E}"/>
              </a:ext>
            </a:extLst>
          </p:cNvPr>
          <p:cNvSpPr/>
          <p:nvPr/>
        </p:nvSpPr>
        <p:spPr>
          <a:xfrm>
            <a:off x="878185" y="1693790"/>
            <a:ext cx="1252456" cy="259717"/>
          </a:xfrm>
          <a:prstGeom prst="rect">
            <a:avLst/>
          </a:prstGeom>
          <a:solidFill>
            <a:schemeClr val="tx1"/>
          </a:solidFill>
          <a:ln>
            <a:noFill/>
          </a:ln>
        </p:spPr>
        <p:txBody>
          <a:bodyPr spcFirstLastPara="1" wrap="square" lIns="91425" tIns="45700" rIns="91425" bIns="45700" anchor="ctr" anchorCtr="0">
            <a:noAutofit/>
          </a:bodyPr>
          <a:lstStyle/>
          <a:p>
            <a:pPr algn="ctr">
              <a:buClr>
                <a:srgbClr val="000000"/>
              </a:buClr>
              <a:buSzPts val="900"/>
            </a:pPr>
            <a:r>
              <a:rPr lang="en-US" altLang="ja-JP" sz="900" dirty="0">
                <a:solidFill>
                  <a:schemeClr val="lt1"/>
                </a:solidFill>
                <a:latin typeface="游ゴシック" panose="020B0400000000000000" pitchFamily="50" charset="-128"/>
                <a:ea typeface="游ゴシック" panose="020B0400000000000000" pitchFamily="50" charset="-128"/>
                <a:cs typeface="Meiryo"/>
                <a:sym typeface="Meiryo"/>
              </a:rPr>
              <a:t> X</a:t>
            </a:r>
            <a:r>
              <a:rPr lang="zh-CN" altLang="en-US" sz="900" dirty="0">
                <a:solidFill>
                  <a:schemeClr val="lt1"/>
                </a:solidFill>
                <a:latin typeface="游ゴシック" panose="020B0400000000000000" pitchFamily="50" charset="-128"/>
                <a:ea typeface="游ゴシック" panose="020B0400000000000000" pitchFamily="50" charset="-128"/>
                <a:cs typeface="Meiryo"/>
                <a:sym typeface="Meiryo"/>
              </a:rPr>
              <a:t>（旧名称：</a:t>
            </a:r>
            <a:r>
              <a:rPr lang="en-US" altLang="zh-CN" sz="900" dirty="0">
                <a:solidFill>
                  <a:schemeClr val="lt1"/>
                </a:solidFill>
                <a:latin typeface="游ゴシック" panose="020B0400000000000000" pitchFamily="50" charset="-128"/>
                <a:ea typeface="游ゴシック" panose="020B0400000000000000" pitchFamily="50" charset="-128"/>
                <a:cs typeface="Meiryo"/>
                <a:sym typeface="Meiryo"/>
              </a:rPr>
              <a:t>Twitter</a:t>
            </a:r>
            <a:r>
              <a:rPr lang="zh-CN" altLang="en-US" sz="900" dirty="0">
                <a:solidFill>
                  <a:schemeClr val="lt1"/>
                </a:solidFill>
                <a:latin typeface="游ゴシック" panose="020B0400000000000000" pitchFamily="50" charset="-128"/>
                <a:ea typeface="游ゴシック" panose="020B0400000000000000" pitchFamily="50" charset="-128"/>
                <a:cs typeface="Meiryo"/>
                <a:sym typeface="Meiryo"/>
              </a:rPr>
              <a:t>）</a:t>
            </a:r>
            <a:endParaRPr lang="en-US" sz="900" dirty="0">
              <a:solidFill>
                <a:schemeClr val="lt1"/>
              </a:solidFill>
              <a:latin typeface="游ゴシック" panose="020B0400000000000000" pitchFamily="50" charset="-128"/>
              <a:ea typeface="游ゴシック" panose="020B0400000000000000" pitchFamily="50" charset="-128"/>
              <a:cs typeface="Meiryo"/>
              <a:sym typeface="Meiryo"/>
            </a:endParaRPr>
          </a:p>
        </p:txBody>
      </p:sp>
      <p:sp>
        <p:nvSpPr>
          <p:cNvPr id="39" name="Google Shape;489;p14">
            <a:extLst>
              <a:ext uri="{FF2B5EF4-FFF2-40B4-BE49-F238E27FC236}">
                <a16:creationId xmlns:a16="http://schemas.microsoft.com/office/drawing/2014/main" id="{D9AD6A13-2736-4E2A-B9E5-B22958B79F54}"/>
              </a:ext>
            </a:extLst>
          </p:cNvPr>
          <p:cNvSpPr/>
          <p:nvPr/>
        </p:nvSpPr>
        <p:spPr>
          <a:xfrm>
            <a:off x="2847171" y="1693790"/>
            <a:ext cx="1252800" cy="259717"/>
          </a:xfrm>
          <a:prstGeom prst="rect">
            <a:avLst/>
          </a:prstGeom>
          <a:solidFill>
            <a:schemeClr val="tx1"/>
          </a:solidFill>
          <a:ln>
            <a:noFill/>
          </a:ln>
        </p:spPr>
        <p:txBody>
          <a:bodyPr spcFirstLastPara="1" wrap="square" lIns="91425" tIns="45700" rIns="91425" bIns="45700" anchor="ctr" anchorCtr="0">
            <a:noAutofit/>
          </a:bodyPr>
          <a:lstStyle/>
          <a:p>
            <a:pPr algn="ctr">
              <a:buClr>
                <a:srgbClr val="000000"/>
              </a:buClr>
              <a:buSzPts val="900"/>
            </a:pPr>
            <a:r>
              <a:rPr lang="ja-JP" altLang="en-US" sz="900" dirty="0">
                <a:solidFill>
                  <a:schemeClr val="lt1"/>
                </a:solidFill>
                <a:latin typeface="游ゴシック" panose="020B0400000000000000" pitchFamily="50" charset="-128"/>
                <a:ea typeface="游ゴシック" panose="020B0400000000000000" pitchFamily="50" charset="-128"/>
                <a:cs typeface="Meiryo"/>
                <a:sym typeface="Meiryo"/>
              </a:rPr>
              <a:t>エキサイトニュース</a:t>
            </a:r>
            <a:endParaRPr sz="900" dirty="0">
              <a:solidFill>
                <a:schemeClr val="lt1"/>
              </a:solidFill>
              <a:latin typeface="游ゴシック" panose="020B0400000000000000" pitchFamily="50" charset="-128"/>
              <a:ea typeface="游ゴシック" panose="020B0400000000000000" pitchFamily="50" charset="-128"/>
              <a:cs typeface="Meiryo"/>
              <a:sym typeface="Meiryo"/>
            </a:endParaRPr>
          </a:p>
        </p:txBody>
      </p:sp>
      <p:sp>
        <p:nvSpPr>
          <p:cNvPr id="40" name="Google Shape;490;p14">
            <a:extLst>
              <a:ext uri="{FF2B5EF4-FFF2-40B4-BE49-F238E27FC236}">
                <a16:creationId xmlns:a16="http://schemas.microsoft.com/office/drawing/2014/main" id="{A98A2FAF-79C3-44D7-B15F-EBD8F2493311}"/>
              </a:ext>
            </a:extLst>
          </p:cNvPr>
          <p:cNvSpPr/>
          <p:nvPr/>
        </p:nvSpPr>
        <p:spPr>
          <a:xfrm>
            <a:off x="498905" y="3684788"/>
            <a:ext cx="4073097" cy="255968"/>
          </a:xfrm>
          <a:prstGeom prst="roundRect">
            <a:avLst>
              <a:gd name="adj" fmla="val 16667"/>
            </a:avLst>
          </a:prstGeom>
          <a:solidFill>
            <a:srgbClr val="C00000"/>
          </a:solidFill>
          <a:ln>
            <a:noFill/>
          </a:ln>
        </p:spPr>
        <p:txBody>
          <a:bodyPr spcFirstLastPara="1" wrap="square" lIns="36000" tIns="45700" rIns="91425" bIns="45700" anchor="ctr" anchorCtr="0">
            <a:noAutofit/>
          </a:bodyPr>
          <a:lstStyle/>
          <a:p>
            <a:pPr algn="ctr">
              <a:buClr>
                <a:srgbClr val="000000"/>
              </a:buClr>
              <a:buSzPts val="1100"/>
            </a:pPr>
            <a:r>
              <a:rPr lang="en-US" altLang="ja-JP" sz="1100" dirty="0">
                <a:solidFill>
                  <a:srgbClr val="FFFFFF"/>
                </a:solidFill>
                <a:latin typeface="游ゴシック" panose="020B0400000000000000" pitchFamily="50" charset="-128"/>
                <a:ea typeface="游ゴシック" panose="020B0400000000000000" pitchFamily="50" charset="-128"/>
                <a:sym typeface="Arial"/>
              </a:rPr>
              <a:t>X</a:t>
            </a:r>
            <a:r>
              <a:rPr lang="ja-JP" altLang="en-US" sz="1100" dirty="0">
                <a:solidFill>
                  <a:srgbClr val="FFFFFF"/>
                </a:solidFill>
                <a:latin typeface="游ゴシック" panose="020B0400000000000000" pitchFamily="50" charset="-128"/>
                <a:ea typeface="游ゴシック" panose="020B0400000000000000" pitchFamily="50" charset="-128"/>
                <a:sym typeface="Arial"/>
              </a:rPr>
              <a:t>から記事広告・タイアップページに誘導</a:t>
            </a:r>
            <a:endParaRPr sz="1400" dirty="0">
              <a:solidFill>
                <a:srgbClr val="000000"/>
              </a:solidFill>
              <a:latin typeface="游ゴシック" panose="020B0400000000000000" pitchFamily="50" charset="-128"/>
              <a:ea typeface="游ゴシック" panose="020B0400000000000000" pitchFamily="50" charset="-128"/>
              <a:sym typeface="Arial"/>
            </a:endParaRPr>
          </a:p>
        </p:txBody>
      </p:sp>
      <p:pic>
        <p:nvPicPr>
          <p:cNvPr id="3" name="図 2">
            <a:extLst>
              <a:ext uri="{FF2B5EF4-FFF2-40B4-BE49-F238E27FC236}">
                <a16:creationId xmlns:a16="http://schemas.microsoft.com/office/drawing/2014/main" id="{8460AC1A-8CCC-50BF-F8CC-3AB982ED94A7}"/>
              </a:ext>
            </a:extLst>
          </p:cNvPr>
          <p:cNvPicPr>
            <a:picLocks noChangeAspect="1"/>
          </p:cNvPicPr>
          <p:nvPr/>
        </p:nvPicPr>
        <p:blipFill rotWithShape="1">
          <a:blip r:embed="rId3"/>
          <a:srcRect l="15369" t="32628" r="55786" b="23926"/>
          <a:stretch/>
        </p:blipFill>
        <p:spPr>
          <a:xfrm>
            <a:off x="956753" y="4533072"/>
            <a:ext cx="362116" cy="363600"/>
          </a:xfrm>
          <a:prstGeom prst="rect">
            <a:avLst/>
          </a:prstGeom>
        </p:spPr>
      </p:pic>
      <p:pic>
        <p:nvPicPr>
          <p:cNvPr id="6" name="図 5">
            <a:extLst>
              <a:ext uri="{FF2B5EF4-FFF2-40B4-BE49-F238E27FC236}">
                <a16:creationId xmlns:a16="http://schemas.microsoft.com/office/drawing/2014/main" id="{A2220ACF-FF40-18C1-9158-659151589D5D}"/>
              </a:ext>
            </a:extLst>
          </p:cNvPr>
          <p:cNvPicPr preferRelativeResize="0">
            <a:picLocks noChangeAspect="1"/>
          </p:cNvPicPr>
          <p:nvPr/>
        </p:nvPicPr>
        <p:blipFill rotWithShape="1">
          <a:blip r:embed="rId4"/>
          <a:srcRect l="18383" t="27487" r="64239" b="47510"/>
          <a:stretch/>
        </p:blipFill>
        <p:spPr>
          <a:xfrm>
            <a:off x="1001303" y="2103123"/>
            <a:ext cx="1007371" cy="955127"/>
          </a:xfrm>
          <a:prstGeom prst="rect">
            <a:avLst/>
          </a:prstGeom>
        </p:spPr>
      </p:pic>
      <p:pic>
        <p:nvPicPr>
          <p:cNvPr id="7" name="図 6">
            <a:extLst>
              <a:ext uri="{FF2B5EF4-FFF2-40B4-BE49-F238E27FC236}">
                <a16:creationId xmlns:a16="http://schemas.microsoft.com/office/drawing/2014/main" id="{2A0FCA17-9E97-DEAD-E743-FDCAE6DA6561}"/>
              </a:ext>
            </a:extLst>
          </p:cNvPr>
          <p:cNvPicPr>
            <a:picLocks noChangeAspect="1"/>
          </p:cNvPicPr>
          <p:nvPr/>
        </p:nvPicPr>
        <p:blipFill rotWithShape="1">
          <a:blip r:embed="rId5"/>
          <a:srcRect l="1925" t="28164" r="78999" b="35128"/>
          <a:stretch/>
        </p:blipFill>
        <p:spPr>
          <a:xfrm>
            <a:off x="2909800" y="2103060"/>
            <a:ext cx="1148976" cy="147401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94"/>
        <p:cNvGrpSpPr/>
        <p:nvPr/>
      </p:nvGrpSpPr>
      <p:grpSpPr>
        <a:xfrm>
          <a:off x="0" y="0"/>
          <a:ext cx="0" cy="0"/>
          <a:chOff x="0" y="0"/>
          <a:chExt cx="0" cy="0"/>
        </a:xfrm>
      </p:grpSpPr>
      <p:graphicFrame>
        <p:nvGraphicFramePr>
          <p:cNvPr id="495" name="Google Shape;495;p15"/>
          <p:cNvGraphicFramePr/>
          <p:nvPr/>
        </p:nvGraphicFramePr>
        <p:xfrm>
          <a:off x="358775" y="614506"/>
          <a:ext cx="8401403" cy="1883811"/>
        </p:xfrm>
        <a:graphic>
          <a:graphicData uri="http://schemas.openxmlformats.org/drawingml/2006/table">
            <a:tbl>
              <a:tblPr>
                <a:noFill/>
                <a:tableStyleId>{27133808-EE09-42F5-BE28-2390A46D2D9E}</a:tableStyleId>
              </a:tblPr>
              <a:tblGrid>
                <a:gridCol w="1197075">
                  <a:extLst>
                    <a:ext uri="{9D8B030D-6E8A-4147-A177-3AD203B41FA5}">
                      <a16:colId xmlns:a16="http://schemas.microsoft.com/office/drawing/2014/main" val="20000"/>
                    </a:ext>
                  </a:extLst>
                </a:gridCol>
                <a:gridCol w="776300">
                  <a:extLst>
                    <a:ext uri="{9D8B030D-6E8A-4147-A177-3AD203B41FA5}">
                      <a16:colId xmlns:a16="http://schemas.microsoft.com/office/drawing/2014/main" val="20001"/>
                    </a:ext>
                  </a:extLst>
                </a:gridCol>
                <a:gridCol w="2239850">
                  <a:extLst>
                    <a:ext uri="{9D8B030D-6E8A-4147-A177-3AD203B41FA5}">
                      <a16:colId xmlns:a16="http://schemas.microsoft.com/office/drawing/2014/main" val="20002"/>
                    </a:ext>
                  </a:extLst>
                </a:gridCol>
                <a:gridCol w="2107359">
                  <a:extLst>
                    <a:ext uri="{9D8B030D-6E8A-4147-A177-3AD203B41FA5}">
                      <a16:colId xmlns:a16="http://schemas.microsoft.com/office/drawing/2014/main" val="20003"/>
                    </a:ext>
                  </a:extLst>
                </a:gridCol>
                <a:gridCol w="1256730">
                  <a:extLst>
                    <a:ext uri="{9D8B030D-6E8A-4147-A177-3AD203B41FA5}">
                      <a16:colId xmlns:a16="http://schemas.microsoft.com/office/drawing/2014/main" val="20004"/>
                    </a:ext>
                  </a:extLst>
                </a:gridCol>
                <a:gridCol w="824089">
                  <a:extLst>
                    <a:ext uri="{9D8B030D-6E8A-4147-A177-3AD203B41FA5}">
                      <a16:colId xmlns:a16="http://schemas.microsoft.com/office/drawing/2014/main" val="20005"/>
                    </a:ext>
                  </a:extLst>
                </a:gridCol>
              </a:tblGrid>
              <a:tr h="231346">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サービス名</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掲載箇所</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サービス特徴</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ターゲティング配信</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dirty="0">
                          <a:solidFill>
                            <a:srgbClr val="FFFFFF"/>
                          </a:solidFill>
                          <a:latin typeface="游ゴシック" panose="020B0400000000000000" pitchFamily="50" charset="-128"/>
                          <a:ea typeface="游ゴシック" panose="020B0400000000000000" pitchFamily="50" charset="-128"/>
                          <a:cs typeface="Arial"/>
                          <a:sym typeface="Arial"/>
                        </a:rPr>
                        <a:t>メニュー</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tc>
                  <a:txBody>
                    <a:bodyPr/>
                    <a:lstStyle/>
                    <a:p>
                      <a:pPr marL="0" marR="0" lvl="0" indent="0" algn="ctr" rtl="0">
                        <a:lnSpc>
                          <a:spcPct val="100000"/>
                        </a:lnSpc>
                        <a:spcBef>
                          <a:spcPts val="0"/>
                        </a:spcBef>
                        <a:spcAft>
                          <a:spcPts val="0"/>
                        </a:spcAft>
                        <a:buClr>
                          <a:srgbClr val="000000"/>
                        </a:buClr>
                        <a:buSzPts val="900"/>
                        <a:buFont typeface="Arial"/>
                        <a:buNone/>
                      </a:pPr>
                      <a:r>
                        <a:rPr lang="ja-JP" sz="900" b="0" i="0" u="none" strike="noStrike" cap="none">
                          <a:solidFill>
                            <a:srgbClr val="FFFFFF"/>
                          </a:solidFill>
                          <a:latin typeface="游ゴシック" panose="020B0400000000000000" pitchFamily="50" charset="-128"/>
                          <a:ea typeface="游ゴシック" panose="020B0400000000000000" pitchFamily="50" charset="-128"/>
                          <a:cs typeface="Arial"/>
                          <a:sym typeface="Arial"/>
                        </a:rPr>
                        <a:t>誘導単価感</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solidFill>
                      <a:schemeClr val="dk1"/>
                    </a:solidFill>
                  </a:tcPr>
                </a:tc>
                <a:extLst>
                  <a:ext uri="{0D108BD9-81ED-4DB2-BD59-A6C34878D82A}">
                    <a16:rowId xmlns:a16="http://schemas.microsoft.com/office/drawing/2014/main" val="10000"/>
                  </a:ext>
                </a:extLst>
              </a:tr>
              <a:tr h="1652465">
                <a:tc>
                  <a:txBody>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cs typeface="Arial"/>
                          <a:sym typeface="Arial"/>
                        </a:rPr>
                        <a:t>アプリ</a:t>
                      </a:r>
                      <a:endParaRPr sz="800" b="0" i="0" u="none" strike="noStrike" cap="none">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a:solidFill>
                            <a:srgbClr val="000000"/>
                          </a:solidFill>
                          <a:latin typeface="游ゴシック" panose="020B0400000000000000" pitchFamily="50" charset="-128"/>
                          <a:ea typeface="游ゴシック" panose="020B0400000000000000" pitchFamily="50" charset="-128"/>
                          <a:cs typeface="Arial"/>
                          <a:sym typeface="Arial"/>
                        </a:rPr>
                        <a:t>フィード内</a:t>
                      </a:r>
                      <a:endParaRPr sz="1400" u="none" strike="noStrike" cap="none">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・滞在時間とアクティブユーザー数が高い</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・あらゆるテイストの記事を網羅しており、</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30代以上のみならず若年層ユーザーも増加中</a:t>
                      </a:r>
                      <a:b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・年収1,000万円を超える利用者が約1割</a:t>
                      </a:r>
                      <a:b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・男女比   </a:t>
                      </a:r>
                      <a:r>
                        <a:rPr lang="en-US" alt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48.8</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51.2</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chemeClr val="dk1"/>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・性別</a:t>
                      </a:r>
                      <a:b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b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・年齢</a:t>
                      </a:r>
                      <a:r>
                        <a:rPr lang="ja-JP" altLang="en-US" sz="800" b="0" i="0" u="none" strike="noStrike" dirty="0">
                          <a:solidFill>
                            <a:schemeClr val="tx1"/>
                          </a:solidFill>
                          <a:latin typeface="Yu Gothic" panose="020B0400000000000000" pitchFamily="34" charset="-128"/>
                          <a:ea typeface="Yu Gothic" panose="020B0400000000000000" pitchFamily="34" charset="-128"/>
                          <a:cs typeface="Arial"/>
                          <a:sym typeface="Arial"/>
                        </a:rPr>
                        <a:t>（</a:t>
                      </a:r>
                      <a:r>
                        <a:rPr lang="en-US" altLang="ja-JP" sz="800" b="0" i="0" u="none" strike="noStrike" dirty="0">
                          <a:solidFill>
                            <a:schemeClr val="tx1"/>
                          </a:solidFill>
                          <a:latin typeface="Yu Gothic" panose="020B0400000000000000" pitchFamily="34" charset="-128"/>
                          <a:ea typeface="Yu Gothic" panose="020B0400000000000000" pitchFamily="34" charset="-128"/>
                          <a:cs typeface="Arial"/>
                          <a:sym typeface="Arial"/>
                        </a:rPr>
                        <a:t>-19/20-24/25-29/30-34/35-39/40-49/50-</a:t>
                      </a:r>
                      <a:r>
                        <a:rPr lang="ja-JP" altLang="en-US" sz="800" b="0" i="0" u="none" strike="noStrike" dirty="0">
                          <a:solidFill>
                            <a:schemeClr val="tx1"/>
                          </a:solidFill>
                          <a:latin typeface="Yu Gothic" panose="020B0400000000000000" pitchFamily="34" charset="-128"/>
                          <a:ea typeface="Yu Gothic" panose="020B0400000000000000" pitchFamily="34" charset="-128"/>
                          <a:cs typeface="Arial"/>
                          <a:sym typeface="Arial"/>
                        </a:rPr>
                        <a:t>）</a:t>
                      </a:r>
                      <a:endParaRPr lang="ja-JP" altLang="en-US" sz="800" dirty="0">
                        <a:solidFill>
                          <a:schemeClr val="tx1"/>
                        </a:solidFill>
                        <a:latin typeface="Yu Gothic" panose="020B0400000000000000" pitchFamily="34" charset="-128"/>
                        <a:ea typeface="Yu Gothic" panose="020B0400000000000000" pitchFamily="34" charset="-128"/>
                      </a:endParaRPr>
                    </a:p>
                    <a:p>
                      <a:pPr marL="0" marR="0" lvl="0" indent="0" algn="l" rtl="0">
                        <a:lnSpc>
                          <a:spcPct val="150000"/>
                        </a:lnSpc>
                        <a:spcBef>
                          <a:spcPts val="0"/>
                        </a:spcBef>
                        <a:spcAft>
                          <a:spcPts val="0"/>
                        </a:spcAft>
                        <a:buClr>
                          <a:srgbClr val="000000"/>
                        </a:buClr>
                        <a:buSzPts val="800"/>
                        <a:buFont typeface="Meiryo"/>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・エリア</a:t>
                      </a:r>
                      <a:endParaRPr sz="1400" u="none" strike="noStrike" cap="none" dirty="0">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・OS</a:t>
                      </a:r>
                      <a:endParaRPr sz="1400" u="none" strike="noStrike" cap="none" dirty="0">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・携帯キャリア</a:t>
                      </a:r>
                      <a:endParaRPr sz="1400" u="none" strike="noStrike" cap="none" dirty="0">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・興味関心</a:t>
                      </a:r>
                      <a:endParaRPr lang="en-US" alt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・記事キーワード</a:t>
                      </a:r>
                      <a:endParaRPr sz="1400" u="none" strike="noStrike" cap="none" dirty="0">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※要お見積り</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・クリック課金</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・最低出稿金額</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300,000円～</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@10円～40円</a:t>
                      </a:r>
                      <a:endParaRPr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程度（ネット）</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solidFill>
                        <a:srgbClr val="CCCCCC"/>
                      </a:solidFill>
                      <a:prstDash val="solid"/>
                      <a:round/>
                      <a:headEnd type="none" w="sm" len="sm"/>
                      <a:tailEnd type="none" w="sm" len="sm"/>
                    </a:lnT>
                    <a:lnB w="9525" cap="flat" cmpd="sng">
                      <a:solidFill>
                        <a:srgbClr val="CCCCCC"/>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496" name="Google Shape;496;p15" descr="WS000005.JPG"/>
          <p:cNvPicPr preferRelativeResize="0"/>
          <p:nvPr/>
        </p:nvPicPr>
        <p:blipFill rotWithShape="1">
          <a:blip r:embed="rId3">
            <a:alphaModFix/>
          </a:blip>
          <a:srcRect/>
          <a:stretch/>
        </p:blipFill>
        <p:spPr>
          <a:xfrm>
            <a:off x="406439" y="1485216"/>
            <a:ext cx="1102445" cy="247583"/>
          </a:xfrm>
          <a:prstGeom prst="rect">
            <a:avLst/>
          </a:prstGeom>
          <a:noFill/>
          <a:ln>
            <a:noFill/>
          </a:ln>
        </p:spPr>
      </p:pic>
      <p:sp>
        <p:nvSpPr>
          <p:cNvPr id="498" name="Google Shape;498;p15"/>
          <p:cNvSpPr/>
          <p:nvPr/>
        </p:nvSpPr>
        <p:spPr>
          <a:xfrm>
            <a:off x="1815935" y="4609726"/>
            <a:ext cx="6411396" cy="163275"/>
          </a:xfrm>
          <a:prstGeom prst="rect">
            <a:avLst/>
          </a:prstGeom>
          <a:no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rgbClr val="000000"/>
              </a:buClr>
              <a:buSzPts val="700"/>
              <a:buFont typeface="Meiryo"/>
              <a:buNone/>
            </a:pPr>
            <a:r>
              <a:rPr lang="ja-JP" sz="700" b="0" i="0" u="none" strike="noStrike" cap="none" dirty="0">
                <a:solidFill>
                  <a:srgbClr val="3F3F3F"/>
                </a:solidFill>
                <a:latin typeface="游ゴシック" panose="020B0400000000000000" pitchFamily="50" charset="-128"/>
                <a:ea typeface="游ゴシック" panose="020B0400000000000000" pitchFamily="50" charset="-128"/>
                <a:sym typeface="Arial"/>
              </a:rPr>
              <a:t>・内容は都度変更となる可能性がございます。・誘導単価は目安です。時期や商材、クリエイティブにより変動するため、都度お見積りとなります。</a:t>
            </a:r>
            <a:endParaRPr sz="700" b="0" i="0" u="none" strike="noStrike" cap="none" dirty="0">
              <a:solidFill>
                <a:srgbClr val="3F3F3F"/>
              </a:solidFill>
              <a:latin typeface="游ゴシック" panose="020B0400000000000000" pitchFamily="50" charset="-128"/>
              <a:ea typeface="游ゴシック" panose="020B0400000000000000" pitchFamily="50" charset="-128"/>
              <a:sym typeface="Arial"/>
            </a:endParaRPr>
          </a:p>
        </p:txBody>
      </p:sp>
      <p:sp>
        <p:nvSpPr>
          <p:cNvPr id="499" name="Google Shape;499;p15"/>
          <p:cNvSpPr txBox="1"/>
          <p:nvPr/>
        </p:nvSpPr>
        <p:spPr>
          <a:xfrm>
            <a:off x="361516" y="271451"/>
            <a:ext cx="1724736" cy="331353"/>
          </a:xfrm>
          <a:prstGeom prst="rect">
            <a:avLst/>
          </a:prstGeom>
          <a:noFill/>
          <a:ln>
            <a:noFill/>
          </a:ln>
        </p:spPr>
        <p:txBody>
          <a:bodyPr spcFirstLastPara="1" wrap="square" lIns="91425" tIns="91425" rIns="91425" bIns="91425" anchor="ctr" anchorCtr="0">
            <a:noAutofit/>
          </a:bodyPr>
          <a:lstStyle/>
          <a:p>
            <a:pPr marL="0" marR="0" lvl="0" indent="0" algn="l" rtl="0">
              <a:lnSpc>
                <a:spcPct val="110000"/>
              </a:lnSpc>
              <a:spcBef>
                <a:spcPts val="0"/>
              </a:spcBef>
              <a:spcAft>
                <a:spcPts val="0"/>
              </a:spcAft>
              <a:buClr>
                <a:srgbClr val="000000"/>
              </a:buClr>
              <a:buSzPts val="1500"/>
              <a:buFont typeface="Arial"/>
              <a:buNone/>
            </a:pPr>
            <a:r>
              <a:rPr lang="ja-JP" sz="1500" b="1" i="0" u="none" strike="noStrike" cap="none" dirty="0">
                <a:solidFill>
                  <a:srgbClr val="7F7F7F"/>
                </a:solidFill>
                <a:latin typeface="游ゴシック" panose="020B0400000000000000" pitchFamily="50" charset="-128"/>
                <a:ea typeface="游ゴシック" panose="020B0400000000000000" pitchFamily="50" charset="-128"/>
                <a:sym typeface="Arial"/>
              </a:rPr>
              <a:t>メディアブースト</a:t>
            </a:r>
            <a:endParaRPr sz="1400" b="0" i="0" u="none" strike="noStrike" cap="none" dirty="0">
              <a:solidFill>
                <a:srgbClr val="000000"/>
              </a:solidFill>
              <a:latin typeface="游ゴシック" panose="020B0400000000000000" pitchFamily="50" charset="-128"/>
              <a:ea typeface="游ゴシック" panose="020B0400000000000000" pitchFamily="50" charset="-128"/>
              <a:sym typeface="Arial"/>
            </a:endParaRPr>
          </a:p>
        </p:txBody>
      </p:sp>
      <p:cxnSp>
        <p:nvCxnSpPr>
          <p:cNvPr id="500" name="Google Shape;500;p15"/>
          <p:cNvCxnSpPr>
            <a:stCxn id="499" idx="3"/>
          </p:cNvCxnSpPr>
          <p:nvPr/>
        </p:nvCxnSpPr>
        <p:spPr>
          <a:xfrm rot="10800000" flipH="1">
            <a:off x="2086252" y="434727"/>
            <a:ext cx="6805500" cy="2400"/>
          </a:xfrm>
          <a:prstGeom prst="straightConnector1">
            <a:avLst/>
          </a:prstGeom>
          <a:noFill/>
          <a:ln w="9525" cap="rnd" cmpd="sng">
            <a:solidFill>
              <a:srgbClr val="CCCCCC"/>
            </a:solidFill>
            <a:prstDash val="solid"/>
            <a:miter lim="800000"/>
            <a:headEnd type="none" w="sm" len="sm"/>
            <a:tailEnd type="none" w="sm" len="sm"/>
          </a:ln>
        </p:spPr>
      </p:cxnSp>
      <p:grpSp>
        <p:nvGrpSpPr>
          <p:cNvPr id="501" name="Google Shape;501;p15"/>
          <p:cNvGrpSpPr/>
          <p:nvPr/>
        </p:nvGrpSpPr>
        <p:grpSpPr>
          <a:xfrm>
            <a:off x="6879948" y="-2800"/>
            <a:ext cx="1905274" cy="328877"/>
            <a:chOff x="6879948" y="-2800"/>
            <a:chExt cx="1905274" cy="328877"/>
          </a:xfrm>
        </p:grpSpPr>
        <p:sp>
          <p:nvSpPr>
            <p:cNvPr id="502" name="Google Shape;502;p15"/>
            <p:cNvSpPr/>
            <p:nvPr/>
          </p:nvSpPr>
          <p:spPr>
            <a:xfrm rot="10800000">
              <a:off x="6879948" y="-2800"/>
              <a:ext cx="889233" cy="328877"/>
            </a:xfrm>
            <a:prstGeom prst="snip2SameRect">
              <a:avLst>
                <a:gd name="adj1" fmla="val 50000"/>
                <a:gd name="adj2" fmla="val 0"/>
              </a:avLst>
            </a:prstGeom>
            <a:solidFill>
              <a:srgbClr val="D9D9D9"/>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503" name="Google Shape;503;p15"/>
            <p:cNvSpPr/>
            <p:nvPr/>
          </p:nvSpPr>
          <p:spPr>
            <a:xfrm rot="10800000">
              <a:off x="7895990" y="-1"/>
              <a:ext cx="889233" cy="326078"/>
            </a:xfrm>
            <a:prstGeom prst="snip2SameRect">
              <a:avLst>
                <a:gd name="adj1" fmla="val 50000"/>
                <a:gd name="adj2" fmla="val 0"/>
              </a:avLst>
            </a:prstGeom>
            <a:solidFill>
              <a:srgbClr val="C00000"/>
            </a:solidFill>
            <a:ln>
              <a:noFill/>
            </a:ln>
          </p:spPr>
          <p:txBody>
            <a:bodyPr spcFirstLastPara="1" wrap="square" lIns="72000" tIns="36000" rIns="72000" bIns="36000" anchor="ctr" anchorCtr="0">
              <a:noAutofit/>
            </a:bodyPr>
            <a:lstStyle/>
            <a:p>
              <a:pPr marL="0" marR="0" lvl="0" indent="0" algn="l" rtl="0">
                <a:lnSpc>
                  <a:spcPct val="100000"/>
                </a:lnSpc>
                <a:spcBef>
                  <a:spcPts val="0"/>
                </a:spcBef>
                <a:spcAft>
                  <a:spcPts val="0"/>
                </a:spcAft>
                <a:buClr>
                  <a:schemeClr val="dk1"/>
                </a:buClr>
                <a:buSzPts val="900"/>
                <a:buFont typeface="Arial"/>
                <a:buNone/>
              </a:pPr>
              <a:endParaRPr sz="900" b="0" i="0" u="none" strike="noStrike" cap="none">
                <a:solidFill>
                  <a:schemeClr val="dk1"/>
                </a:solidFill>
                <a:latin typeface="游ゴシック" panose="020B0400000000000000" pitchFamily="50" charset="-128"/>
                <a:ea typeface="游ゴシック" panose="020B0400000000000000" pitchFamily="50" charset="-128"/>
                <a:sym typeface="Arial"/>
              </a:endParaRPr>
            </a:p>
          </p:txBody>
        </p:sp>
        <p:sp>
          <p:nvSpPr>
            <p:cNvPr id="504" name="Google Shape;504;p15"/>
            <p:cNvSpPr txBox="1"/>
            <p:nvPr/>
          </p:nvSpPr>
          <p:spPr>
            <a:xfrm>
              <a:off x="6926087"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dk1"/>
                  </a:solidFill>
                  <a:latin typeface="游ゴシック" panose="020B0400000000000000" pitchFamily="50" charset="-128"/>
                  <a:ea typeface="游ゴシック" panose="020B0400000000000000" pitchFamily="50" charset="-128"/>
                  <a:sym typeface="Arial"/>
                </a:rPr>
                <a:t>タイアップ</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sp>
          <p:nvSpPr>
            <p:cNvPr id="505" name="Google Shape;505;p15"/>
            <p:cNvSpPr txBox="1"/>
            <p:nvPr/>
          </p:nvSpPr>
          <p:spPr>
            <a:xfrm>
              <a:off x="7942130" y="45296"/>
              <a:ext cx="796954" cy="215444"/>
            </a:xfrm>
            <a:prstGeom prst="rect">
              <a:avLst/>
            </a:prstGeom>
            <a:noFill/>
            <a:ln>
              <a:noFill/>
            </a:ln>
          </p:spPr>
          <p:txBody>
            <a:bodyPr spcFirstLastPara="1" wrap="square" lIns="91425" tIns="45700" rIns="91425" bIns="45700" anchor="ctr" anchorCtr="0">
              <a:spAutoFit/>
            </a:bodyPr>
            <a:lstStyle/>
            <a:p>
              <a:pPr marL="0" marR="0" lvl="0" indent="0" algn="ctr" rtl="0">
                <a:lnSpc>
                  <a:spcPct val="100000"/>
                </a:lnSpc>
                <a:spcBef>
                  <a:spcPts val="0"/>
                </a:spcBef>
                <a:spcAft>
                  <a:spcPts val="0"/>
                </a:spcAft>
                <a:buClr>
                  <a:srgbClr val="000000"/>
                </a:buClr>
                <a:buSzPts val="800"/>
                <a:buFont typeface="Arial"/>
                <a:buNone/>
              </a:pPr>
              <a:r>
                <a:rPr lang="ja-JP" sz="800" b="0" i="0" u="none" strike="noStrike" cap="none">
                  <a:solidFill>
                    <a:schemeClr val="lt1"/>
                  </a:solidFill>
                  <a:latin typeface="游ゴシック" panose="020B0400000000000000" pitchFamily="50" charset="-128"/>
                  <a:ea typeface="游ゴシック" panose="020B0400000000000000" pitchFamily="50" charset="-128"/>
                  <a:sym typeface="Arial"/>
                </a:rPr>
                <a:t>オプション</a:t>
              </a:r>
              <a:endParaRPr sz="1400" b="0" i="0" u="none" strike="noStrike" cap="none">
                <a:solidFill>
                  <a:srgbClr val="000000"/>
                </a:solidFill>
                <a:latin typeface="游ゴシック" panose="020B0400000000000000" pitchFamily="50" charset="-128"/>
                <a:ea typeface="游ゴシック" panose="020B0400000000000000" pitchFamily="50" charset="-128"/>
                <a:sym typeface="Arial"/>
              </a:endParaRPr>
            </a:p>
          </p:txBody>
        </p:sp>
      </p:grpSp>
      <p:graphicFrame>
        <p:nvGraphicFramePr>
          <p:cNvPr id="13" name="表 12">
            <a:extLst>
              <a:ext uri="{FF2B5EF4-FFF2-40B4-BE49-F238E27FC236}">
                <a16:creationId xmlns:a16="http://schemas.microsoft.com/office/drawing/2014/main" id="{625EB64A-7C9E-44B3-8409-FABCF7D83B71}"/>
              </a:ext>
            </a:extLst>
          </p:cNvPr>
          <p:cNvGraphicFramePr>
            <a:graphicFrameLocks noGrp="1"/>
          </p:cNvGraphicFramePr>
          <p:nvPr>
            <p:extLst>
              <p:ext uri="{D42A27DB-BD31-4B8C-83A1-F6EECF244321}">
                <p14:modId xmlns:p14="http://schemas.microsoft.com/office/powerpoint/2010/main" val="37911568"/>
              </p:ext>
            </p:extLst>
          </p:nvPr>
        </p:nvGraphicFramePr>
        <p:xfrm>
          <a:off x="358750" y="2497742"/>
          <a:ext cx="8401428" cy="1995535"/>
        </p:xfrm>
        <a:graphic>
          <a:graphicData uri="http://schemas.openxmlformats.org/drawingml/2006/table">
            <a:tbl>
              <a:tblPr>
                <a:noFill/>
              </a:tblPr>
              <a:tblGrid>
                <a:gridCol w="1199117">
                  <a:extLst>
                    <a:ext uri="{9D8B030D-6E8A-4147-A177-3AD203B41FA5}">
                      <a16:colId xmlns:a16="http://schemas.microsoft.com/office/drawing/2014/main" val="2743412969"/>
                    </a:ext>
                  </a:extLst>
                </a:gridCol>
                <a:gridCol w="774258">
                  <a:extLst>
                    <a:ext uri="{9D8B030D-6E8A-4147-A177-3AD203B41FA5}">
                      <a16:colId xmlns:a16="http://schemas.microsoft.com/office/drawing/2014/main" val="2002584870"/>
                    </a:ext>
                  </a:extLst>
                </a:gridCol>
                <a:gridCol w="2248238">
                  <a:extLst>
                    <a:ext uri="{9D8B030D-6E8A-4147-A177-3AD203B41FA5}">
                      <a16:colId xmlns:a16="http://schemas.microsoft.com/office/drawing/2014/main" val="4248888643"/>
                    </a:ext>
                  </a:extLst>
                </a:gridCol>
                <a:gridCol w="2098996">
                  <a:extLst>
                    <a:ext uri="{9D8B030D-6E8A-4147-A177-3AD203B41FA5}">
                      <a16:colId xmlns:a16="http://schemas.microsoft.com/office/drawing/2014/main" val="2412896263"/>
                    </a:ext>
                  </a:extLst>
                </a:gridCol>
                <a:gridCol w="1256600">
                  <a:extLst>
                    <a:ext uri="{9D8B030D-6E8A-4147-A177-3AD203B41FA5}">
                      <a16:colId xmlns:a16="http://schemas.microsoft.com/office/drawing/2014/main" val="406047139"/>
                    </a:ext>
                  </a:extLst>
                </a:gridCol>
                <a:gridCol w="824219">
                  <a:extLst>
                    <a:ext uri="{9D8B030D-6E8A-4147-A177-3AD203B41FA5}">
                      <a16:colId xmlns:a16="http://schemas.microsoft.com/office/drawing/2014/main" val="1676149810"/>
                    </a:ext>
                  </a:extLst>
                </a:gridCol>
              </a:tblGrid>
              <a:tr h="1995535">
                <a:tc>
                  <a:txBody>
                    <a:bodyPr/>
                    <a:lstStyle/>
                    <a:p>
                      <a:pPr marL="0" marR="0" lvl="0" indent="0" algn="ctr" rtl="0">
                        <a:lnSpc>
                          <a:spcPct val="100000"/>
                        </a:lnSpc>
                        <a:spcBef>
                          <a:spcPts val="0"/>
                        </a:spcBef>
                        <a:spcAft>
                          <a:spcPts val="0"/>
                        </a:spcAft>
                        <a:buClr>
                          <a:srgbClr val="000000"/>
                        </a:buClr>
                        <a:buSzPts val="1100"/>
                        <a:buFont typeface="Arial"/>
                        <a:buNone/>
                      </a:pPr>
                      <a:r>
                        <a:rPr lang="ja-JP" sz="11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　</a:t>
                      </a:r>
                      <a:endParaRPr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アプリ</a:t>
                      </a:r>
                      <a:endParaRPr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ctr" rtl="0">
                        <a:lnSpc>
                          <a:spcPct val="150000"/>
                        </a:lnSpc>
                        <a:spcBef>
                          <a:spcPts val="0"/>
                        </a:spcBef>
                        <a:spcAft>
                          <a:spcPts val="0"/>
                        </a:spcAft>
                        <a:buClr>
                          <a:srgbClr val="000000"/>
                        </a:buClr>
                        <a:buSzPts val="800"/>
                        <a:buFont typeface="Arial"/>
                        <a:buNone/>
                      </a:pPr>
                      <a:r>
                        <a:rPr 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フィード内</a:t>
                      </a:r>
                      <a:endParaRPr sz="140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・エンタメ系のニュースが充実、幅広い目的で</a:t>
                      </a:r>
                    </a:p>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利用されるニュースアプリ（</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4,600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万</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DL</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Gunosy</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男女比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58% </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42%</a:t>
                      </a:r>
                    </a:p>
                    <a:p>
                      <a:pPr marL="0" marR="0" lvl="0" indent="0" algn="l" rtl="0">
                        <a:lnSpc>
                          <a:spcPct val="150000"/>
                        </a:lnSpc>
                        <a:spcBef>
                          <a:spcPts val="0"/>
                        </a:spcBef>
                        <a:spcAft>
                          <a:spcPts val="0"/>
                        </a:spcAft>
                        <a:buClr>
                          <a:srgbClr val="000000"/>
                        </a:buClr>
                        <a:buSzPts val="800"/>
                        <a:buFont typeface="Arial"/>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10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代から</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代以上まで幅広い層が新しい情報を求めて利用している</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defTabSz="914400" rtl="0" eaLnBrk="1" fontAlgn="auto" latinLnBrk="0" hangingPunct="1">
                        <a:lnSpc>
                          <a:spcPct val="150000"/>
                        </a:lnSpc>
                        <a:spcBef>
                          <a:spcPts val="0"/>
                        </a:spcBef>
                        <a:spcAft>
                          <a:spcPts val="0"/>
                        </a:spcAft>
                        <a:buClr>
                          <a:srgbClr val="000000"/>
                        </a:buClr>
                        <a:buSzPts val="800"/>
                        <a:buFont typeface="Arial"/>
                        <a:buNone/>
                        <a:tabLst/>
                        <a:defRPr/>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Gunosy</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、ニュースパス、</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au</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サービス</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Today </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内の掲載面（掲載面の指定不可）</a:t>
                      </a:r>
                    </a:p>
                  </a:txBody>
                  <a:tcPr marL="4350" marR="4350" marT="4350" marB="0"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・性別　　　　　　 　</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・年齢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10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代前半</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(20-24)</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代後半　</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(25-29)</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30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40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50</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代以上　　　</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　　　　</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推定した年齢含む</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OS</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・携帯キャリア</a:t>
                      </a: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・エリア</a:t>
                      </a:r>
                      <a:endPar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p>
                      <a:pPr marL="0" marR="0" lvl="0" indent="0" algn="l" rtl="0">
                        <a:lnSpc>
                          <a:spcPct val="150000"/>
                        </a:lnSpc>
                        <a:spcBef>
                          <a:spcPts val="0"/>
                        </a:spcBef>
                        <a:spcAft>
                          <a:spcPts val="0"/>
                        </a:spcAft>
                        <a:buClr>
                          <a:srgbClr val="000000"/>
                        </a:buClr>
                        <a:buSzPts val="800"/>
                        <a:buFont typeface="Meiryo"/>
                        <a:buNone/>
                      </a:pP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・ネットワーク（「</a:t>
                      </a: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Wi-Fi</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」「セルラー」）</a:t>
                      </a:r>
                    </a:p>
                    <a:p>
                      <a:pPr marL="0" marR="0" lvl="0" indent="0" algn="l" rtl="0">
                        <a:lnSpc>
                          <a:spcPct val="150000"/>
                        </a:lnSpc>
                        <a:spcBef>
                          <a:spcPts val="0"/>
                        </a:spcBef>
                        <a:spcAft>
                          <a:spcPts val="0"/>
                        </a:spcAft>
                        <a:buClr>
                          <a:srgbClr val="000000"/>
                        </a:buClr>
                        <a:buSzPts val="800"/>
                        <a:buFont typeface="Meiryo"/>
                        <a:buNone/>
                      </a:pPr>
                      <a:endPar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rtl="0">
                        <a:lnSpc>
                          <a:spcPct val="150000"/>
                        </a:lnSpc>
                      </a:pP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CPC(</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入札制</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endParaRPr lang="ja-JP" altLang="en-US" sz="800" b="0" dirty="0">
                        <a:effectLst/>
                        <a:latin typeface="游ゴシック" panose="020B0400000000000000" pitchFamily="50" charset="-128"/>
                        <a:ea typeface="游ゴシック" panose="020B0400000000000000" pitchFamily="50" charset="-128"/>
                      </a:endParaRPr>
                    </a:p>
                    <a:p>
                      <a:pPr>
                        <a:lnSpc>
                          <a:spcPct val="150000"/>
                        </a:lnSpc>
                      </a:pP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最低出稿金額</a:t>
                      </a:r>
                      <a:r>
                        <a:rPr lang="en-US" altLang="ja-JP"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:300,000</a:t>
                      </a:r>
                      <a: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t>円</a:t>
                      </a:r>
                      <a:br>
                        <a:rPr lang="ja-JP" altLang="en-US" sz="800" b="0" i="0" u="none" strike="noStrike" cap="none" dirty="0">
                          <a:solidFill>
                            <a:schemeClr val="tx1"/>
                          </a:solidFill>
                          <a:effectLst/>
                          <a:latin typeface="游ゴシック" panose="020B0400000000000000" pitchFamily="50" charset="-128"/>
                          <a:ea typeface="游ゴシック" panose="020B0400000000000000" pitchFamily="50" charset="-128"/>
                          <a:cs typeface="+mn-cs"/>
                          <a:sym typeface="Arial"/>
                        </a:rPr>
                      </a:br>
                      <a:endParaRPr kumimoji="0" lang="en-US" altLang="ja-JP" sz="800" b="0" i="0" u="none" strike="noStrike" kern="0" cap="none" spc="0" normalizeH="0" baseline="0" noProof="0" dirty="0">
                        <a:ln>
                          <a:noFill/>
                        </a:ln>
                        <a:solidFill>
                          <a:schemeClr val="tx1"/>
                        </a:solidFill>
                        <a:effectLst/>
                        <a:uLnTx/>
                        <a:uFillTx/>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lgn="ctr">
                      <a:solidFill>
                        <a:srgbClr val="CCCCCC"/>
                      </a:solidFill>
                      <a:prstDash val="solid"/>
                      <a:round/>
                      <a:headEnd type="none" w="sm" len="sm"/>
                      <a:tailEnd type="none" w="sm" len="sm"/>
                    </a:lnL>
                    <a:lnR w="9525" cap="flat" cmpd="sng" algn="ctr">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tc>
                  <a:txBody>
                    <a:bodyPr/>
                    <a:lstStyle/>
                    <a:p>
                      <a:pPr marL="0" marR="0" lvl="0" indent="0" algn="ctr" rtl="0">
                        <a:lnSpc>
                          <a:spcPct val="150000"/>
                        </a:lnSpc>
                        <a:spcBef>
                          <a:spcPts val="0"/>
                        </a:spcBef>
                        <a:spcAft>
                          <a:spcPts val="0"/>
                        </a:spcAft>
                        <a:buClr>
                          <a:srgbClr val="000000"/>
                        </a:buClr>
                        <a:buSzPts val="800"/>
                        <a:buFont typeface="Arial"/>
                        <a:buNone/>
                      </a:pPr>
                      <a:r>
                        <a:rPr lang="en-US" altLang="ja-JP"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@35</a:t>
                      </a:r>
                      <a:r>
                        <a:rPr lang="ja-JP" altLang="en-US" sz="800" b="0" i="0" u="none" strike="noStrike" cap="none" dirty="0">
                          <a:solidFill>
                            <a:schemeClr val="tx1"/>
                          </a:solidFill>
                          <a:latin typeface="游ゴシック" panose="020B0400000000000000" pitchFamily="50" charset="-128"/>
                          <a:ea typeface="游ゴシック" panose="020B0400000000000000" pitchFamily="50" charset="-128"/>
                          <a:cs typeface="Arial"/>
                          <a:sym typeface="Arial"/>
                        </a:rPr>
                        <a:t>円</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a:t>
                      </a:r>
                      <a:r>
                        <a:rPr lang="en-US" altLang="ja-JP"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40</a:t>
                      </a: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円</a:t>
                      </a:r>
                    </a:p>
                    <a:p>
                      <a:pPr marL="0" marR="0" lvl="0" indent="0" algn="ctr" rtl="0">
                        <a:lnSpc>
                          <a:spcPct val="150000"/>
                        </a:lnSpc>
                        <a:spcBef>
                          <a:spcPts val="0"/>
                        </a:spcBef>
                        <a:spcAft>
                          <a:spcPts val="0"/>
                        </a:spcAft>
                        <a:buClr>
                          <a:srgbClr val="000000"/>
                        </a:buClr>
                        <a:buSzPts val="800"/>
                        <a:buFont typeface="Arial"/>
                        <a:buNone/>
                      </a:pPr>
                      <a:r>
                        <a:rPr lang="ja-JP" altLang="en-US" sz="800" b="0" i="0" u="none" strike="noStrike" cap="none" dirty="0">
                          <a:solidFill>
                            <a:srgbClr val="000000"/>
                          </a:solidFill>
                          <a:latin typeface="游ゴシック" panose="020B0400000000000000" pitchFamily="50" charset="-128"/>
                          <a:ea typeface="游ゴシック" panose="020B0400000000000000" pitchFamily="50" charset="-128"/>
                          <a:cs typeface="Arial"/>
                          <a:sym typeface="Arial"/>
                        </a:rPr>
                        <a:t>程度（ネット）</a:t>
                      </a:r>
                      <a:endParaRPr lang="ja-JP" altLang="en-US" sz="1400" u="none" strike="noStrike" cap="none" dirty="0">
                        <a:latin typeface="游ゴシック" panose="020B0400000000000000" pitchFamily="50" charset="-128"/>
                        <a:ea typeface="游ゴシック" panose="020B0400000000000000" pitchFamily="50" charset="-128"/>
                        <a:cs typeface="Arial"/>
                        <a:sym typeface="Arial"/>
                      </a:endParaRPr>
                    </a:p>
                  </a:txBody>
                  <a:tcPr marL="4350" marR="4350" marT="4350" marB="0" anchor="ctr">
                    <a:lnL w="9525" cap="flat" cmpd="sng" algn="ctr">
                      <a:solidFill>
                        <a:srgbClr val="CCCCCC"/>
                      </a:solidFill>
                      <a:prstDash val="solid"/>
                      <a:round/>
                      <a:headEnd type="none" w="sm" len="sm"/>
                      <a:tailEnd type="none" w="sm" len="sm"/>
                    </a:lnL>
                    <a:lnR w="9525" cap="flat" cmpd="sng">
                      <a:solidFill>
                        <a:srgbClr val="CCCCCC"/>
                      </a:solidFill>
                      <a:prstDash val="solid"/>
                      <a:round/>
                      <a:headEnd type="none" w="sm" len="sm"/>
                      <a:tailEnd type="none" w="sm" len="sm"/>
                    </a:lnR>
                    <a:lnT w="9525" cap="flat" cmpd="sng" algn="ctr">
                      <a:solidFill>
                        <a:srgbClr val="CCCCCC"/>
                      </a:solidFill>
                      <a:prstDash val="solid"/>
                      <a:round/>
                      <a:headEnd type="none" w="sm" len="sm"/>
                      <a:tailEnd type="none" w="sm" len="sm"/>
                    </a:lnT>
                    <a:lnB w="9525" cap="flat" cmpd="sng" algn="ctr">
                      <a:solidFill>
                        <a:srgbClr val="CCCCCC"/>
                      </a:solidFill>
                      <a:prstDash val="solid"/>
                      <a:round/>
                      <a:headEnd type="none" w="sm" len="sm"/>
                      <a:tailEnd type="none" w="sm" len="sm"/>
                    </a:lnB>
                  </a:tcPr>
                </a:tc>
                <a:extLst>
                  <a:ext uri="{0D108BD9-81ED-4DB2-BD59-A6C34878D82A}">
                    <a16:rowId xmlns:a16="http://schemas.microsoft.com/office/drawing/2014/main" val="699458437"/>
                  </a:ext>
                </a:extLst>
              </a:tr>
            </a:tbl>
          </a:graphicData>
        </a:graphic>
      </p:graphicFrame>
      <p:pic>
        <p:nvPicPr>
          <p:cNvPr id="14" name="図 13" descr="logo_footer@x2.png">
            <a:extLst>
              <a:ext uri="{FF2B5EF4-FFF2-40B4-BE49-F238E27FC236}">
                <a16:creationId xmlns:a16="http://schemas.microsoft.com/office/drawing/2014/main" id="{28C4F987-C440-4489-B923-7A04D2CD69FF}"/>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8366" y="3285267"/>
            <a:ext cx="958588" cy="287466"/>
          </a:xfrm>
          <a:prstGeom prst="rect">
            <a:avLst/>
          </a:prstGeom>
        </p:spPr>
      </p:pic>
    </p:spTree>
    <p:extLst>
      <p:ext uri="{BB962C8B-B14F-4D97-AF65-F5344CB8AC3E}">
        <p14:creationId xmlns:p14="http://schemas.microsoft.com/office/powerpoint/2010/main" val="1391697095"/>
      </p:ext>
    </p:extLst>
  </p:cSld>
  <p:clrMapOvr>
    <a:masterClrMapping/>
  </p:clrMapOvr>
</p:sld>
</file>

<file path=ppt/theme/theme1.xml><?xml version="1.0" encoding="utf-8"?>
<a:theme xmlns:a="http://schemas.openxmlformats.org/drawingml/2006/main" name="標準デザイン">
  <a:themeElements>
    <a:clrScheme name="標準デザイン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18465</TotalTime>
  <Words>4964</Words>
  <Application>Microsoft Office PowerPoint</Application>
  <PresentationFormat>画面に合わせる (4:3)</PresentationFormat>
  <Paragraphs>543</Paragraphs>
  <Slides>18</Slides>
  <Notes>18</Notes>
  <HiddenSlides>0</HiddenSlides>
  <MMClips>0</MMClips>
  <ScaleCrop>false</ScaleCrop>
  <HeadingPairs>
    <vt:vector size="6" baseType="variant">
      <vt:variant>
        <vt:lpstr>使用されているフォント</vt:lpstr>
      </vt:variant>
      <vt:variant>
        <vt:i4>11</vt:i4>
      </vt:variant>
      <vt:variant>
        <vt:lpstr>テーマ</vt:lpstr>
      </vt:variant>
      <vt:variant>
        <vt:i4>1</vt:i4>
      </vt:variant>
      <vt:variant>
        <vt:lpstr>スライド タイトル</vt:lpstr>
      </vt:variant>
      <vt:variant>
        <vt:i4>18</vt:i4>
      </vt:variant>
    </vt:vector>
  </HeadingPairs>
  <TitlesOfParts>
    <vt:vector size="30" baseType="lpstr">
      <vt:lpstr>Kosugi Maru</vt:lpstr>
      <vt:lpstr>MS Mincho</vt:lpstr>
      <vt:lpstr>Noto Sans Symbols</vt:lpstr>
      <vt:lpstr>Meiryo</vt:lpstr>
      <vt:lpstr>游ゴシック</vt:lpstr>
      <vt:lpstr>游ゴシック</vt:lpstr>
      <vt:lpstr>Arial</vt:lpstr>
      <vt:lpstr>Calibri</vt:lpstr>
      <vt:lpstr>Segoe UI Black</vt:lpstr>
      <vt:lpstr>Segoe UI Semibold</vt:lpstr>
      <vt:lpstr>Times New Roman</vt:lpstr>
      <vt:lpstr>標準デザイン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excite_adguide</dc:title>
  <dc:creator>坂口 苑子</dc:creator>
  <cp:lastModifiedBy>kitsunai aya</cp:lastModifiedBy>
  <cp:revision>356</cp:revision>
  <cp:lastPrinted>2020-02-20T02:33:46Z</cp:lastPrinted>
  <dcterms:created xsi:type="dcterms:W3CDTF">2009-04-22T19:24:48Z</dcterms:created>
  <dcterms:modified xsi:type="dcterms:W3CDTF">2024-08-20T02:42:38Z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